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ink/ink1.xml" ContentType="application/inkml+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ink/ink43.xml" ContentType="application/inkml+xml"/>
  <Override PartName="/ppt/ink/ink44.xml" ContentType="application/inkml+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9.xml" ContentType="application/vnd.openxmlformats-officedocument.presentationml.notesSlide+xml"/>
  <Override PartName="/ppt/notesSlides/notesSlide520.xml" ContentType="application/vnd.openxmlformats-officedocument.presentationml.notesSlide+xml"/>
  <Override PartName="/ppt/notesSlides/notesSlide521.xml" ContentType="application/vnd.openxmlformats-officedocument.presentationml.notesSlide+xml"/>
  <Override PartName="/ppt/notesSlides/notesSlide522.xml" ContentType="application/vnd.openxmlformats-officedocument.presentationml.notesSlide+xml"/>
  <Override PartName="/ppt/notesSlides/notesSlide523.xml" ContentType="application/vnd.openxmlformats-officedocument.presentationml.notesSlide+xml"/>
  <Override PartName="/ppt/notesSlides/notesSlide524.xml" ContentType="application/vnd.openxmlformats-officedocument.presentationml.notesSlide+xml"/>
  <Override PartName="/ppt/notesSlides/notesSlide525.xml" ContentType="application/vnd.openxmlformats-officedocument.presentationml.notesSlide+xml"/>
  <Override PartName="/ppt/notesSlides/notesSlide526.xml" ContentType="application/vnd.openxmlformats-officedocument.presentationml.notesSlide+xml"/>
  <Override PartName="/ppt/notesSlides/notesSlide527.xml" ContentType="application/vnd.openxmlformats-officedocument.presentationml.notesSlide+xml"/>
  <Override PartName="/ppt/notesSlides/notesSlide528.xml" ContentType="application/vnd.openxmlformats-officedocument.presentationml.notesSlide+xml"/>
  <Override PartName="/ppt/notesSlides/notesSlide529.xml" ContentType="application/vnd.openxmlformats-officedocument.presentationml.notesSlide+xml"/>
  <Override PartName="/ppt/notesSlides/notesSlide530.xml" ContentType="application/vnd.openxmlformats-officedocument.presentationml.notesSlide+xml"/>
  <Override PartName="/ppt/notesSlides/notesSlide531.xml" ContentType="application/vnd.openxmlformats-officedocument.presentationml.notesSlide+xml"/>
  <Override PartName="/ppt/notesSlides/notesSlide532.xml" ContentType="application/vnd.openxmlformats-officedocument.presentationml.notesSlide+xml"/>
  <Override PartName="/ppt/notesSlides/notesSlide533.xml" ContentType="application/vnd.openxmlformats-officedocument.presentationml.notesSlide+xml"/>
  <Override PartName="/ppt/notesSlides/notesSlide534.xml" ContentType="application/vnd.openxmlformats-officedocument.presentationml.notesSlide+xml"/>
  <Override PartName="/ppt/notesSlides/notesSlide535.xml" ContentType="application/vnd.openxmlformats-officedocument.presentationml.notesSlide+xml"/>
  <Override PartName="/ppt/notesSlides/notesSlide536.xml" ContentType="application/vnd.openxmlformats-officedocument.presentationml.notesSlide+xml"/>
  <Override PartName="/ppt/notesSlides/notesSlide537.xml" ContentType="application/vnd.openxmlformats-officedocument.presentationml.notesSlide+xml"/>
  <Override PartName="/ppt/notesSlides/notesSlide538.xml" ContentType="application/vnd.openxmlformats-officedocument.presentationml.notesSlide+xml"/>
  <Override PartName="/ppt/notesSlides/notesSlide539.xml" ContentType="application/vnd.openxmlformats-officedocument.presentationml.notesSlide+xml"/>
  <Override PartName="/ppt/notesSlides/notesSlide540.xml" ContentType="application/vnd.openxmlformats-officedocument.presentationml.notesSlide+xml"/>
  <Override PartName="/ppt/notesSlides/notesSlide541.xml" ContentType="application/vnd.openxmlformats-officedocument.presentationml.notesSlide+xml"/>
  <Override PartName="/ppt/notesSlides/notesSlide542.xml" ContentType="application/vnd.openxmlformats-officedocument.presentationml.notesSlide+xml"/>
  <Override PartName="/ppt/notesSlides/notesSlide543.xml" ContentType="application/vnd.openxmlformats-officedocument.presentationml.notesSlide+xml"/>
  <Override PartName="/ppt/notesSlides/notesSlide544.xml" ContentType="application/vnd.openxmlformats-officedocument.presentationml.notesSlide+xml"/>
  <Override PartName="/ppt/notesSlides/notesSlide545.xml" ContentType="application/vnd.openxmlformats-officedocument.presentationml.notesSlide+xml"/>
  <Override PartName="/ppt/notesSlides/notesSlide546.xml" ContentType="application/vnd.openxmlformats-officedocument.presentationml.notesSlide+xml"/>
  <Override PartName="/ppt/notesSlides/notesSlide547.xml" ContentType="application/vnd.openxmlformats-officedocument.presentationml.notesSlide+xml"/>
  <Override PartName="/ppt/notesSlides/notesSlide548.xml" ContentType="application/vnd.openxmlformats-officedocument.presentationml.notesSlide+xml"/>
  <Override PartName="/ppt/notesSlides/notesSlide549.xml" ContentType="application/vnd.openxmlformats-officedocument.presentationml.notesSlide+xml"/>
  <Override PartName="/ppt/notesSlides/notesSlide550.xml" ContentType="application/vnd.openxmlformats-officedocument.presentationml.notesSlide+xml"/>
  <Override PartName="/ppt/notesSlides/notesSlide551.xml" ContentType="application/vnd.openxmlformats-officedocument.presentationml.notesSlide+xml"/>
  <Override PartName="/ppt/notesSlides/notesSlide552.xml" ContentType="application/vnd.openxmlformats-officedocument.presentationml.notesSlide+xml"/>
  <Override PartName="/ppt/notesSlides/notesSlide553.xml" ContentType="application/vnd.openxmlformats-officedocument.presentationml.notesSlide+xml"/>
  <Override PartName="/ppt/notesSlides/notesSlide554.xml" ContentType="application/vnd.openxmlformats-officedocument.presentationml.notesSlide+xml"/>
  <Override PartName="/ppt/notesSlides/notesSlide555.xml" ContentType="application/vnd.openxmlformats-officedocument.presentationml.notesSlide+xml"/>
  <Override PartName="/ppt/notesSlides/notesSlide556.xml" ContentType="application/vnd.openxmlformats-officedocument.presentationml.notesSlide+xml"/>
  <Override PartName="/ppt/notesSlides/notesSlide557.xml" ContentType="application/vnd.openxmlformats-officedocument.presentationml.notesSlide+xml"/>
  <Override PartName="/ppt/notesSlides/notesSlide558.xml" ContentType="application/vnd.openxmlformats-officedocument.presentationml.notesSlide+xml"/>
  <Override PartName="/ppt/notesSlides/notesSlide559.xml" ContentType="application/vnd.openxmlformats-officedocument.presentationml.notesSlide+xml"/>
  <Override PartName="/ppt/notesSlides/notesSlide560.xml" ContentType="application/vnd.openxmlformats-officedocument.presentationml.notesSlide+xml"/>
  <Override PartName="/ppt/notesSlides/notesSlide561.xml" ContentType="application/vnd.openxmlformats-officedocument.presentationml.notesSlide+xml"/>
  <Override PartName="/ppt/notesSlides/notesSlide562.xml" ContentType="application/vnd.openxmlformats-officedocument.presentationml.notesSlide+xml"/>
  <Override PartName="/ppt/notesSlides/notesSlide563.xml" ContentType="application/vnd.openxmlformats-officedocument.presentationml.notesSlide+xml"/>
  <Override PartName="/ppt/notesSlides/notesSlide564.xml" ContentType="application/vnd.openxmlformats-officedocument.presentationml.notesSlide+xml"/>
  <Override PartName="/ppt/notesSlides/notesSlide565.xml" ContentType="application/vnd.openxmlformats-officedocument.presentationml.notesSlide+xml"/>
  <Override PartName="/ppt/notesSlides/notesSlide566.xml" ContentType="application/vnd.openxmlformats-officedocument.presentationml.notesSlide+xml"/>
  <Override PartName="/ppt/notesSlides/notesSlide567.xml" ContentType="application/vnd.openxmlformats-officedocument.presentationml.notesSlide+xml"/>
  <Override PartName="/ppt/notesSlides/notesSlide568.xml" ContentType="application/vnd.openxmlformats-officedocument.presentationml.notesSlide+xml"/>
  <Override PartName="/ppt/notesSlides/notesSlide569.xml" ContentType="application/vnd.openxmlformats-officedocument.presentationml.notesSlide+xml"/>
  <Override PartName="/ppt/notesSlides/notesSlide570.xml" ContentType="application/vnd.openxmlformats-officedocument.presentationml.notesSlide+xml"/>
  <Override PartName="/ppt/notesSlides/notesSlide571.xml" ContentType="application/vnd.openxmlformats-officedocument.presentationml.notesSlide+xml"/>
  <Override PartName="/ppt/notesSlides/notesSlide572.xml" ContentType="application/vnd.openxmlformats-officedocument.presentationml.notesSlide+xml"/>
  <Override PartName="/ppt/notesSlides/notesSlide573.xml" ContentType="application/vnd.openxmlformats-officedocument.presentationml.notesSlide+xml"/>
  <Override PartName="/ppt/notesSlides/notesSlide574.xml" ContentType="application/vnd.openxmlformats-officedocument.presentationml.notesSlide+xml"/>
  <Override PartName="/ppt/notesSlides/notesSlide575.xml" ContentType="application/vnd.openxmlformats-officedocument.presentationml.notesSlide+xml"/>
  <Override PartName="/ppt/notesSlides/notesSlide576.xml" ContentType="application/vnd.openxmlformats-officedocument.presentationml.notesSlide+xml"/>
  <Override PartName="/ppt/notesSlides/notesSlide577.xml" ContentType="application/vnd.openxmlformats-officedocument.presentationml.notesSlide+xml"/>
  <Override PartName="/ppt/notesSlides/notesSlide578.xml" ContentType="application/vnd.openxmlformats-officedocument.presentationml.notesSlide+xml"/>
  <Override PartName="/ppt/notesSlides/notesSlide579.xml" ContentType="application/vnd.openxmlformats-officedocument.presentationml.notesSlide+xml"/>
  <Override PartName="/ppt/notesSlides/notesSlide580.xml" ContentType="application/vnd.openxmlformats-officedocument.presentationml.notesSlide+xml"/>
  <Override PartName="/ppt/notesSlides/notesSlide581.xml" ContentType="application/vnd.openxmlformats-officedocument.presentationml.notesSlide+xml"/>
  <Override PartName="/ppt/notesSlides/notesSlide582.xml" ContentType="application/vnd.openxmlformats-officedocument.presentationml.notesSlide+xml"/>
  <Override PartName="/ppt/notesSlides/notesSlide583.xml" ContentType="application/vnd.openxmlformats-officedocument.presentationml.notesSlide+xml"/>
  <Override PartName="/ppt/notesSlides/notesSlide584.xml" ContentType="application/vnd.openxmlformats-officedocument.presentationml.notesSlide+xml"/>
  <Override PartName="/ppt/notesSlides/notesSlide585.xml" ContentType="application/vnd.openxmlformats-officedocument.presentationml.notesSlide+xml"/>
  <Override PartName="/ppt/notesSlides/notesSlide586.xml" ContentType="application/vnd.openxmlformats-officedocument.presentationml.notesSlide+xml"/>
  <Override PartName="/ppt/notesSlides/notesSlide587.xml" ContentType="application/vnd.openxmlformats-officedocument.presentationml.notesSlide+xml"/>
  <Override PartName="/ppt/notesSlides/notesSlide588.xml" ContentType="application/vnd.openxmlformats-officedocument.presentationml.notesSlide+xml"/>
  <Override PartName="/ppt/notesSlides/notesSlide589.xml" ContentType="application/vnd.openxmlformats-officedocument.presentationml.notesSlide+xml"/>
  <Override PartName="/ppt/notesSlides/notesSlide590.xml" ContentType="application/vnd.openxmlformats-officedocument.presentationml.notesSlide+xml"/>
  <Override PartName="/ppt/notesSlides/notesSlide591.xml" ContentType="application/vnd.openxmlformats-officedocument.presentationml.notesSlide+xml"/>
  <Override PartName="/ppt/notesSlides/notesSlide592.xml" ContentType="application/vnd.openxmlformats-officedocument.presentationml.notesSlide+xml"/>
  <Override PartName="/ppt/notesSlides/notesSlide593.xml" ContentType="application/vnd.openxmlformats-officedocument.presentationml.notesSlide+xml"/>
  <Override PartName="/ppt/notesSlides/notesSlide594.xml" ContentType="application/vnd.openxmlformats-officedocument.presentationml.notesSlide+xml"/>
  <Override PartName="/ppt/notesSlides/notesSlide595.xml" ContentType="application/vnd.openxmlformats-officedocument.presentationml.notesSlide+xml"/>
  <Override PartName="/ppt/notesSlides/notesSlide596.xml" ContentType="application/vnd.openxmlformats-officedocument.presentationml.notesSlide+xml"/>
  <Override PartName="/ppt/notesSlides/notesSlide597.xml" ContentType="application/vnd.openxmlformats-officedocument.presentationml.notesSlide+xml"/>
  <Override PartName="/ppt/notesSlides/notesSlide598.xml" ContentType="application/vnd.openxmlformats-officedocument.presentationml.notesSlide+xml"/>
  <Override PartName="/ppt/notesSlides/notesSlide599.xml" ContentType="application/vnd.openxmlformats-officedocument.presentationml.notesSlide+xml"/>
  <Override PartName="/ppt/notesSlides/notesSlide600.xml" ContentType="application/vnd.openxmlformats-officedocument.presentationml.notesSlide+xml"/>
  <Override PartName="/ppt/notesSlides/notesSlide601.xml" ContentType="application/vnd.openxmlformats-officedocument.presentationml.notesSlide+xml"/>
  <Override PartName="/ppt/notesSlides/notesSlide602.xml" ContentType="application/vnd.openxmlformats-officedocument.presentationml.notesSlide+xml"/>
  <Override PartName="/ppt/notesSlides/notesSlide603.xml" ContentType="application/vnd.openxmlformats-officedocument.presentationml.notesSlide+xml"/>
  <Override PartName="/ppt/notesSlides/notesSlide604.xml" ContentType="application/vnd.openxmlformats-officedocument.presentationml.notesSlide+xml"/>
  <Override PartName="/ppt/notesSlides/notesSlide605.xml" ContentType="application/vnd.openxmlformats-officedocument.presentationml.notesSlide+xml"/>
  <Override PartName="/ppt/notesSlides/notesSlide606.xml" ContentType="application/vnd.openxmlformats-officedocument.presentationml.notesSlide+xml"/>
  <Override PartName="/ppt/notesSlides/notesSlide607.xml" ContentType="application/vnd.openxmlformats-officedocument.presentationml.notesSlide+xml"/>
  <Override PartName="/ppt/notesSlides/notesSlide608.xml" ContentType="application/vnd.openxmlformats-officedocument.presentationml.notesSlide+xml"/>
  <Override PartName="/ppt/notesSlides/notesSlide609.xml" ContentType="application/vnd.openxmlformats-officedocument.presentationml.notesSlide+xml"/>
  <Override PartName="/ppt/notesSlides/notesSlide610.xml" ContentType="application/vnd.openxmlformats-officedocument.presentationml.notesSlide+xml"/>
  <Override PartName="/ppt/notesSlides/notesSlide611.xml" ContentType="application/vnd.openxmlformats-officedocument.presentationml.notesSlide+xml"/>
  <Override PartName="/ppt/notesSlides/notesSlide612.xml" ContentType="application/vnd.openxmlformats-officedocument.presentationml.notesSlide+xml"/>
  <Override PartName="/ppt/notesSlides/notesSlide613.xml" ContentType="application/vnd.openxmlformats-officedocument.presentationml.notesSlide+xml"/>
  <Override PartName="/ppt/notesSlides/notesSlide614.xml" ContentType="application/vnd.openxmlformats-officedocument.presentationml.notesSlide+xml"/>
  <Override PartName="/ppt/notesSlides/notesSlide615.xml" ContentType="application/vnd.openxmlformats-officedocument.presentationml.notesSlide+xml"/>
  <Override PartName="/ppt/notesSlides/notesSlide616.xml" ContentType="application/vnd.openxmlformats-officedocument.presentationml.notesSlide+xml"/>
  <Override PartName="/ppt/notesSlides/notesSlide617.xml" ContentType="application/vnd.openxmlformats-officedocument.presentationml.notesSlide+xml"/>
  <Override PartName="/ppt/notesSlides/notesSlide618.xml" ContentType="application/vnd.openxmlformats-officedocument.presentationml.notesSlide+xml"/>
  <Override PartName="/ppt/notesSlides/notesSlide619.xml" ContentType="application/vnd.openxmlformats-officedocument.presentationml.notesSlide+xml"/>
  <Override PartName="/ppt/notesSlides/notesSlide620.xml" ContentType="application/vnd.openxmlformats-officedocument.presentationml.notesSlide+xml"/>
  <Override PartName="/ppt/notesSlides/notesSlide621.xml" ContentType="application/vnd.openxmlformats-officedocument.presentationml.notesSlide+xml"/>
  <Override PartName="/ppt/notesSlides/notesSlide622.xml" ContentType="application/vnd.openxmlformats-officedocument.presentationml.notesSlide+xml"/>
  <Override PartName="/ppt/notesSlides/notesSlide623.xml" ContentType="application/vnd.openxmlformats-officedocument.presentationml.notesSlide+xml"/>
  <Override PartName="/ppt/notesSlides/notesSlide624.xml" ContentType="application/vnd.openxmlformats-officedocument.presentationml.notesSlide+xml"/>
  <Override PartName="/ppt/notesSlides/notesSlide625.xml" ContentType="application/vnd.openxmlformats-officedocument.presentationml.notesSlide+xml"/>
  <Override PartName="/ppt/notesSlides/notesSlide626.xml" ContentType="application/vnd.openxmlformats-officedocument.presentationml.notesSlide+xml"/>
  <Override PartName="/ppt/notesSlides/notesSlide627.xml" ContentType="application/vnd.openxmlformats-officedocument.presentationml.notesSlide+xml"/>
  <Override PartName="/ppt/notesSlides/notesSlide628.xml" ContentType="application/vnd.openxmlformats-officedocument.presentationml.notesSlide+xml"/>
  <Override PartName="/ppt/notesSlides/notesSlide629.xml" ContentType="application/vnd.openxmlformats-officedocument.presentationml.notesSlide+xml"/>
  <Override PartName="/ppt/notesSlides/notesSlide630.xml" ContentType="application/vnd.openxmlformats-officedocument.presentationml.notesSlide+xml"/>
  <Override PartName="/ppt/notesSlides/notesSlide631.xml" ContentType="application/vnd.openxmlformats-officedocument.presentationml.notesSlide+xml"/>
  <Override PartName="/ppt/notesSlides/notesSlide632.xml" ContentType="application/vnd.openxmlformats-officedocument.presentationml.notesSlide+xml"/>
  <Override PartName="/ppt/notesSlides/notesSlide633.xml" ContentType="application/vnd.openxmlformats-officedocument.presentationml.notesSlide+xml"/>
  <Override PartName="/ppt/notesSlides/notesSlide634.xml" ContentType="application/vnd.openxmlformats-officedocument.presentationml.notesSlide+xml"/>
  <Override PartName="/ppt/notesSlides/notesSlide635.xml" ContentType="application/vnd.openxmlformats-officedocument.presentationml.notesSlide+xml"/>
  <Override PartName="/ppt/notesSlides/notesSlide636.xml" ContentType="application/vnd.openxmlformats-officedocument.presentationml.notesSlide+xml"/>
  <Override PartName="/ppt/notesSlides/notesSlide637.xml" ContentType="application/vnd.openxmlformats-officedocument.presentationml.notesSlide+xml"/>
  <Override PartName="/ppt/notesSlides/notesSlide638.xml" ContentType="application/vnd.openxmlformats-officedocument.presentationml.notesSlide+xml"/>
  <Override PartName="/ppt/notesSlides/notesSlide639.xml" ContentType="application/vnd.openxmlformats-officedocument.presentationml.notesSlide+xml"/>
  <Override PartName="/ppt/notesSlides/notesSlide640.xml" ContentType="application/vnd.openxmlformats-officedocument.presentationml.notesSlide+xml"/>
  <Override PartName="/ppt/notesSlides/notesSlide641.xml" ContentType="application/vnd.openxmlformats-officedocument.presentationml.notesSlide+xml"/>
  <Override PartName="/ppt/notesSlides/notesSlide642.xml" ContentType="application/vnd.openxmlformats-officedocument.presentationml.notesSlide+xml"/>
  <Override PartName="/ppt/notesSlides/notesSlide643.xml" ContentType="application/vnd.openxmlformats-officedocument.presentationml.notesSlide+xml"/>
  <Override PartName="/ppt/notesSlides/notesSlide644.xml" ContentType="application/vnd.openxmlformats-officedocument.presentationml.notesSlide+xml"/>
  <Override PartName="/ppt/notesSlides/notesSlide645.xml" ContentType="application/vnd.openxmlformats-officedocument.presentationml.notesSlide+xml"/>
  <Override PartName="/ppt/notesSlides/notesSlide646.xml" ContentType="application/vnd.openxmlformats-officedocument.presentationml.notesSlide+xml"/>
  <Override PartName="/ppt/notesSlides/notesSlide647.xml" ContentType="application/vnd.openxmlformats-officedocument.presentationml.notesSlide+xml"/>
  <Override PartName="/ppt/notesSlides/notesSlide648.xml" ContentType="application/vnd.openxmlformats-officedocument.presentationml.notesSlide+xml"/>
  <Override PartName="/ppt/notesSlides/notesSlide649.xml" ContentType="application/vnd.openxmlformats-officedocument.presentationml.notesSlide+xml"/>
  <Override PartName="/ppt/notesSlides/notesSlide650.xml" ContentType="application/vnd.openxmlformats-officedocument.presentationml.notesSlide+xml"/>
  <Override PartName="/ppt/notesSlides/notesSlide651.xml" ContentType="application/vnd.openxmlformats-officedocument.presentationml.notesSlide+xml"/>
  <Override PartName="/ppt/notesSlides/notesSlide652.xml" ContentType="application/vnd.openxmlformats-officedocument.presentationml.notesSlide+xml"/>
  <Override PartName="/ppt/notesSlides/notesSlide653.xml" ContentType="application/vnd.openxmlformats-officedocument.presentationml.notesSlide+xml"/>
  <Override PartName="/ppt/notesSlides/notesSlide654.xml" ContentType="application/vnd.openxmlformats-officedocument.presentationml.notesSlide+xml"/>
  <Override PartName="/ppt/notesSlides/notesSlide655.xml" ContentType="application/vnd.openxmlformats-officedocument.presentationml.notesSlide+xml"/>
  <Override PartName="/ppt/notesSlides/notesSlide656.xml" ContentType="application/vnd.openxmlformats-officedocument.presentationml.notesSlide+xml"/>
  <Override PartName="/ppt/notesSlides/notesSlide657.xml" ContentType="application/vnd.openxmlformats-officedocument.presentationml.notesSlide+xml"/>
  <Override PartName="/ppt/notesSlides/notesSlide658.xml" ContentType="application/vnd.openxmlformats-officedocument.presentationml.notesSlide+xml"/>
  <Override PartName="/ppt/notesSlides/notesSlide659.xml" ContentType="application/vnd.openxmlformats-officedocument.presentationml.notesSlide+xml"/>
  <Override PartName="/ppt/notesSlides/notesSlide660.xml" ContentType="application/vnd.openxmlformats-officedocument.presentationml.notesSlide+xml"/>
  <Override PartName="/ppt/notesSlides/notesSlide661.xml" ContentType="application/vnd.openxmlformats-officedocument.presentationml.notesSlide+xml"/>
  <Override PartName="/ppt/notesSlides/notesSlide662.xml" ContentType="application/vnd.openxmlformats-officedocument.presentationml.notesSlide+xml"/>
  <Override PartName="/ppt/notesSlides/notesSlide663.xml" ContentType="application/vnd.openxmlformats-officedocument.presentationml.notesSlide+xml"/>
  <Override PartName="/ppt/notesSlides/notesSlide664.xml" ContentType="application/vnd.openxmlformats-officedocument.presentationml.notesSlide+xml"/>
  <Override PartName="/ppt/notesSlides/notesSlide665.xml" ContentType="application/vnd.openxmlformats-officedocument.presentationml.notesSlide+xml"/>
  <Override PartName="/ppt/notesSlides/notesSlide666.xml" ContentType="application/vnd.openxmlformats-officedocument.presentationml.notesSlide+xml"/>
  <Override PartName="/ppt/notesSlides/notesSlide667.xml" ContentType="application/vnd.openxmlformats-officedocument.presentationml.notesSlide+xml"/>
  <Override PartName="/ppt/notesSlides/notesSlide668.xml" ContentType="application/vnd.openxmlformats-officedocument.presentationml.notesSlide+xml"/>
  <Override PartName="/ppt/notesSlides/notesSlide669.xml" ContentType="application/vnd.openxmlformats-officedocument.presentationml.notesSlide+xml"/>
  <Override PartName="/ppt/notesSlides/notesSlide670.xml" ContentType="application/vnd.openxmlformats-officedocument.presentationml.notesSlide+xml"/>
  <Override PartName="/ppt/notesSlides/notesSlide671.xml" ContentType="application/vnd.openxmlformats-officedocument.presentationml.notesSlide+xml"/>
  <Override PartName="/ppt/notesSlides/notesSlide672.xml" ContentType="application/vnd.openxmlformats-officedocument.presentationml.notesSlide+xml"/>
  <Override PartName="/ppt/notesSlides/notesSlide673.xml" ContentType="application/vnd.openxmlformats-officedocument.presentationml.notesSlide+xml"/>
  <Override PartName="/ppt/notesSlides/notesSlide674.xml" ContentType="application/vnd.openxmlformats-officedocument.presentationml.notesSlide+xml"/>
  <Override PartName="/ppt/notesSlides/notesSlide675.xml" ContentType="application/vnd.openxmlformats-officedocument.presentationml.notesSlide+xml"/>
  <Override PartName="/ppt/notesSlides/notesSlide676.xml" ContentType="application/vnd.openxmlformats-officedocument.presentationml.notesSlide+xml"/>
  <Override PartName="/ppt/notesSlides/notesSlide677.xml" ContentType="application/vnd.openxmlformats-officedocument.presentationml.notesSlide+xml"/>
  <Override PartName="/ppt/notesSlides/notesSlide678.xml" ContentType="application/vnd.openxmlformats-officedocument.presentationml.notesSlide+xml"/>
  <Override PartName="/ppt/notesSlides/notesSlide679.xml" ContentType="application/vnd.openxmlformats-officedocument.presentationml.notesSlide+xml"/>
  <Override PartName="/ppt/notesSlides/notesSlide680.xml" ContentType="application/vnd.openxmlformats-officedocument.presentationml.notesSlide+xml"/>
  <Override PartName="/ppt/notesSlides/notesSlide681.xml" ContentType="application/vnd.openxmlformats-officedocument.presentationml.notesSlide+xml"/>
  <Override PartName="/ppt/notesSlides/notesSlide682.xml" ContentType="application/vnd.openxmlformats-officedocument.presentationml.notesSlide+xml"/>
  <Override PartName="/ppt/notesSlides/notesSlide683.xml" ContentType="application/vnd.openxmlformats-officedocument.presentationml.notesSlide+xml"/>
  <Override PartName="/ppt/notesSlides/notesSlide684.xml" ContentType="application/vnd.openxmlformats-officedocument.presentationml.notesSlide+xml"/>
  <Override PartName="/ppt/notesSlides/notesSlide685.xml" ContentType="application/vnd.openxmlformats-officedocument.presentationml.notesSlide+xml"/>
  <Override PartName="/ppt/notesSlides/notesSlide686.xml" ContentType="application/vnd.openxmlformats-officedocument.presentationml.notesSlide+xml"/>
  <Override PartName="/ppt/notesSlides/notesSlide687.xml" ContentType="application/vnd.openxmlformats-officedocument.presentationml.notesSlide+xml"/>
  <Override PartName="/ppt/notesSlides/notesSlide688.xml" ContentType="application/vnd.openxmlformats-officedocument.presentationml.notesSlide+xml"/>
  <Override PartName="/ppt/notesSlides/notesSlide689.xml" ContentType="application/vnd.openxmlformats-officedocument.presentationml.notesSlide+xml"/>
  <Override PartName="/ppt/notesSlides/notesSlide690.xml" ContentType="application/vnd.openxmlformats-officedocument.presentationml.notesSlide+xml"/>
  <Override PartName="/ppt/notesSlides/notesSlide691.xml" ContentType="application/vnd.openxmlformats-officedocument.presentationml.notesSlide+xml"/>
  <Override PartName="/ppt/notesSlides/notesSlide692.xml" ContentType="application/vnd.openxmlformats-officedocument.presentationml.notesSlide+xml"/>
  <Override PartName="/ppt/notesSlides/notesSlide693.xml" ContentType="application/vnd.openxmlformats-officedocument.presentationml.notesSlide+xml"/>
  <Override PartName="/ppt/notesSlides/notesSlide694.xml" ContentType="application/vnd.openxmlformats-officedocument.presentationml.notesSlide+xml"/>
  <Override PartName="/ppt/notesSlides/notesSlide695.xml" ContentType="application/vnd.openxmlformats-officedocument.presentationml.notesSlide+xml"/>
  <Override PartName="/ppt/notesSlides/notesSlide696.xml" ContentType="application/vnd.openxmlformats-officedocument.presentationml.notesSlide+xml"/>
  <Override PartName="/ppt/notesSlides/notesSlide697.xml" ContentType="application/vnd.openxmlformats-officedocument.presentationml.notesSlide+xml"/>
  <Override PartName="/ppt/notesSlides/notesSlide698.xml" ContentType="application/vnd.openxmlformats-officedocument.presentationml.notesSlide+xml"/>
  <Override PartName="/ppt/notesSlides/notesSlide699.xml" ContentType="application/vnd.openxmlformats-officedocument.presentationml.notesSlide+xml"/>
  <Override PartName="/ppt/notesSlides/notesSlide700.xml" ContentType="application/vnd.openxmlformats-officedocument.presentationml.notesSlide+xml"/>
  <Override PartName="/ppt/notesSlides/notesSlide701.xml" ContentType="application/vnd.openxmlformats-officedocument.presentationml.notesSlide+xml"/>
  <Override PartName="/ppt/notesSlides/notesSlide702.xml" ContentType="application/vnd.openxmlformats-officedocument.presentationml.notesSlide+xml"/>
  <Override PartName="/ppt/notesSlides/notesSlide703.xml" ContentType="application/vnd.openxmlformats-officedocument.presentationml.notesSlide+xml"/>
  <Override PartName="/ppt/notesSlides/notesSlide704.xml" ContentType="application/vnd.openxmlformats-officedocument.presentationml.notesSlide+xml"/>
  <Override PartName="/ppt/notesSlides/notesSlide705.xml" ContentType="application/vnd.openxmlformats-officedocument.presentationml.notesSlide+xml"/>
  <Override PartName="/ppt/notesSlides/notesSlide706.xml" ContentType="application/vnd.openxmlformats-officedocument.presentationml.notesSlide+xml"/>
  <Override PartName="/ppt/notesSlides/notesSlide707.xml" ContentType="application/vnd.openxmlformats-officedocument.presentationml.notesSlide+xml"/>
  <Override PartName="/ppt/notesSlides/notesSlide708.xml" ContentType="application/vnd.openxmlformats-officedocument.presentationml.notesSlide+xml"/>
  <Override PartName="/ppt/notesSlides/notesSlide709.xml" ContentType="application/vnd.openxmlformats-officedocument.presentationml.notesSlide+xml"/>
  <Override PartName="/ppt/notesSlides/notesSlide710.xml" ContentType="application/vnd.openxmlformats-officedocument.presentationml.notesSlide+xml"/>
  <Override PartName="/ppt/notesSlides/notesSlide711.xml" ContentType="application/vnd.openxmlformats-officedocument.presentationml.notesSlide+xml"/>
  <Override PartName="/ppt/notesSlides/notesSlide712.xml" ContentType="application/vnd.openxmlformats-officedocument.presentationml.notesSlide+xml"/>
  <Override PartName="/ppt/notesSlides/notesSlide713.xml" ContentType="application/vnd.openxmlformats-officedocument.presentationml.notesSlide+xml"/>
  <Override PartName="/ppt/notesSlides/notesSlide714.xml" ContentType="application/vnd.openxmlformats-officedocument.presentationml.notesSlide+xml"/>
  <Override PartName="/ppt/notesSlides/notesSlide715.xml" ContentType="application/vnd.openxmlformats-officedocument.presentationml.notesSlide+xml"/>
  <Override PartName="/ppt/notesSlides/notesSlide716.xml" ContentType="application/vnd.openxmlformats-officedocument.presentationml.notesSlide+xml"/>
  <Override PartName="/ppt/notesSlides/notesSlide717.xml" ContentType="application/vnd.openxmlformats-officedocument.presentationml.notesSlide+xml"/>
  <Override PartName="/ppt/notesSlides/notesSlide718.xml" ContentType="application/vnd.openxmlformats-officedocument.presentationml.notesSlide+xml"/>
  <Override PartName="/ppt/notesSlides/notesSlide719.xml" ContentType="application/vnd.openxmlformats-officedocument.presentationml.notesSlide+xml"/>
  <Override PartName="/ppt/notesSlides/notesSlide720.xml" ContentType="application/vnd.openxmlformats-officedocument.presentationml.notesSlide+xml"/>
  <Override PartName="/ppt/notesSlides/notesSlide721.xml" ContentType="application/vnd.openxmlformats-officedocument.presentationml.notesSlide+xml"/>
  <Override PartName="/ppt/notesSlides/notesSlide722.xml" ContentType="application/vnd.openxmlformats-officedocument.presentationml.notesSlide+xml"/>
  <Override PartName="/ppt/notesSlides/notesSlide723.xml" ContentType="application/vnd.openxmlformats-officedocument.presentationml.notesSlide+xml"/>
  <Override PartName="/ppt/notesSlides/notesSlide724.xml" ContentType="application/vnd.openxmlformats-officedocument.presentationml.notesSlide+xml"/>
  <Override PartName="/ppt/notesSlides/notesSlide725.xml" ContentType="application/vnd.openxmlformats-officedocument.presentationml.notesSlide+xml"/>
  <Override PartName="/ppt/notesSlides/notesSlide726.xml" ContentType="application/vnd.openxmlformats-officedocument.presentationml.notesSlide+xml"/>
  <Override PartName="/ppt/notesSlides/notesSlide727.xml" ContentType="application/vnd.openxmlformats-officedocument.presentationml.notesSlide+xml"/>
  <Override PartName="/ppt/notesSlides/notesSlide728.xml" ContentType="application/vnd.openxmlformats-officedocument.presentationml.notesSlide+xml"/>
  <Override PartName="/ppt/notesSlides/notesSlide729.xml" ContentType="application/vnd.openxmlformats-officedocument.presentationml.notesSlide+xml"/>
  <Override PartName="/ppt/notesSlides/notesSlide730.xml" ContentType="application/vnd.openxmlformats-officedocument.presentationml.notesSlide+xml"/>
  <Override PartName="/ppt/notesSlides/notesSlide731.xml" ContentType="application/vnd.openxmlformats-officedocument.presentationml.notesSlide+xml"/>
  <Override PartName="/ppt/notesSlides/notesSlide732.xml" ContentType="application/vnd.openxmlformats-officedocument.presentationml.notesSlide+xml"/>
  <Override PartName="/ppt/notesSlides/notesSlide733.xml" ContentType="application/vnd.openxmlformats-officedocument.presentationml.notesSlide+xml"/>
  <Override PartName="/ppt/notesSlides/notesSlide734.xml" ContentType="application/vnd.openxmlformats-officedocument.presentationml.notesSlide+xml"/>
  <Override PartName="/ppt/notesSlides/notesSlide735.xml" ContentType="application/vnd.openxmlformats-officedocument.presentationml.notesSlide+xml"/>
  <Override PartName="/ppt/notesSlides/notesSlide736.xml" ContentType="application/vnd.openxmlformats-officedocument.presentationml.notesSlide+xml"/>
  <Override PartName="/ppt/notesSlides/notesSlide737.xml" ContentType="application/vnd.openxmlformats-officedocument.presentationml.notesSlide+xml"/>
  <Override PartName="/ppt/notesSlides/notesSlide738.xml" ContentType="application/vnd.openxmlformats-officedocument.presentationml.notesSlide+xml"/>
  <Override PartName="/ppt/notesSlides/notesSlide739.xml" ContentType="application/vnd.openxmlformats-officedocument.presentationml.notesSlide+xml"/>
  <Override PartName="/ppt/notesSlides/notesSlide740.xml" ContentType="application/vnd.openxmlformats-officedocument.presentationml.notesSlide+xml"/>
  <Override PartName="/ppt/notesSlides/notesSlide741.xml" ContentType="application/vnd.openxmlformats-officedocument.presentationml.notesSlide+xml"/>
  <Override PartName="/ppt/notesSlides/notesSlide742.xml" ContentType="application/vnd.openxmlformats-officedocument.presentationml.notesSlide+xml"/>
  <Override PartName="/ppt/notesSlides/notesSlide743.xml" ContentType="application/vnd.openxmlformats-officedocument.presentationml.notesSlide+xml"/>
  <Override PartName="/ppt/notesSlides/notesSlide744.xml" ContentType="application/vnd.openxmlformats-officedocument.presentationml.notesSlide+xml"/>
  <Override PartName="/ppt/notesSlides/notesSlide745.xml" ContentType="application/vnd.openxmlformats-officedocument.presentationml.notesSlide+xml"/>
  <Override PartName="/ppt/notesSlides/notesSlide746.xml" ContentType="application/vnd.openxmlformats-officedocument.presentationml.notesSlide+xml"/>
  <Override PartName="/ppt/notesSlides/notesSlide747.xml" ContentType="application/vnd.openxmlformats-officedocument.presentationml.notesSlide+xml"/>
  <Override PartName="/ppt/notesSlides/notesSlide748.xml" ContentType="application/vnd.openxmlformats-officedocument.presentationml.notesSlide+xml"/>
  <Override PartName="/ppt/notesSlides/notesSlide749.xml" ContentType="application/vnd.openxmlformats-officedocument.presentationml.notesSlide+xml"/>
  <Override PartName="/ppt/notesSlides/notesSlide750.xml" ContentType="application/vnd.openxmlformats-officedocument.presentationml.notesSlide+xml"/>
  <Override PartName="/ppt/notesSlides/notesSlide751.xml" ContentType="application/vnd.openxmlformats-officedocument.presentationml.notesSlide+xml"/>
  <Override PartName="/ppt/notesSlides/notesSlide752.xml" ContentType="application/vnd.openxmlformats-officedocument.presentationml.notesSlide+xml"/>
  <Override PartName="/ppt/notesSlides/notesSlide753.xml" ContentType="application/vnd.openxmlformats-officedocument.presentationml.notesSlide+xml"/>
  <Override PartName="/ppt/notesSlides/notesSlide754.xml" ContentType="application/vnd.openxmlformats-officedocument.presentationml.notesSlide+xml"/>
  <Override PartName="/ppt/notesSlides/notesSlide755.xml" ContentType="application/vnd.openxmlformats-officedocument.presentationml.notesSlide+xml"/>
  <Override PartName="/ppt/notesSlides/notesSlide756.xml" ContentType="application/vnd.openxmlformats-officedocument.presentationml.notesSlide+xml"/>
  <Override PartName="/ppt/notesSlides/notesSlide757.xml" ContentType="application/vnd.openxmlformats-officedocument.presentationml.notesSlide+xml"/>
  <Override PartName="/ppt/notesSlides/notesSlide758.xml" ContentType="application/vnd.openxmlformats-officedocument.presentationml.notesSlide+xml"/>
  <Override PartName="/ppt/notesSlides/notesSlide759.xml" ContentType="application/vnd.openxmlformats-officedocument.presentationml.notesSlide+xml"/>
  <Override PartName="/ppt/notesSlides/notesSlide760.xml" ContentType="application/vnd.openxmlformats-officedocument.presentationml.notesSlide+xml"/>
  <Override PartName="/ppt/notesSlides/notesSlide761.xml" ContentType="application/vnd.openxmlformats-officedocument.presentationml.notesSlide+xml"/>
  <Override PartName="/ppt/notesSlides/notesSlide762.xml" ContentType="application/vnd.openxmlformats-officedocument.presentationml.notesSlide+xml"/>
  <Override PartName="/ppt/notesSlides/notesSlide763.xml" ContentType="application/vnd.openxmlformats-officedocument.presentationml.notesSlide+xml"/>
  <Override PartName="/ppt/notesSlides/notesSlide764.xml" ContentType="application/vnd.openxmlformats-officedocument.presentationml.notesSlide+xml"/>
  <Override PartName="/ppt/notesSlides/notesSlide765.xml" ContentType="application/vnd.openxmlformats-officedocument.presentationml.notesSlide+xml"/>
  <Override PartName="/ppt/notesSlides/notesSlide766.xml" ContentType="application/vnd.openxmlformats-officedocument.presentationml.notesSlide+xml"/>
  <Override PartName="/ppt/notesSlides/notesSlide767.xml" ContentType="application/vnd.openxmlformats-officedocument.presentationml.notesSlide+xml"/>
  <Override PartName="/ppt/notesSlides/notesSlide768.xml" ContentType="application/vnd.openxmlformats-officedocument.presentationml.notesSlide+xml"/>
  <Override PartName="/ppt/notesSlides/notesSlide769.xml" ContentType="application/vnd.openxmlformats-officedocument.presentationml.notesSlide+xml"/>
  <Override PartName="/ppt/notesSlides/notesSlide770.xml" ContentType="application/vnd.openxmlformats-officedocument.presentationml.notesSlide+xml"/>
  <Override PartName="/ppt/notesSlides/notesSlide771.xml" ContentType="application/vnd.openxmlformats-officedocument.presentationml.notesSlide+xml"/>
  <Override PartName="/ppt/notesSlides/notesSlide772.xml" ContentType="application/vnd.openxmlformats-officedocument.presentationml.notesSlide+xml"/>
  <Override PartName="/ppt/notesSlides/notesSlide773.xml" ContentType="application/vnd.openxmlformats-officedocument.presentationml.notesSlide+xml"/>
  <Override PartName="/ppt/notesSlides/notesSlide774.xml" ContentType="application/vnd.openxmlformats-officedocument.presentationml.notesSlide+xml"/>
  <Override PartName="/ppt/notesSlides/notesSlide775.xml" ContentType="application/vnd.openxmlformats-officedocument.presentationml.notesSlide+xml"/>
  <Override PartName="/ppt/notesSlides/notesSlide776.xml" ContentType="application/vnd.openxmlformats-officedocument.presentationml.notesSlide+xml"/>
  <Override PartName="/ppt/notesSlides/notesSlide777.xml" ContentType="application/vnd.openxmlformats-officedocument.presentationml.notesSlide+xml"/>
  <Override PartName="/ppt/notesSlides/notesSlide778.xml" ContentType="application/vnd.openxmlformats-officedocument.presentationml.notesSlide+xml"/>
  <Override PartName="/ppt/notesSlides/notesSlide779.xml" ContentType="application/vnd.openxmlformats-officedocument.presentationml.notesSlide+xml"/>
  <Override PartName="/ppt/notesSlides/notesSlide780.xml" ContentType="application/vnd.openxmlformats-officedocument.presentationml.notesSlide+xml"/>
  <Override PartName="/ppt/notesSlides/notesSlide781.xml" ContentType="application/vnd.openxmlformats-officedocument.presentationml.notesSlide+xml"/>
  <Override PartName="/ppt/notesSlides/notesSlide782.xml" ContentType="application/vnd.openxmlformats-officedocument.presentationml.notesSlide+xml"/>
  <Override PartName="/ppt/notesSlides/notesSlide783.xml" ContentType="application/vnd.openxmlformats-officedocument.presentationml.notesSlide+xml"/>
  <Override PartName="/ppt/notesSlides/notesSlide784.xml" ContentType="application/vnd.openxmlformats-officedocument.presentationml.notesSlide+xml"/>
  <Override PartName="/ppt/notesSlides/notesSlide785.xml" ContentType="application/vnd.openxmlformats-officedocument.presentationml.notesSlide+xml"/>
  <Override PartName="/ppt/notesSlides/notesSlide786.xml" ContentType="application/vnd.openxmlformats-officedocument.presentationml.notesSlide+xml"/>
  <Override PartName="/ppt/notesSlides/notesSlide787.xml" ContentType="application/vnd.openxmlformats-officedocument.presentationml.notesSlide+xml"/>
  <Override PartName="/ppt/notesSlides/notesSlide788.xml" ContentType="application/vnd.openxmlformats-officedocument.presentationml.notesSlide+xml"/>
  <Override PartName="/ppt/notesSlides/notesSlide789.xml" ContentType="application/vnd.openxmlformats-officedocument.presentationml.notesSlide+xml"/>
  <Override PartName="/ppt/notesSlides/notesSlide790.xml" ContentType="application/vnd.openxmlformats-officedocument.presentationml.notesSlide+xml"/>
  <Override PartName="/ppt/notesSlides/notesSlide791.xml" ContentType="application/vnd.openxmlformats-officedocument.presentationml.notesSlide+xml"/>
  <Override PartName="/ppt/notesSlides/notesSlide792.xml" ContentType="application/vnd.openxmlformats-officedocument.presentationml.notesSlide+xml"/>
  <Override PartName="/ppt/notesSlides/notesSlide793.xml" ContentType="application/vnd.openxmlformats-officedocument.presentationml.notesSlide+xml"/>
  <Override PartName="/ppt/notesSlides/notesSlide794.xml" ContentType="application/vnd.openxmlformats-officedocument.presentationml.notesSlide+xml"/>
  <Override PartName="/ppt/notesSlides/notesSlide795.xml" ContentType="application/vnd.openxmlformats-officedocument.presentationml.notesSlide+xml"/>
  <Override PartName="/ppt/notesSlides/notesSlide796.xml" ContentType="application/vnd.openxmlformats-officedocument.presentationml.notesSlide+xml"/>
  <Override PartName="/ppt/notesSlides/notesSlide797.xml" ContentType="application/vnd.openxmlformats-officedocument.presentationml.notesSlide+xml"/>
  <Override PartName="/ppt/notesSlides/notesSlide798.xml" ContentType="application/vnd.openxmlformats-officedocument.presentationml.notesSlide+xml"/>
  <Override PartName="/ppt/notesSlides/notesSlide799.xml" ContentType="application/vnd.openxmlformats-officedocument.presentationml.notesSlide+xml"/>
  <Override PartName="/ppt/notesSlides/notesSlide800.xml" ContentType="application/vnd.openxmlformats-officedocument.presentationml.notesSlide+xml"/>
  <Override PartName="/ppt/notesSlides/notesSlide801.xml" ContentType="application/vnd.openxmlformats-officedocument.presentationml.notesSlide+xml"/>
  <Override PartName="/ppt/notesSlides/notesSlide802.xml" ContentType="application/vnd.openxmlformats-officedocument.presentationml.notesSlide+xml"/>
  <Override PartName="/ppt/notesSlides/notesSlide803.xml" ContentType="application/vnd.openxmlformats-officedocument.presentationml.notesSlide+xml"/>
  <Override PartName="/ppt/notesSlides/notesSlide804.xml" ContentType="application/vnd.openxmlformats-officedocument.presentationml.notesSlide+xml"/>
  <Override PartName="/ppt/notesSlides/notesSlide805.xml" ContentType="application/vnd.openxmlformats-officedocument.presentationml.notesSlide+xml"/>
  <Override PartName="/ppt/notesSlides/notesSlide806.xml" ContentType="application/vnd.openxmlformats-officedocument.presentationml.notesSlide+xml"/>
  <Override PartName="/ppt/notesSlides/notesSlide807.xml" ContentType="application/vnd.openxmlformats-officedocument.presentationml.notesSlide+xml"/>
  <Override PartName="/ppt/notesSlides/notesSlide808.xml" ContentType="application/vnd.openxmlformats-officedocument.presentationml.notesSlide+xml"/>
  <Override PartName="/ppt/notesSlides/notesSlide809.xml" ContentType="application/vnd.openxmlformats-officedocument.presentationml.notesSlide+xml"/>
  <Override PartName="/ppt/notesSlides/notesSlide810.xml" ContentType="application/vnd.openxmlformats-officedocument.presentationml.notesSlide+xml"/>
  <Override PartName="/ppt/notesSlides/notesSlide811.xml" ContentType="application/vnd.openxmlformats-officedocument.presentationml.notesSlide+xml"/>
  <Override PartName="/ppt/notesSlides/notesSlide812.xml" ContentType="application/vnd.openxmlformats-officedocument.presentationml.notesSlide+xml"/>
  <Override PartName="/ppt/notesSlides/notesSlide813.xml" ContentType="application/vnd.openxmlformats-officedocument.presentationml.notesSlide+xml"/>
  <Override PartName="/ppt/notesSlides/notesSlide814.xml" ContentType="application/vnd.openxmlformats-officedocument.presentationml.notesSlide+xml"/>
  <Override PartName="/ppt/notesSlides/notesSlide815.xml" ContentType="application/vnd.openxmlformats-officedocument.presentationml.notesSlide+xml"/>
  <Override PartName="/ppt/notesSlides/notesSlide816.xml" ContentType="application/vnd.openxmlformats-officedocument.presentationml.notesSlide+xml"/>
  <Override PartName="/ppt/notesSlides/notesSlide817.xml" ContentType="application/vnd.openxmlformats-officedocument.presentationml.notesSlide+xml"/>
  <Override PartName="/ppt/notesSlides/notesSlide818.xml" ContentType="application/vnd.openxmlformats-officedocument.presentationml.notesSlide+xml"/>
  <Override PartName="/ppt/notesSlides/notesSlide819.xml" ContentType="application/vnd.openxmlformats-officedocument.presentationml.notesSlide+xml"/>
  <Override PartName="/ppt/notesSlides/notesSlide820.xml" ContentType="application/vnd.openxmlformats-officedocument.presentationml.notesSlide+xml"/>
  <Override PartName="/ppt/notesSlides/notesSlide821.xml" ContentType="application/vnd.openxmlformats-officedocument.presentationml.notesSlide+xml"/>
  <Override PartName="/ppt/notesSlides/notesSlide822.xml" ContentType="application/vnd.openxmlformats-officedocument.presentationml.notesSlide+xml"/>
  <Override PartName="/ppt/notesSlides/notesSlide823.xml" ContentType="application/vnd.openxmlformats-officedocument.presentationml.notesSlide+xml"/>
  <Override PartName="/ppt/notesSlides/notesSlide824.xml" ContentType="application/vnd.openxmlformats-officedocument.presentationml.notesSlide+xml"/>
  <Override PartName="/ppt/notesSlides/notesSlide825.xml" ContentType="application/vnd.openxmlformats-officedocument.presentationml.notesSlide+xml"/>
  <Override PartName="/ppt/notesSlides/notesSlide826.xml" ContentType="application/vnd.openxmlformats-officedocument.presentationml.notesSlide+xml"/>
  <Override PartName="/ppt/notesSlides/notesSlide827.xml" ContentType="application/vnd.openxmlformats-officedocument.presentationml.notesSlide+xml"/>
  <Override PartName="/ppt/notesSlides/notesSlide828.xml" ContentType="application/vnd.openxmlformats-officedocument.presentationml.notesSlide+xml"/>
  <Override PartName="/ppt/notesSlides/notesSlide829.xml" ContentType="application/vnd.openxmlformats-officedocument.presentationml.notesSlide+xml"/>
  <Override PartName="/ppt/notesSlides/notesSlide830.xml" ContentType="application/vnd.openxmlformats-officedocument.presentationml.notesSlide+xml"/>
  <Override PartName="/ppt/notesSlides/notesSlide831.xml" ContentType="application/vnd.openxmlformats-officedocument.presentationml.notesSlide+xml"/>
  <Override PartName="/ppt/notesSlides/notesSlide832.xml" ContentType="application/vnd.openxmlformats-officedocument.presentationml.notesSlide+xml"/>
  <Override PartName="/ppt/notesSlides/notesSlide833.xml" ContentType="application/vnd.openxmlformats-officedocument.presentationml.notesSlide+xml"/>
  <Override PartName="/ppt/notesSlides/notesSlide834.xml" ContentType="application/vnd.openxmlformats-officedocument.presentationml.notesSlide+xml"/>
  <Override PartName="/ppt/notesSlides/notesSlide835.xml" ContentType="application/vnd.openxmlformats-officedocument.presentationml.notesSlide+xml"/>
  <Override PartName="/ppt/notesSlides/notesSlide836.xml" ContentType="application/vnd.openxmlformats-officedocument.presentationml.notesSlide+xml"/>
  <Override PartName="/ppt/notesSlides/notesSlide837.xml" ContentType="application/vnd.openxmlformats-officedocument.presentationml.notesSlide+xml"/>
  <Override PartName="/ppt/notesSlides/notesSlide838.xml" ContentType="application/vnd.openxmlformats-officedocument.presentationml.notesSlide+xml"/>
  <Override PartName="/ppt/notesSlides/notesSlide839.xml" ContentType="application/vnd.openxmlformats-officedocument.presentationml.notesSlide+xml"/>
  <Override PartName="/ppt/notesSlides/notesSlide840.xml" ContentType="application/vnd.openxmlformats-officedocument.presentationml.notesSlide+xml"/>
  <Override PartName="/ppt/notesSlides/notesSlide841.xml" ContentType="application/vnd.openxmlformats-officedocument.presentationml.notesSlide+xml"/>
  <Override PartName="/ppt/notesSlides/notesSlide842.xml" ContentType="application/vnd.openxmlformats-officedocument.presentationml.notesSlide+xml"/>
  <Override PartName="/ppt/notesSlides/notesSlide843.xml" ContentType="application/vnd.openxmlformats-officedocument.presentationml.notesSlide+xml"/>
  <Override PartName="/ppt/notesSlides/notesSlide844.xml" ContentType="application/vnd.openxmlformats-officedocument.presentationml.notesSlide+xml"/>
  <Override PartName="/ppt/notesSlides/notesSlide845.xml" ContentType="application/vnd.openxmlformats-officedocument.presentationml.notesSlide+xml"/>
  <Override PartName="/ppt/notesSlides/notesSlide846.xml" ContentType="application/vnd.openxmlformats-officedocument.presentationml.notesSlide+xml"/>
  <Override PartName="/ppt/notesSlides/notesSlide847.xml" ContentType="application/vnd.openxmlformats-officedocument.presentationml.notesSlide+xml"/>
  <Override PartName="/ppt/notesSlides/notesSlide848.xml" ContentType="application/vnd.openxmlformats-officedocument.presentationml.notesSlide+xml"/>
  <Override PartName="/ppt/notesSlides/notesSlide849.xml" ContentType="application/vnd.openxmlformats-officedocument.presentationml.notesSlide+xml"/>
  <Override PartName="/ppt/notesSlides/notesSlide850.xml" ContentType="application/vnd.openxmlformats-officedocument.presentationml.notesSlide+xml"/>
  <Override PartName="/ppt/notesSlides/notesSlide851.xml" ContentType="application/vnd.openxmlformats-officedocument.presentationml.notesSlide+xml"/>
  <Override PartName="/ppt/notesSlides/notesSlide852.xml" ContentType="application/vnd.openxmlformats-officedocument.presentationml.notesSlide+xml"/>
  <Override PartName="/ppt/notesSlides/notesSlide853.xml" ContentType="application/vnd.openxmlformats-officedocument.presentationml.notesSlide+xml"/>
  <Override PartName="/ppt/notesSlides/notesSlide854.xml" ContentType="application/vnd.openxmlformats-officedocument.presentationml.notesSlide+xml"/>
  <Override PartName="/ppt/notesSlides/notesSlide855.xml" ContentType="application/vnd.openxmlformats-officedocument.presentationml.notesSlide+xml"/>
  <Override PartName="/ppt/notesSlides/notesSlide856.xml" ContentType="application/vnd.openxmlformats-officedocument.presentationml.notesSlide+xml"/>
  <Override PartName="/ppt/notesSlides/notesSlide857.xml" ContentType="application/vnd.openxmlformats-officedocument.presentationml.notesSlide+xml"/>
  <Override PartName="/ppt/notesSlides/notesSlide858.xml" ContentType="application/vnd.openxmlformats-officedocument.presentationml.notesSlide+xml"/>
  <Override PartName="/ppt/notesSlides/notesSlide859.xml" ContentType="application/vnd.openxmlformats-officedocument.presentationml.notesSlide+xml"/>
  <Override PartName="/ppt/notesSlides/notesSlide860.xml" ContentType="application/vnd.openxmlformats-officedocument.presentationml.notesSlide+xml"/>
  <Override PartName="/ppt/notesSlides/notesSlide861.xml" ContentType="application/vnd.openxmlformats-officedocument.presentationml.notesSlide+xml"/>
  <Override PartName="/ppt/notesSlides/notesSlide862.xml" ContentType="application/vnd.openxmlformats-officedocument.presentationml.notesSlide+xml"/>
  <Override PartName="/ppt/notesSlides/notesSlide863.xml" ContentType="application/vnd.openxmlformats-officedocument.presentationml.notesSlide+xml"/>
  <Override PartName="/ppt/notesSlides/notesSlide864.xml" ContentType="application/vnd.openxmlformats-officedocument.presentationml.notesSlide+xml"/>
  <Override PartName="/ppt/notesSlides/notesSlide865.xml" ContentType="application/vnd.openxmlformats-officedocument.presentationml.notesSlide+xml"/>
  <Override PartName="/ppt/notesSlides/notesSlide866.xml" ContentType="application/vnd.openxmlformats-officedocument.presentationml.notesSlide+xml"/>
  <Override PartName="/ppt/notesSlides/notesSlide867.xml" ContentType="application/vnd.openxmlformats-officedocument.presentationml.notesSlide+xml"/>
  <Override PartName="/ppt/notesSlides/notesSlide868.xml" ContentType="application/vnd.openxmlformats-officedocument.presentationml.notesSlide+xml"/>
  <Override PartName="/ppt/notesSlides/notesSlide869.xml" ContentType="application/vnd.openxmlformats-officedocument.presentationml.notesSlide+xml"/>
  <Override PartName="/ppt/notesSlides/notesSlide870.xml" ContentType="application/vnd.openxmlformats-officedocument.presentationml.notesSlide+xml"/>
  <Override PartName="/ppt/notesSlides/notesSlide871.xml" ContentType="application/vnd.openxmlformats-officedocument.presentationml.notesSlide+xml"/>
  <Override PartName="/ppt/notesSlides/notesSlide872.xml" ContentType="application/vnd.openxmlformats-officedocument.presentationml.notesSlide+xml"/>
  <Override PartName="/ppt/notesSlides/notesSlide873.xml" ContentType="application/vnd.openxmlformats-officedocument.presentationml.notesSlide+xml"/>
  <Override PartName="/ppt/notesSlides/notesSlide874.xml" ContentType="application/vnd.openxmlformats-officedocument.presentationml.notesSlide+xml"/>
  <Override PartName="/ppt/notesSlides/notesSlide875.xml" ContentType="application/vnd.openxmlformats-officedocument.presentationml.notesSlide+xml"/>
  <Override PartName="/ppt/notesSlides/notesSlide876.xml" ContentType="application/vnd.openxmlformats-officedocument.presentationml.notesSlide+xml"/>
  <Override PartName="/ppt/notesSlides/notesSlide877.xml" ContentType="application/vnd.openxmlformats-officedocument.presentationml.notesSlide+xml"/>
  <Override PartName="/ppt/notesSlides/notesSlide878.xml" ContentType="application/vnd.openxmlformats-officedocument.presentationml.notesSlide+xml"/>
  <Override PartName="/ppt/notesSlides/notesSlide879.xml" ContentType="application/vnd.openxmlformats-officedocument.presentationml.notesSlide+xml"/>
  <Override PartName="/ppt/notesSlides/notesSlide880.xml" ContentType="application/vnd.openxmlformats-officedocument.presentationml.notesSlide+xml"/>
  <Override PartName="/ppt/notesSlides/notesSlide881.xml" ContentType="application/vnd.openxmlformats-officedocument.presentationml.notesSlide+xml"/>
  <Override PartName="/ppt/notesSlides/notesSlide882.xml" ContentType="application/vnd.openxmlformats-officedocument.presentationml.notesSlide+xml"/>
  <Override PartName="/ppt/notesSlides/notesSlide883.xml" ContentType="application/vnd.openxmlformats-officedocument.presentationml.notesSlide+xml"/>
  <Override PartName="/ppt/notesSlides/notesSlide884.xml" ContentType="application/vnd.openxmlformats-officedocument.presentationml.notesSlide+xml"/>
  <Override PartName="/ppt/notesSlides/notesSlide885.xml" ContentType="application/vnd.openxmlformats-officedocument.presentationml.notesSlide+xml"/>
  <Override PartName="/ppt/notesSlides/notesSlide886.xml" ContentType="application/vnd.openxmlformats-officedocument.presentationml.notesSlide+xml"/>
  <Override PartName="/ppt/notesSlides/notesSlide887.xml" ContentType="application/vnd.openxmlformats-officedocument.presentationml.notesSlide+xml"/>
  <Override PartName="/ppt/notesSlides/notesSlide888.xml" ContentType="application/vnd.openxmlformats-officedocument.presentationml.notesSlide+xml"/>
  <Override PartName="/ppt/notesSlides/notesSlide889.xml" ContentType="application/vnd.openxmlformats-officedocument.presentationml.notesSlide+xml"/>
  <Override PartName="/ppt/notesSlides/notesSlide890.xml" ContentType="application/vnd.openxmlformats-officedocument.presentationml.notesSlide+xml"/>
  <Override PartName="/ppt/notesSlides/notesSlide891.xml" ContentType="application/vnd.openxmlformats-officedocument.presentationml.notesSlide+xml"/>
  <Override PartName="/ppt/notesSlides/notesSlide892.xml" ContentType="application/vnd.openxmlformats-officedocument.presentationml.notesSlide+xml"/>
  <Override PartName="/ppt/notesSlides/notesSlide893.xml" ContentType="application/vnd.openxmlformats-officedocument.presentationml.notesSlide+xml"/>
  <Override PartName="/ppt/notesSlides/notesSlide894.xml" ContentType="application/vnd.openxmlformats-officedocument.presentationml.notesSlide+xml"/>
  <Override PartName="/ppt/notesSlides/notesSlide895.xml" ContentType="application/vnd.openxmlformats-officedocument.presentationml.notesSlide+xml"/>
  <Override PartName="/ppt/notesSlides/notesSlide896.xml" ContentType="application/vnd.openxmlformats-officedocument.presentationml.notesSlide+xml"/>
  <Override PartName="/ppt/notesSlides/notesSlide897.xml" ContentType="application/vnd.openxmlformats-officedocument.presentationml.notesSlide+xml"/>
  <Override PartName="/ppt/notesSlides/notesSlide898.xml" ContentType="application/vnd.openxmlformats-officedocument.presentationml.notesSlide+xml"/>
  <Override PartName="/ppt/notesSlides/notesSlide899.xml" ContentType="application/vnd.openxmlformats-officedocument.presentationml.notesSlide+xml"/>
  <Override PartName="/ppt/notesSlides/notesSlide900.xml" ContentType="application/vnd.openxmlformats-officedocument.presentationml.notesSlide+xml"/>
  <Override PartName="/ppt/notesSlides/notesSlide901.xml" ContentType="application/vnd.openxmlformats-officedocument.presentationml.notesSlide+xml"/>
  <Override PartName="/ppt/notesSlides/notesSlide902.xml" ContentType="application/vnd.openxmlformats-officedocument.presentationml.notesSlide+xml"/>
  <Override PartName="/ppt/notesSlides/notesSlide903.xml" ContentType="application/vnd.openxmlformats-officedocument.presentationml.notesSlide+xml"/>
  <Override PartName="/ppt/notesSlides/notesSlide904.xml" ContentType="application/vnd.openxmlformats-officedocument.presentationml.notesSlide+xml"/>
  <Override PartName="/ppt/notesSlides/notesSlide905.xml" ContentType="application/vnd.openxmlformats-officedocument.presentationml.notesSlide+xml"/>
  <Override PartName="/ppt/notesSlides/notesSlide906.xml" ContentType="application/vnd.openxmlformats-officedocument.presentationml.notesSlide+xml"/>
  <Override PartName="/ppt/notesSlides/notesSlide907.xml" ContentType="application/vnd.openxmlformats-officedocument.presentationml.notesSlide+xml"/>
  <Override PartName="/ppt/notesSlides/notesSlide908.xml" ContentType="application/vnd.openxmlformats-officedocument.presentationml.notesSlide+xml"/>
  <Override PartName="/ppt/notesSlides/notesSlide909.xml" ContentType="application/vnd.openxmlformats-officedocument.presentationml.notesSlide+xml"/>
  <Override PartName="/ppt/notesSlides/notesSlide910.xml" ContentType="application/vnd.openxmlformats-officedocument.presentationml.notesSlide+xml"/>
  <Override PartName="/ppt/notesSlides/notesSlide911.xml" ContentType="application/vnd.openxmlformats-officedocument.presentationml.notesSlide+xml"/>
  <Override PartName="/ppt/notesSlides/notesSlide912.xml" ContentType="application/vnd.openxmlformats-officedocument.presentationml.notesSlide+xml"/>
  <Override PartName="/ppt/notesSlides/notesSlide913.xml" ContentType="application/vnd.openxmlformats-officedocument.presentationml.notesSlide+xml"/>
  <Override PartName="/ppt/notesSlides/notesSlide914.xml" ContentType="application/vnd.openxmlformats-officedocument.presentationml.notesSlide+xml"/>
  <Override PartName="/ppt/notesSlides/notesSlide915.xml" ContentType="application/vnd.openxmlformats-officedocument.presentationml.notesSlide+xml"/>
  <Override PartName="/ppt/notesSlides/notesSlide916.xml" ContentType="application/vnd.openxmlformats-officedocument.presentationml.notesSlide+xml"/>
  <Override PartName="/ppt/notesSlides/notesSlide917.xml" ContentType="application/vnd.openxmlformats-officedocument.presentationml.notesSlide+xml"/>
  <Override PartName="/ppt/notesSlides/notesSlide918.xml" ContentType="application/vnd.openxmlformats-officedocument.presentationml.notesSlide+xml"/>
  <Override PartName="/ppt/notesSlides/notesSlide919.xml" ContentType="application/vnd.openxmlformats-officedocument.presentationml.notesSlide+xml"/>
  <Override PartName="/ppt/notesSlides/notesSlide920.xml" ContentType="application/vnd.openxmlformats-officedocument.presentationml.notesSlide+xml"/>
  <Override PartName="/ppt/notesSlides/notesSlide921.xml" ContentType="application/vnd.openxmlformats-officedocument.presentationml.notesSlide+xml"/>
  <Override PartName="/ppt/notesSlides/notesSlide922.xml" ContentType="application/vnd.openxmlformats-officedocument.presentationml.notesSlide+xml"/>
  <Override PartName="/ppt/notesSlides/notesSlide923.xml" ContentType="application/vnd.openxmlformats-officedocument.presentationml.notesSlide+xml"/>
  <Override PartName="/ppt/notesSlides/notesSlide924.xml" ContentType="application/vnd.openxmlformats-officedocument.presentationml.notesSlide+xml"/>
  <Override PartName="/ppt/notesSlides/notesSlide925.xml" ContentType="application/vnd.openxmlformats-officedocument.presentationml.notesSlide+xml"/>
  <Override PartName="/ppt/notesSlides/notesSlide926.xml" ContentType="application/vnd.openxmlformats-officedocument.presentationml.notesSlide+xml"/>
  <Override PartName="/ppt/notesSlides/notesSlide927.xml" ContentType="application/vnd.openxmlformats-officedocument.presentationml.notesSlide+xml"/>
  <Override PartName="/ppt/notesSlides/notesSlide928.xml" ContentType="application/vnd.openxmlformats-officedocument.presentationml.notesSlide+xml"/>
  <Override PartName="/ppt/notesSlides/notesSlide929.xml" ContentType="application/vnd.openxmlformats-officedocument.presentationml.notesSlide+xml"/>
  <Override PartName="/ppt/notesSlides/notesSlide930.xml" ContentType="application/vnd.openxmlformats-officedocument.presentationml.notesSlide+xml"/>
  <Override PartName="/ppt/notesSlides/notesSlide931.xml" ContentType="application/vnd.openxmlformats-officedocument.presentationml.notesSlide+xml"/>
  <Override PartName="/ppt/notesSlides/notesSlide932.xml" ContentType="application/vnd.openxmlformats-officedocument.presentationml.notesSlide+xml"/>
  <Override PartName="/ppt/notesSlides/notesSlide933.xml" ContentType="application/vnd.openxmlformats-officedocument.presentationml.notesSlide+xml"/>
  <Override PartName="/ppt/notesSlides/notesSlide934.xml" ContentType="application/vnd.openxmlformats-officedocument.presentationml.notesSlide+xml"/>
  <Override PartName="/ppt/notesSlides/notesSlide935.xml" ContentType="application/vnd.openxmlformats-officedocument.presentationml.notesSlide+xml"/>
  <Override PartName="/ppt/notesSlides/notesSlide936.xml" ContentType="application/vnd.openxmlformats-officedocument.presentationml.notesSlide+xml"/>
  <Override PartName="/ppt/notesSlides/notesSlide937.xml" ContentType="application/vnd.openxmlformats-officedocument.presentationml.notesSlide+xml"/>
  <Override PartName="/ppt/notesSlides/notesSlide938.xml" ContentType="application/vnd.openxmlformats-officedocument.presentationml.notesSlide+xml"/>
  <Override PartName="/ppt/notesSlides/notesSlide939.xml" ContentType="application/vnd.openxmlformats-officedocument.presentationml.notesSlide+xml"/>
  <Override PartName="/ppt/notesSlides/notesSlide940.xml" ContentType="application/vnd.openxmlformats-officedocument.presentationml.notesSlide+xml"/>
  <Override PartName="/ppt/notesSlides/notesSlide941.xml" ContentType="application/vnd.openxmlformats-officedocument.presentationml.notesSlide+xml"/>
  <Override PartName="/ppt/notesSlides/notesSlide942.xml" ContentType="application/vnd.openxmlformats-officedocument.presentationml.notesSlide+xml"/>
  <Override PartName="/ppt/notesSlides/notesSlide943.xml" ContentType="application/vnd.openxmlformats-officedocument.presentationml.notesSlide+xml"/>
  <Override PartName="/ppt/notesSlides/notesSlide944.xml" ContentType="application/vnd.openxmlformats-officedocument.presentationml.notesSlide+xml"/>
  <Override PartName="/ppt/notesSlides/notesSlide945.xml" ContentType="application/vnd.openxmlformats-officedocument.presentationml.notesSlide+xml"/>
  <Override PartName="/ppt/notesSlides/notesSlide946.xml" ContentType="application/vnd.openxmlformats-officedocument.presentationml.notesSlide+xml"/>
  <Override PartName="/ppt/notesSlides/notesSlide947.xml" ContentType="application/vnd.openxmlformats-officedocument.presentationml.notesSlide+xml"/>
  <Override PartName="/ppt/notesSlides/notesSlide948.xml" ContentType="application/vnd.openxmlformats-officedocument.presentationml.notesSlide+xml"/>
  <Override PartName="/ppt/notesSlides/notesSlide949.xml" ContentType="application/vnd.openxmlformats-officedocument.presentationml.notesSlide+xml"/>
  <Override PartName="/ppt/notesSlides/notesSlide950.xml" ContentType="application/vnd.openxmlformats-officedocument.presentationml.notesSlide+xml"/>
  <Override PartName="/ppt/notesSlides/notesSlide951.xml" ContentType="application/vnd.openxmlformats-officedocument.presentationml.notesSlide+xml"/>
  <Override PartName="/ppt/notesSlides/notesSlide952.xml" ContentType="application/vnd.openxmlformats-officedocument.presentationml.notesSlide+xml"/>
  <Override PartName="/ppt/notesSlides/notesSlide953.xml" ContentType="application/vnd.openxmlformats-officedocument.presentationml.notesSlide+xml"/>
  <Override PartName="/ppt/notesSlides/notesSlide954.xml" ContentType="application/vnd.openxmlformats-officedocument.presentationml.notesSlide+xml"/>
  <Override PartName="/ppt/notesSlides/notesSlide955.xml" ContentType="application/vnd.openxmlformats-officedocument.presentationml.notesSlide+xml"/>
  <Override PartName="/ppt/notesSlides/notesSlide956.xml" ContentType="application/vnd.openxmlformats-officedocument.presentationml.notesSlide+xml"/>
  <Override PartName="/ppt/notesSlides/notesSlide957.xml" ContentType="application/vnd.openxmlformats-officedocument.presentationml.notesSlide+xml"/>
  <Override PartName="/ppt/notesSlides/notesSlide958.xml" ContentType="application/vnd.openxmlformats-officedocument.presentationml.notesSlide+xml"/>
  <Override PartName="/ppt/notesSlides/notesSlide959.xml" ContentType="application/vnd.openxmlformats-officedocument.presentationml.notesSlide+xml"/>
  <Override PartName="/ppt/notesSlides/notesSlide960.xml" ContentType="application/vnd.openxmlformats-officedocument.presentationml.notesSlide+xml"/>
  <Override PartName="/ppt/notesSlides/notesSlide961.xml" ContentType="application/vnd.openxmlformats-officedocument.presentationml.notesSlide+xml"/>
  <Override PartName="/ppt/notesSlides/notesSlide962.xml" ContentType="application/vnd.openxmlformats-officedocument.presentationml.notesSlide+xml"/>
  <Override PartName="/ppt/notesSlides/notesSlide963.xml" ContentType="application/vnd.openxmlformats-officedocument.presentationml.notesSlide+xml"/>
  <Override PartName="/ppt/notesSlides/notesSlide964.xml" ContentType="application/vnd.openxmlformats-officedocument.presentationml.notesSlide+xml"/>
  <Override PartName="/ppt/notesSlides/notesSlide965.xml" ContentType="application/vnd.openxmlformats-officedocument.presentationml.notesSlide+xml"/>
  <Override PartName="/ppt/notesSlides/notesSlide966.xml" ContentType="application/vnd.openxmlformats-officedocument.presentationml.notesSlide+xml"/>
  <Override PartName="/ppt/notesSlides/notesSlide967.xml" ContentType="application/vnd.openxmlformats-officedocument.presentationml.notesSlide+xml"/>
  <Override PartName="/ppt/notesSlides/notesSlide968.xml" ContentType="application/vnd.openxmlformats-officedocument.presentationml.notesSlide+xml"/>
  <Override PartName="/ppt/notesSlides/notesSlide969.xml" ContentType="application/vnd.openxmlformats-officedocument.presentationml.notesSlide+xml"/>
  <Override PartName="/ppt/notesSlides/notesSlide970.xml" ContentType="application/vnd.openxmlformats-officedocument.presentationml.notesSlide+xml"/>
  <Override PartName="/ppt/notesSlides/notesSlide971.xml" ContentType="application/vnd.openxmlformats-officedocument.presentationml.notesSlide+xml"/>
  <Override PartName="/ppt/notesSlides/notesSlide972.xml" ContentType="application/vnd.openxmlformats-officedocument.presentationml.notesSlide+xml"/>
  <Override PartName="/ppt/notesSlides/notesSlide973.xml" ContentType="application/vnd.openxmlformats-officedocument.presentationml.notesSlide+xml"/>
  <Override PartName="/ppt/notesSlides/notesSlide974.xml" ContentType="application/vnd.openxmlformats-officedocument.presentationml.notesSlide+xml"/>
  <Override PartName="/ppt/notesSlides/notesSlide975.xml" ContentType="application/vnd.openxmlformats-officedocument.presentationml.notesSlide+xml"/>
  <Override PartName="/ppt/notesSlides/notesSlide976.xml" ContentType="application/vnd.openxmlformats-officedocument.presentationml.notesSlide+xml"/>
  <Override PartName="/ppt/notesSlides/notesSlide977.xml" ContentType="application/vnd.openxmlformats-officedocument.presentationml.notesSlide+xml"/>
  <Override PartName="/ppt/notesSlides/notesSlide978.xml" ContentType="application/vnd.openxmlformats-officedocument.presentationml.notesSlide+xml"/>
  <Override PartName="/ppt/notesSlides/notesSlide979.xml" ContentType="application/vnd.openxmlformats-officedocument.presentationml.notesSlide+xml"/>
  <Override PartName="/ppt/notesSlides/notesSlide980.xml" ContentType="application/vnd.openxmlformats-officedocument.presentationml.notesSlide+xml"/>
  <Override PartName="/ppt/notesSlides/notesSlide981.xml" ContentType="application/vnd.openxmlformats-officedocument.presentationml.notesSlide+xml"/>
  <Override PartName="/ppt/notesSlides/notesSlide982.xml" ContentType="application/vnd.openxmlformats-officedocument.presentationml.notesSlide+xml"/>
  <Override PartName="/ppt/notesSlides/notesSlide983.xml" ContentType="application/vnd.openxmlformats-officedocument.presentationml.notesSlide+xml"/>
  <Override PartName="/ppt/notesSlides/notesSlide984.xml" ContentType="application/vnd.openxmlformats-officedocument.presentationml.notesSlide+xml"/>
  <Override PartName="/ppt/notesSlides/notesSlide985.xml" ContentType="application/vnd.openxmlformats-officedocument.presentationml.notesSlide+xml"/>
  <Override PartName="/ppt/notesSlides/notesSlide986.xml" ContentType="application/vnd.openxmlformats-officedocument.presentationml.notesSlide+xml"/>
  <Override PartName="/ppt/notesSlides/notesSlide987.xml" ContentType="application/vnd.openxmlformats-officedocument.presentationml.notesSlide+xml"/>
  <Override PartName="/ppt/notesSlides/notesSlide988.xml" ContentType="application/vnd.openxmlformats-officedocument.presentationml.notesSlide+xml"/>
  <Override PartName="/ppt/notesSlides/notesSlide989.xml" ContentType="application/vnd.openxmlformats-officedocument.presentationml.notesSlide+xml"/>
  <Override PartName="/ppt/notesSlides/notesSlide990.xml" ContentType="application/vnd.openxmlformats-officedocument.presentationml.notesSlide+xml"/>
  <Override PartName="/ppt/notesSlides/notesSlide991.xml" ContentType="application/vnd.openxmlformats-officedocument.presentationml.notesSlide+xml"/>
  <Override PartName="/ppt/notesSlides/notesSlide992.xml" ContentType="application/vnd.openxmlformats-officedocument.presentationml.notesSlide+xml"/>
  <Override PartName="/ppt/notesSlides/notesSlide993.xml" ContentType="application/vnd.openxmlformats-officedocument.presentationml.notesSlide+xml"/>
  <Override PartName="/ppt/notesSlides/notesSlide994.xml" ContentType="application/vnd.openxmlformats-officedocument.presentationml.notesSlide+xml"/>
  <Override PartName="/ppt/notesSlides/notesSlide995.xml" ContentType="application/vnd.openxmlformats-officedocument.presentationml.notesSlide+xml"/>
  <Override PartName="/ppt/notesSlides/notesSlide996.xml" ContentType="application/vnd.openxmlformats-officedocument.presentationml.notesSlide+xml"/>
  <Override PartName="/ppt/notesSlides/notesSlide997.xml" ContentType="application/vnd.openxmlformats-officedocument.presentationml.notesSlide+xml"/>
  <Override PartName="/ppt/notesSlides/notesSlide998.xml" ContentType="application/vnd.openxmlformats-officedocument.presentationml.notesSlide+xml"/>
  <Override PartName="/ppt/notesSlides/notesSlide999.xml" ContentType="application/vnd.openxmlformats-officedocument.presentationml.notesSlide+xml"/>
  <Override PartName="/ppt/notesSlides/notesSlide1000.xml" ContentType="application/vnd.openxmlformats-officedocument.presentationml.notesSlide+xml"/>
  <Override PartName="/ppt/notesSlides/notesSlide1001.xml" ContentType="application/vnd.openxmlformats-officedocument.presentationml.notesSlide+xml"/>
  <Override PartName="/ppt/notesSlides/notesSlide1002.xml" ContentType="application/vnd.openxmlformats-officedocument.presentationml.notesSlide+xml"/>
  <Override PartName="/ppt/notesSlides/notesSlide1003.xml" ContentType="application/vnd.openxmlformats-officedocument.presentationml.notesSlide+xml"/>
  <Override PartName="/ppt/notesSlides/notesSlide1004.xml" ContentType="application/vnd.openxmlformats-officedocument.presentationml.notesSlide+xml"/>
  <Override PartName="/ppt/notesSlides/notesSlide1005.xml" ContentType="application/vnd.openxmlformats-officedocument.presentationml.notesSlide+xml"/>
  <Override PartName="/ppt/notesSlides/notesSlide1006.xml" ContentType="application/vnd.openxmlformats-officedocument.presentationml.notesSlide+xml"/>
  <Override PartName="/ppt/notesSlides/notesSlide1007.xml" ContentType="application/vnd.openxmlformats-officedocument.presentationml.notesSlide+xml"/>
  <Override PartName="/ppt/notesSlides/notesSlide1008.xml" ContentType="application/vnd.openxmlformats-officedocument.presentationml.notesSlide+xml"/>
  <Override PartName="/ppt/notesSlides/notesSlide1009.xml" ContentType="application/vnd.openxmlformats-officedocument.presentationml.notesSlide+xml"/>
  <Override PartName="/ppt/notesSlides/notesSlide1010.xml" ContentType="application/vnd.openxmlformats-officedocument.presentationml.notesSlide+xml"/>
  <Override PartName="/ppt/notesSlides/notesSlide1011.xml" ContentType="application/vnd.openxmlformats-officedocument.presentationml.notesSlide+xml"/>
  <Override PartName="/ppt/notesSlides/notesSlide1012.xml" ContentType="application/vnd.openxmlformats-officedocument.presentationml.notesSlide+xml"/>
  <Override PartName="/ppt/notesSlides/notesSlide1013.xml" ContentType="application/vnd.openxmlformats-officedocument.presentationml.notesSlide+xml"/>
  <Override PartName="/ppt/notesSlides/notesSlide1014.xml" ContentType="application/vnd.openxmlformats-officedocument.presentationml.notesSlide+xml"/>
  <Override PartName="/ppt/notesSlides/notesSlide1015.xml" ContentType="application/vnd.openxmlformats-officedocument.presentationml.notesSlide+xml"/>
  <Override PartName="/ppt/notesSlides/notesSlide1016.xml" ContentType="application/vnd.openxmlformats-officedocument.presentationml.notesSlide+xml"/>
  <Override PartName="/ppt/notesSlides/notesSlide1017.xml" ContentType="application/vnd.openxmlformats-officedocument.presentationml.notesSlide+xml"/>
  <Override PartName="/ppt/notesSlides/notesSlide1018.xml" ContentType="application/vnd.openxmlformats-officedocument.presentationml.notesSlide+xml"/>
  <Override PartName="/ppt/notesSlides/notesSlide1019.xml" ContentType="application/vnd.openxmlformats-officedocument.presentationml.notesSlide+xml"/>
  <Override PartName="/ppt/notesSlides/notesSlide1020.xml" ContentType="application/vnd.openxmlformats-officedocument.presentationml.notesSlide+xml"/>
  <Override PartName="/ppt/notesSlides/notesSlide1021.xml" ContentType="application/vnd.openxmlformats-officedocument.presentationml.notesSlide+xml"/>
  <Override PartName="/ppt/notesSlides/notesSlide1022.xml" ContentType="application/vnd.openxmlformats-officedocument.presentationml.notesSlide+xml"/>
  <Override PartName="/ppt/notesSlides/notesSlide1023.xml" ContentType="application/vnd.openxmlformats-officedocument.presentationml.notesSlide+xml"/>
  <Override PartName="/ppt/notesSlides/notesSlide1024.xml" ContentType="application/vnd.openxmlformats-officedocument.presentationml.notesSlide+xml"/>
  <Override PartName="/ppt/notesSlides/notesSlide1025.xml" ContentType="application/vnd.openxmlformats-officedocument.presentationml.notesSlide+xml"/>
  <Override PartName="/ppt/notesSlides/notesSlide1026.xml" ContentType="application/vnd.openxmlformats-officedocument.presentationml.notesSlide+xml"/>
  <Override PartName="/ppt/notesSlides/notesSlide1027.xml" ContentType="application/vnd.openxmlformats-officedocument.presentationml.notesSlide+xml"/>
  <Override PartName="/ppt/notesSlides/notesSlide1028.xml" ContentType="application/vnd.openxmlformats-officedocument.presentationml.notesSlide+xml"/>
  <Override PartName="/ppt/notesSlides/notesSlide1029.xml" ContentType="application/vnd.openxmlformats-officedocument.presentationml.notesSlide+xml"/>
  <Override PartName="/ppt/notesSlides/notesSlide1030.xml" ContentType="application/vnd.openxmlformats-officedocument.presentationml.notesSlide+xml"/>
  <Override PartName="/ppt/notesSlides/notesSlide1031.xml" ContentType="application/vnd.openxmlformats-officedocument.presentationml.notesSlide+xml"/>
  <Override PartName="/ppt/notesSlides/notesSlide1032.xml" ContentType="application/vnd.openxmlformats-officedocument.presentationml.notesSlide+xml"/>
  <Override PartName="/ppt/notesSlides/notesSlide1033.xml" ContentType="application/vnd.openxmlformats-officedocument.presentationml.notesSlide+xml"/>
  <Override PartName="/ppt/notesSlides/notesSlide1034.xml" ContentType="application/vnd.openxmlformats-officedocument.presentationml.notesSlide+xml"/>
  <Override PartName="/ppt/notesSlides/notesSlide1035.xml" ContentType="application/vnd.openxmlformats-officedocument.presentationml.notesSlide+xml"/>
  <Override PartName="/ppt/notesSlides/notesSlide1036.xml" ContentType="application/vnd.openxmlformats-officedocument.presentationml.notesSlide+xml"/>
  <Override PartName="/ppt/notesSlides/notesSlide1037.xml" ContentType="application/vnd.openxmlformats-officedocument.presentationml.notesSlide+xml"/>
  <Override PartName="/ppt/notesSlides/notesSlide1038.xml" ContentType="application/vnd.openxmlformats-officedocument.presentationml.notesSlide+xml"/>
  <Override PartName="/ppt/notesSlides/notesSlide1039.xml" ContentType="application/vnd.openxmlformats-officedocument.presentationml.notesSlide+xml"/>
  <Override PartName="/ppt/notesSlides/notesSlide1040.xml" ContentType="application/vnd.openxmlformats-officedocument.presentationml.notesSlide+xml"/>
  <Override PartName="/ppt/notesSlides/notesSlide1041.xml" ContentType="application/vnd.openxmlformats-officedocument.presentationml.notesSlide+xml"/>
  <Override PartName="/ppt/notesSlides/notesSlide1042.xml" ContentType="application/vnd.openxmlformats-officedocument.presentationml.notesSlide+xml"/>
  <Override PartName="/ppt/notesSlides/notesSlide1043.xml" ContentType="application/vnd.openxmlformats-officedocument.presentationml.notesSlide+xml"/>
  <Override PartName="/ppt/notesSlides/notesSlide1044.xml" ContentType="application/vnd.openxmlformats-officedocument.presentationml.notesSlide+xml"/>
  <Override PartName="/ppt/notesSlides/notesSlide1045.xml" ContentType="application/vnd.openxmlformats-officedocument.presentationml.notesSlide+xml"/>
  <Override PartName="/ppt/notesSlides/notesSlide1046.xml" ContentType="application/vnd.openxmlformats-officedocument.presentationml.notesSlide+xml"/>
  <Override PartName="/ppt/notesSlides/notesSlide1047.xml" ContentType="application/vnd.openxmlformats-officedocument.presentationml.notesSlide+xml"/>
  <Override PartName="/ppt/notesSlides/notesSlide1048.xml" ContentType="application/vnd.openxmlformats-officedocument.presentationml.notesSlide+xml"/>
  <Override PartName="/ppt/notesSlides/notesSlide1049.xml" ContentType="application/vnd.openxmlformats-officedocument.presentationml.notesSlide+xml"/>
  <Override PartName="/ppt/notesSlides/notesSlide1050.xml" ContentType="application/vnd.openxmlformats-officedocument.presentationml.notesSlide+xml"/>
  <Override PartName="/ppt/notesSlides/notesSlide1051.xml" ContentType="application/vnd.openxmlformats-officedocument.presentationml.notesSlide+xml"/>
  <Override PartName="/ppt/notesSlides/notesSlide1052.xml" ContentType="application/vnd.openxmlformats-officedocument.presentationml.notesSlide+xml"/>
  <Override PartName="/ppt/notesSlides/notesSlide1053.xml" ContentType="application/vnd.openxmlformats-officedocument.presentationml.notesSlide+xml"/>
  <Override PartName="/ppt/notesSlides/notesSlide1054.xml" ContentType="application/vnd.openxmlformats-officedocument.presentationml.notesSlide+xml"/>
  <Override PartName="/ppt/notesSlides/notesSlide1055.xml" ContentType="application/vnd.openxmlformats-officedocument.presentationml.notesSlide+xml"/>
  <Override PartName="/ppt/notesSlides/notesSlide1056.xml" ContentType="application/vnd.openxmlformats-officedocument.presentationml.notesSlide+xml"/>
  <Override PartName="/ppt/notesSlides/notesSlide1057.xml" ContentType="application/vnd.openxmlformats-officedocument.presentationml.notesSlide+xml"/>
  <Override PartName="/ppt/notesSlides/notesSlide1058.xml" ContentType="application/vnd.openxmlformats-officedocument.presentationml.notesSlide+xml"/>
  <Override PartName="/ppt/notesSlides/notesSlide1059.xml" ContentType="application/vnd.openxmlformats-officedocument.presentationml.notesSlide+xml"/>
  <Override PartName="/ppt/notesSlides/notesSlide1060.xml" ContentType="application/vnd.openxmlformats-officedocument.presentationml.notesSlide+xml"/>
  <Override PartName="/ppt/notesSlides/notesSlide1061.xml" ContentType="application/vnd.openxmlformats-officedocument.presentationml.notesSlide+xml"/>
  <Override PartName="/ppt/notesSlides/notesSlide1062.xml" ContentType="application/vnd.openxmlformats-officedocument.presentationml.notesSlide+xml"/>
  <Override PartName="/ppt/notesSlides/notesSlide1063.xml" ContentType="application/vnd.openxmlformats-officedocument.presentationml.notesSlide+xml"/>
  <Override PartName="/ppt/notesSlides/notesSlide1064.xml" ContentType="application/vnd.openxmlformats-officedocument.presentationml.notesSlide+xml"/>
  <Override PartName="/ppt/notesSlides/notesSlide1065.xml" ContentType="application/vnd.openxmlformats-officedocument.presentationml.notesSlide+xml"/>
  <Override PartName="/ppt/notesSlides/notesSlide1066.xml" ContentType="application/vnd.openxmlformats-officedocument.presentationml.notesSlide+xml"/>
  <Override PartName="/ppt/notesSlides/notesSlide1067.xml" ContentType="application/vnd.openxmlformats-officedocument.presentationml.notesSlide+xml"/>
  <Override PartName="/ppt/notesSlides/notesSlide1068.xml" ContentType="application/vnd.openxmlformats-officedocument.presentationml.notesSlide+xml"/>
  <Override PartName="/ppt/notesSlides/notesSlide1069.xml" ContentType="application/vnd.openxmlformats-officedocument.presentationml.notesSlide+xml"/>
  <Override PartName="/ppt/notesSlides/notesSlide1070.xml" ContentType="application/vnd.openxmlformats-officedocument.presentationml.notesSlide+xml"/>
  <Override PartName="/ppt/notesSlides/notesSlide1071.xml" ContentType="application/vnd.openxmlformats-officedocument.presentationml.notesSlide+xml"/>
  <Override PartName="/ppt/notesSlides/notesSlide10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Lst>
  <p:notesMasterIdLst>
    <p:notesMasterId r:id="rId1077"/>
  </p:notesMasterIdLst>
  <p:sldIdLst>
    <p:sldId id="803" r:id="rId2"/>
    <p:sldId id="510" r:id="rId3"/>
    <p:sldId id="487" r:id="rId4"/>
    <p:sldId id="483" r:id="rId5"/>
    <p:sldId id="482" r:id="rId6"/>
    <p:sldId id="481" r:id="rId7"/>
    <p:sldId id="480" r:id="rId8"/>
    <p:sldId id="470" r:id="rId9"/>
    <p:sldId id="472" r:id="rId10"/>
    <p:sldId id="473" r:id="rId11"/>
    <p:sldId id="469" r:id="rId12"/>
    <p:sldId id="477" r:id="rId13"/>
    <p:sldId id="438" r:id="rId14"/>
    <p:sldId id="437" r:id="rId15"/>
    <p:sldId id="433" r:id="rId16"/>
    <p:sldId id="431" r:id="rId17"/>
    <p:sldId id="432" r:id="rId18"/>
    <p:sldId id="407" r:id="rId19"/>
    <p:sldId id="352" r:id="rId20"/>
    <p:sldId id="420" r:id="rId21"/>
    <p:sldId id="276" r:id="rId22"/>
    <p:sldId id="348" r:id="rId23"/>
    <p:sldId id="347" r:id="rId24"/>
    <p:sldId id="378" r:id="rId25"/>
    <p:sldId id="1037" r:id="rId26"/>
    <p:sldId id="1030" r:id="rId27"/>
    <p:sldId id="845" r:id="rId28"/>
    <p:sldId id="805" r:id="rId29"/>
    <p:sldId id="806" r:id="rId30"/>
    <p:sldId id="807" r:id="rId31"/>
    <p:sldId id="808" r:id="rId32"/>
    <p:sldId id="809" r:id="rId33"/>
    <p:sldId id="810" r:id="rId34"/>
    <p:sldId id="811" r:id="rId35"/>
    <p:sldId id="812" r:id="rId36"/>
    <p:sldId id="813" r:id="rId37"/>
    <p:sldId id="814" r:id="rId38"/>
    <p:sldId id="815" r:id="rId39"/>
    <p:sldId id="816" r:id="rId40"/>
    <p:sldId id="817" r:id="rId41"/>
    <p:sldId id="818" r:id="rId42"/>
    <p:sldId id="819" r:id="rId43"/>
    <p:sldId id="804" r:id="rId44"/>
    <p:sldId id="506" r:id="rId45"/>
    <p:sldId id="490" r:id="rId46"/>
    <p:sldId id="484" r:id="rId47"/>
    <p:sldId id="474" r:id="rId48"/>
    <p:sldId id="328" r:id="rId49"/>
    <p:sldId id="353" r:id="rId50"/>
    <p:sldId id="370" r:id="rId51"/>
    <p:sldId id="1032" r:id="rId52"/>
    <p:sldId id="1028" r:id="rId53"/>
    <p:sldId id="841" r:id="rId54"/>
    <p:sldId id="926" r:id="rId55"/>
    <p:sldId id="927" r:id="rId56"/>
    <p:sldId id="928" r:id="rId57"/>
    <p:sldId id="929" r:id="rId58"/>
    <p:sldId id="505" r:id="rId59"/>
    <p:sldId id="503" r:id="rId60"/>
    <p:sldId id="500" r:id="rId61"/>
    <p:sldId id="495" r:id="rId62"/>
    <p:sldId id="485" r:id="rId63"/>
    <p:sldId id="475" r:id="rId64"/>
    <p:sldId id="891" r:id="rId65"/>
    <p:sldId id="358" r:id="rId66"/>
    <p:sldId id="418" r:id="rId67"/>
    <p:sldId id="419" r:id="rId68"/>
    <p:sldId id="365" r:id="rId69"/>
    <p:sldId id="359" r:id="rId70"/>
    <p:sldId id="361" r:id="rId71"/>
    <p:sldId id="366" r:id="rId72"/>
    <p:sldId id="562" r:id="rId73"/>
    <p:sldId id="1070" r:id="rId74"/>
    <p:sldId id="1056" r:id="rId75"/>
    <p:sldId id="1055" r:id="rId76"/>
    <p:sldId id="1054" r:id="rId77"/>
    <p:sldId id="1053" r:id="rId78"/>
    <p:sldId id="1052" r:id="rId79"/>
    <p:sldId id="1051" r:id="rId80"/>
    <p:sldId id="1050" r:id="rId81"/>
    <p:sldId id="1049" r:id="rId82"/>
    <p:sldId id="1048" r:id="rId83"/>
    <p:sldId id="1038" r:id="rId84"/>
    <p:sldId id="1039" r:id="rId85"/>
    <p:sldId id="1040" r:id="rId86"/>
    <p:sldId id="1041" r:id="rId87"/>
    <p:sldId id="1042" r:id="rId88"/>
    <p:sldId id="1043" r:id="rId89"/>
    <p:sldId id="1036" r:id="rId90"/>
    <p:sldId id="1034" r:id="rId91"/>
    <p:sldId id="1025" r:id="rId92"/>
    <p:sldId id="1026" r:id="rId93"/>
    <p:sldId id="1027" r:id="rId94"/>
    <p:sldId id="1022" r:id="rId95"/>
    <p:sldId id="1023" r:id="rId96"/>
    <p:sldId id="1024" r:id="rId97"/>
    <p:sldId id="848" r:id="rId98"/>
    <p:sldId id="847" r:id="rId99"/>
    <p:sldId id="846" r:id="rId100"/>
    <p:sldId id="844" r:id="rId101"/>
    <p:sldId id="843" r:id="rId102"/>
    <p:sldId id="842" r:id="rId103"/>
    <p:sldId id="552" r:id="rId104"/>
    <p:sldId id="513" r:id="rId105"/>
    <p:sldId id="491" r:id="rId106"/>
    <p:sldId id="488" r:id="rId107"/>
    <p:sldId id="478" r:id="rId108"/>
    <p:sldId id="321" r:id="rId109"/>
    <p:sldId id="357" r:id="rId110"/>
    <p:sldId id="355" r:id="rId111"/>
    <p:sldId id="262" r:id="rId112"/>
    <p:sldId id="354" r:id="rId113"/>
    <p:sldId id="388" r:id="rId114"/>
    <p:sldId id="351" r:id="rId115"/>
    <p:sldId id="349" r:id="rId116"/>
    <p:sldId id="367" r:id="rId117"/>
    <p:sldId id="504" r:id="rId118"/>
    <p:sldId id="499" r:id="rId119"/>
    <p:sldId id="303" r:id="rId120"/>
    <p:sldId id="368" r:id="rId121"/>
    <p:sldId id="369" r:id="rId122"/>
    <p:sldId id="258" r:id="rId123"/>
    <p:sldId id="1666" r:id="rId124"/>
    <p:sldId id="1667" r:id="rId125"/>
    <p:sldId id="1668" r:id="rId126"/>
    <p:sldId id="1669" r:id="rId127"/>
    <p:sldId id="1670" r:id="rId128"/>
    <p:sldId id="1671" r:id="rId129"/>
    <p:sldId id="1672" r:id="rId130"/>
    <p:sldId id="1673" r:id="rId131"/>
    <p:sldId id="1674" r:id="rId132"/>
    <p:sldId id="1675" r:id="rId133"/>
    <p:sldId id="1676" r:id="rId134"/>
    <p:sldId id="1677" r:id="rId135"/>
    <p:sldId id="1128" r:id="rId136"/>
    <p:sldId id="1664" r:id="rId137"/>
    <p:sldId id="1665" r:id="rId138"/>
    <p:sldId id="1130" r:id="rId139"/>
    <p:sldId id="1131" r:id="rId140"/>
    <p:sldId id="1132" r:id="rId141"/>
    <p:sldId id="1133" r:id="rId142"/>
    <p:sldId id="1134" r:id="rId143"/>
    <p:sldId id="1660" r:id="rId144"/>
    <p:sldId id="1661" r:id="rId145"/>
    <p:sldId id="1662" r:id="rId146"/>
    <p:sldId id="1663" r:id="rId147"/>
    <p:sldId id="646" r:id="rId148"/>
    <p:sldId id="643" r:id="rId149"/>
    <p:sldId id="640" r:id="rId150"/>
    <p:sldId id="550" r:id="rId151"/>
    <p:sldId id="542" r:id="rId152"/>
    <p:sldId id="535" r:id="rId153"/>
    <p:sldId id="536" r:id="rId154"/>
    <p:sldId id="537" r:id="rId155"/>
    <p:sldId id="538" r:id="rId156"/>
    <p:sldId id="539" r:id="rId157"/>
    <p:sldId id="534" r:id="rId158"/>
    <p:sldId id="527" r:id="rId159"/>
    <p:sldId id="528" r:id="rId160"/>
    <p:sldId id="529" r:id="rId161"/>
    <p:sldId id="530" r:id="rId162"/>
    <p:sldId id="531" r:id="rId163"/>
    <p:sldId id="532" r:id="rId164"/>
    <p:sldId id="533" r:id="rId165"/>
    <p:sldId id="519" r:id="rId166"/>
    <p:sldId id="520" r:id="rId167"/>
    <p:sldId id="521" r:id="rId168"/>
    <p:sldId id="522" r:id="rId169"/>
    <p:sldId id="523" r:id="rId170"/>
    <p:sldId id="524" r:id="rId171"/>
    <p:sldId id="525" r:id="rId172"/>
    <p:sldId id="526" r:id="rId173"/>
    <p:sldId id="514" r:id="rId174"/>
    <p:sldId id="515" r:id="rId175"/>
    <p:sldId id="516" r:id="rId176"/>
    <p:sldId id="517" r:id="rId177"/>
    <p:sldId id="518" r:id="rId178"/>
    <p:sldId id="512" r:id="rId179"/>
    <p:sldId id="509" r:id="rId180"/>
    <p:sldId id="494" r:id="rId181"/>
    <p:sldId id="492" r:id="rId182"/>
    <p:sldId id="409" r:id="rId183"/>
    <p:sldId id="375" r:id="rId184"/>
    <p:sldId id="373" r:id="rId185"/>
    <p:sldId id="362" r:id="rId186"/>
    <p:sldId id="360" r:id="rId187"/>
    <p:sldId id="263" r:id="rId188"/>
    <p:sldId id="363" r:id="rId189"/>
    <p:sldId id="364" r:id="rId190"/>
    <p:sldId id="386" r:id="rId191"/>
    <p:sldId id="266" r:id="rId192"/>
    <p:sldId id="1110" r:id="rId193"/>
    <p:sldId id="1111" r:id="rId194"/>
    <p:sldId id="1112" r:id="rId195"/>
    <p:sldId id="1113" r:id="rId196"/>
    <p:sldId id="1114" r:id="rId197"/>
    <p:sldId id="1109" r:id="rId198"/>
    <p:sldId id="1115" r:id="rId199"/>
    <p:sldId id="1116" r:id="rId200"/>
    <p:sldId id="1097" r:id="rId201"/>
    <p:sldId id="1649" r:id="rId202"/>
    <p:sldId id="1650" r:id="rId203"/>
    <p:sldId id="1651" r:id="rId204"/>
    <p:sldId id="1652" r:id="rId205"/>
    <p:sldId id="1653" r:id="rId206"/>
    <p:sldId id="1654" r:id="rId207"/>
    <p:sldId id="1655" r:id="rId208"/>
    <p:sldId id="1656" r:id="rId209"/>
    <p:sldId id="1657" r:id="rId210"/>
    <p:sldId id="1658" r:id="rId211"/>
    <p:sldId id="1659" r:id="rId212"/>
    <p:sldId id="1073" r:id="rId213"/>
    <p:sldId id="336" r:id="rId214"/>
    <p:sldId id="335" r:id="rId215"/>
    <p:sldId id="334" r:id="rId216"/>
    <p:sldId id="333" r:id="rId217"/>
    <p:sldId id="330" r:id="rId218"/>
    <p:sldId id="329" r:id="rId219"/>
    <p:sldId id="327" r:id="rId220"/>
    <p:sldId id="326" r:id="rId221"/>
    <p:sldId id="325" r:id="rId222"/>
    <p:sldId id="324" r:id="rId223"/>
    <p:sldId id="322" r:id="rId224"/>
    <p:sldId id="320" r:id="rId225"/>
    <p:sldId id="1089" r:id="rId226"/>
    <p:sldId id="1090" r:id="rId227"/>
    <p:sldId id="1091" r:id="rId228"/>
    <p:sldId id="1092" r:id="rId229"/>
    <p:sldId id="1093" r:id="rId230"/>
    <p:sldId id="1094" r:id="rId231"/>
    <p:sldId id="1095" r:id="rId232"/>
    <p:sldId id="1096" r:id="rId233"/>
    <p:sldId id="1076" r:id="rId234"/>
    <p:sldId id="1077" r:id="rId235"/>
    <p:sldId id="1075" r:id="rId236"/>
    <p:sldId id="1074" r:id="rId237"/>
    <p:sldId id="1063" r:id="rId238"/>
    <p:sldId id="1064" r:id="rId239"/>
    <p:sldId id="1065" r:id="rId240"/>
    <p:sldId id="1066" r:id="rId241"/>
    <p:sldId id="1067" r:id="rId242"/>
    <p:sldId id="1068" r:id="rId243"/>
    <p:sldId id="1069" r:id="rId244"/>
    <p:sldId id="892" r:id="rId245"/>
    <p:sldId id="893" r:id="rId246"/>
    <p:sldId id="894" r:id="rId247"/>
    <p:sldId id="895" r:id="rId248"/>
    <p:sldId id="896" r:id="rId249"/>
    <p:sldId id="897" r:id="rId250"/>
    <p:sldId id="898" r:id="rId251"/>
    <p:sldId id="899" r:id="rId252"/>
    <p:sldId id="900" r:id="rId253"/>
    <p:sldId id="901" r:id="rId254"/>
    <p:sldId id="902" r:id="rId255"/>
    <p:sldId id="903" r:id="rId256"/>
    <p:sldId id="904" r:id="rId257"/>
    <p:sldId id="905" r:id="rId258"/>
    <p:sldId id="906" r:id="rId259"/>
    <p:sldId id="907" r:id="rId260"/>
    <p:sldId id="908" r:id="rId261"/>
    <p:sldId id="909" r:id="rId262"/>
    <p:sldId id="910" r:id="rId263"/>
    <p:sldId id="911" r:id="rId264"/>
    <p:sldId id="912" r:id="rId265"/>
    <p:sldId id="913" r:id="rId266"/>
    <p:sldId id="914" r:id="rId267"/>
    <p:sldId id="915" r:id="rId268"/>
    <p:sldId id="916" r:id="rId269"/>
    <p:sldId id="917" r:id="rId270"/>
    <p:sldId id="918" r:id="rId271"/>
    <p:sldId id="919" r:id="rId272"/>
    <p:sldId id="920" r:id="rId273"/>
    <p:sldId id="921" r:id="rId274"/>
    <p:sldId id="922" r:id="rId275"/>
    <p:sldId id="923" r:id="rId276"/>
    <p:sldId id="924" r:id="rId277"/>
    <p:sldId id="925" r:id="rId278"/>
    <p:sldId id="1046" r:id="rId279"/>
    <p:sldId id="555" r:id="rId280"/>
    <p:sldId id="554" r:id="rId281"/>
    <p:sldId id="553" r:id="rId282"/>
    <p:sldId id="278" r:id="rId283"/>
    <p:sldId id="277" r:id="rId284"/>
    <p:sldId id="411" r:id="rId285"/>
    <p:sldId id="413" r:id="rId286"/>
    <p:sldId id="414" r:id="rId287"/>
    <p:sldId id="410" r:id="rId288"/>
    <p:sldId id="371" r:id="rId289"/>
    <p:sldId id="387" r:id="rId290"/>
    <p:sldId id="543" r:id="rId291"/>
    <p:sldId id="429" r:id="rId292"/>
    <p:sldId id="389" r:id="rId293"/>
    <p:sldId id="374" r:id="rId294"/>
    <p:sldId id="380" r:id="rId295"/>
    <p:sldId id="382" r:id="rId296"/>
    <p:sldId id="376" r:id="rId297"/>
    <p:sldId id="377" r:id="rId298"/>
    <p:sldId id="381" r:id="rId299"/>
    <p:sldId id="383" r:id="rId300"/>
    <p:sldId id="384" r:id="rId301"/>
    <p:sldId id="385" r:id="rId302"/>
    <p:sldId id="890" r:id="rId303"/>
    <p:sldId id="1015" r:id="rId304"/>
    <p:sldId id="730" r:id="rId305"/>
    <p:sldId id="731" r:id="rId306"/>
    <p:sldId id="729" r:id="rId307"/>
    <p:sldId id="695" r:id="rId308"/>
    <p:sldId id="696" r:id="rId309"/>
    <p:sldId id="697" r:id="rId310"/>
    <p:sldId id="685" r:id="rId311"/>
    <p:sldId id="684" r:id="rId312"/>
    <p:sldId id="683" r:id="rId313"/>
    <p:sldId id="682" r:id="rId314"/>
    <p:sldId id="681" r:id="rId315"/>
    <p:sldId id="671" r:id="rId316"/>
    <p:sldId id="672" r:id="rId317"/>
    <p:sldId id="673" r:id="rId318"/>
    <p:sldId id="674" r:id="rId319"/>
    <p:sldId id="675" r:id="rId320"/>
    <p:sldId id="676" r:id="rId321"/>
    <p:sldId id="677" r:id="rId322"/>
    <p:sldId id="678" r:id="rId323"/>
    <p:sldId id="679" r:id="rId324"/>
    <p:sldId id="561" r:id="rId325"/>
    <p:sldId id="299" r:id="rId326"/>
    <p:sldId id="298" r:id="rId327"/>
    <p:sldId id="290" r:id="rId328"/>
    <p:sldId id="289" r:id="rId329"/>
    <p:sldId id="285" r:id="rId330"/>
    <p:sldId id="284" r:id="rId331"/>
    <p:sldId id="282" r:id="rId332"/>
    <p:sldId id="279" r:id="rId333"/>
    <p:sldId id="281" r:id="rId334"/>
    <p:sldId id="280" r:id="rId335"/>
    <p:sldId id="271" r:id="rId336"/>
    <p:sldId id="272" r:id="rId337"/>
    <p:sldId id="273" r:id="rId338"/>
    <p:sldId id="274" r:id="rId339"/>
    <p:sldId id="275" r:id="rId340"/>
    <p:sldId id="270" r:id="rId341"/>
    <p:sldId id="269" r:id="rId342"/>
    <p:sldId id="268" r:id="rId343"/>
    <p:sldId id="430" r:id="rId344"/>
    <p:sldId id="421" r:id="rId345"/>
    <p:sldId id="428" r:id="rId346"/>
    <p:sldId id="427" r:id="rId347"/>
    <p:sldId id="426" r:id="rId348"/>
    <p:sldId id="425" r:id="rId349"/>
    <p:sldId id="424" r:id="rId350"/>
    <p:sldId id="423" r:id="rId351"/>
    <p:sldId id="422" r:id="rId352"/>
    <p:sldId id="401" r:id="rId353"/>
    <p:sldId id="416" r:id="rId354"/>
    <p:sldId id="417" r:id="rId355"/>
    <p:sldId id="415" r:id="rId356"/>
    <p:sldId id="408" r:id="rId357"/>
    <p:sldId id="402" r:id="rId358"/>
    <p:sldId id="404" r:id="rId359"/>
    <p:sldId id="405" r:id="rId360"/>
    <p:sldId id="406" r:id="rId361"/>
    <p:sldId id="400" r:id="rId362"/>
    <p:sldId id="397" r:id="rId363"/>
    <p:sldId id="395" r:id="rId364"/>
    <p:sldId id="403" r:id="rId365"/>
    <p:sldId id="399" r:id="rId366"/>
    <p:sldId id="398" r:id="rId367"/>
    <p:sldId id="396" r:id="rId368"/>
    <p:sldId id="393" r:id="rId369"/>
    <p:sldId id="392" r:id="rId370"/>
    <p:sldId id="391" r:id="rId371"/>
    <p:sldId id="390" r:id="rId372"/>
    <p:sldId id="267" r:id="rId373"/>
    <p:sldId id="261" r:id="rId374"/>
    <p:sldId id="265" r:id="rId375"/>
    <p:sldId id="264" r:id="rId376"/>
    <p:sldId id="372" r:id="rId377"/>
    <p:sldId id="350" r:id="rId378"/>
    <p:sldId id="259" r:id="rId379"/>
    <p:sldId id="302" r:id="rId380"/>
    <p:sldId id="301" r:id="rId381"/>
    <p:sldId id="293" r:id="rId382"/>
    <p:sldId id="294" r:id="rId383"/>
    <p:sldId id="295" r:id="rId384"/>
    <p:sldId id="990" r:id="rId385"/>
    <p:sldId id="991" r:id="rId386"/>
    <p:sldId id="992" r:id="rId387"/>
    <p:sldId id="993" r:id="rId388"/>
    <p:sldId id="994" r:id="rId389"/>
    <p:sldId id="995" r:id="rId390"/>
    <p:sldId id="996" r:id="rId391"/>
    <p:sldId id="997" r:id="rId392"/>
    <p:sldId id="998" r:id="rId393"/>
    <p:sldId id="999" r:id="rId394"/>
    <p:sldId id="1000" r:id="rId395"/>
    <p:sldId id="1001" r:id="rId396"/>
    <p:sldId id="1002" r:id="rId397"/>
    <p:sldId id="1003" r:id="rId398"/>
    <p:sldId id="1004" r:id="rId399"/>
    <p:sldId id="1005" r:id="rId400"/>
    <p:sldId id="1006" r:id="rId401"/>
    <p:sldId id="1007" r:id="rId402"/>
    <p:sldId id="1008" r:id="rId403"/>
    <p:sldId id="1009" r:id="rId404"/>
    <p:sldId id="1010" r:id="rId405"/>
    <p:sldId id="1011" r:id="rId406"/>
    <p:sldId id="1012" r:id="rId407"/>
    <p:sldId id="1013" r:id="rId408"/>
    <p:sldId id="775" r:id="rId409"/>
    <p:sldId id="776" r:id="rId410"/>
    <p:sldId id="777" r:id="rId411"/>
    <p:sldId id="707" r:id="rId412"/>
    <p:sldId id="708" r:id="rId413"/>
    <p:sldId id="709" r:id="rId414"/>
    <p:sldId id="710" r:id="rId415"/>
    <p:sldId id="703" r:id="rId416"/>
    <p:sldId id="704" r:id="rId417"/>
    <p:sldId id="705" r:id="rId418"/>
    <p:sldId id="706" r:id="rId419"/>
    <p:sldId id="345" r:id="rId420"/>
    <p:sldId id="344" r:id="rId421"/>
    <p:sldId id="343" r:id="rId422"/>
    <p:sldId id="338" r:id="rId423"/>
    <p:sldId id="337" r:id="rId424"/>
    <p:sldId id="332" r:id="rId425"/>
    <p:sldId id="331" r:id="rId426"/>
    <p:sldId id="323" r:id="rId427"/>
    <p:sldId id="319" r:id="rId428"/>
    <p:sldId id="318" r:id="rId429"/>
    <p:sldId id="317" r:id="rId430"/>
    <p:sldId id="316" r:id="rId431"/>
    <p:sldId id="315" r:id="rId432"/>
    <p:sldId id="311" r:id="rId433"/>
    <p:sldId id="310" r:id="rId434"/>
    <p:sldId id="314" r:id="rId435"/>
    <p:sldId id="309" r:id="rId436"/>
    <p:sldId id="308" r:id="rId437"/>
    <p:sldId id="307" r:id="rId438"/>
    <p:sldId id="306" r:id="rId439"/>
    <p:sldId id="305" r:id="rId440"/>
    <p:sldId id="304" r:id="rId441"/>
    <p:sldId id="300" r:id="rId442"/>
    <p:sldId id="297" r:id="rId443"/>
    <p:sldId id="339" r:id="rId444"/>
    <p:sldId id="340" r:id="rId445"/>
    <p:sldId id="341" r:id="rId446"/>
    <p:sldId id="342" r:id="rId447"/>
    <p:sldId id="1057" r:id="rId448"/>
    <p:sldId id="1058" r:id="rId449"/>
    <p:sldId id="1059" r:id="rId450"/>
    <p:sldId id="1060" r:id="rId451"/>
    <p:sldId id="1061" r:id="rId452"/>
    <p:sldId id="1062" r:id="rId453"/>
    <p:sldId id="930" r:id="rId454"/>
    <p:sldId id="931" r:id="rId455"/>
    <p:sldId id="932" r:id="rId456"/>
    <p:sldId id="933" r:id="rId457"/>
    <p:sldId id="934" r:id="rId458"/>
    <p:sldId id="935" r:id="rId459"/>
    <p:sldId id="936" r:id="rId460"/>
    <p:sldId id="937" r:id="rId461"/>
    <p:sldId id="938" r:id="rId462"/>
    <p:sldId id="939" r:id="rId463"/>
    <p:sldId id="940" r:id="rId464"/>
    <p:sldId id="941" r:id="rId465"/>
    <p:sldId id="942" r:id="rId466"/>
    <p:sldId id="943" r:id="rId467"/>
    <p:sldId id="944" r:id="rId468"/>
    <p:sldId id="945" r:id="rId469"/>
    <p:sldId id="946" r:id="rId470"/>
    <p:sldId id="947" r:id="rId471"/>
    <p:sldId id="948" r:id="rId472"/>
    <p:sldId id="949" r:id="rId473"/>
    <p:sldId id="950" r:id="rId474"/>
    <p:sldId id="951" r:id="rId475"/>
    <p:sldId id="952" r:id="rId476"/>
    <p:sldId id="953" r:id="rId477"/>
    <p:sldId id="954" r:id="rId478"/>
    <p:sldId id="955" r:id="rId479"/>
    <p:sldId id="956" r:id="rId480"/>
    <p:sldId id="957" r:id="rId481"/>
    <p:sldId id="958" r:id="rId482"/>
    <p:sldId id="959" r:id="rId483"/>
    <p:sldId id="960" r:id="rId484"/>
    <p:sldId id="961" r:id="rId485"/>
    <p:sldId id="962" r:id="rId486"/>
    <p:sldId id="963" r:id="rId487"/>
    <p:sldId id="964" r:id="rId488"/>
    <p:sldId id="965" r:id="rId489"/>
    <p:sldId id="966" r:id="rId490"/>
    <p:sldId id="967" r:id="rId491"/>
    <p:sldId id="968" r:id="rId492"/>
    <p:sldId id="969" r:id="rId493"/>
    <p:sldId id="970" r:id="rId494"/>
    <p:sldId id="971" r:id="rId495"/>
    <p:sldId id="972" r:id="rId496"/>
    <p:sldId id="973" r:id="rId497"/>
    <p:sldId id="974" r:id="rId498"/>
    <p:sldId id="975" r:id="rId499"/>
    <p:sldId id="976" r:id="rId500"/>
    <p:sldId id="977" r:id="rId501"/>
    <p:sldId id="978" r:id="rId502"/>
    <p:sldId id="979" r:id="rId503"/>
    <p:sldId id="627" r:id="rId504"/>
    <p:sldId id="628" r:id="rId505"/>
    <p:sldId id="629" r:id="rId506"/>
    <p:sldId id="641" r:id="rId507"/>
    <p:sldId id="630" r:id="rId508"/>
    <p:sldId id="631" r:id="rId509"/>
    <p:sldId id="632" r:id="rId510"/>
    <p:sldId id="633" r:id="rId511"/>
    <p:sldId id="634" r:id="rId512"/>
    <p:sldId id="635" r:id="rId513"/>
    <p:sldId id="636" r:id="rId514"/>
    <p:sldId id="637" r:id="rId515"/>
    <p:sldId id="638" r:id="rId516"/>
    <p:sldId id="639" r:id="rId517"/>
    <p:sldId id="774" r:id="rId518"/>
    <p:sldId id="758" r:id="rId519"/>
    <p:sldId id="759" r:id="rId520"/>
    <p:sldId id="760" r:id="rId521"/>
    <p:sldId id="761" r:id="rId522"/>
    <p:sldId id="762" r:id="rId523"/>
    <p:sldId id="733" r:id="rId524"/>
    <p:sldId id="737" r:id="rId525"/>
    <p:sldId id="738" r:id="rId526"/>
    <p:sldId id="739" r:id="rId527"/>
    <p:sldId id="740" r:id="rId528"/>
    <p:sldId id="741" r:id="rId529"/>
    <p:sldId id="742" r:id="rId530"/>
    <p:sldId id="743" r:id="rId531"/>
    <p:sldId id="744" r:id="rId532"/>
    <p:sldId id="745" r:id="rId533"/>
    <p:sldId id="746" r:id="rId534"/>
    <p:sldId id="747" r:id="rId535"/>
    <p:sldId id="748" r:id="rId536"/>
    <p:sldId id="749" r:id="rId537"/>
    <p:sldId id="750" r:id="rId538"/>
    <p:sldId id="751" r:id="rId539"/>
    <p:sldId id="752" r:id="rId540"/>
    <p:sldId id="773" r:id="rId541"/>
    <p:sldId id="980" r:id="rId542"/>
    <p:sldId id="981" r:id="rId543"/>
    <p:sldId id="982" r:id="rId544"/>
    <p:sldId id="983" r:id="rId545"/>
    <p:sldId id="984" r:id="rId546"/>
    <p:sldId id="985" r:id="rId547"/>
    <p:sldId id="986" r:id="rId548"/>
    <p:sldId id="987" r:id="rId549"/>
    <p:sldId id="988" r:id="rId550"/>
    <p:sldId id="989" r:id="rId551"/>
    <p:sldId id="756" r:id="rId552"/>
    <p:sldId id="757" r:id="rId553"/>
    <p:sldId id="755" r:id="rId554"/>
    <p:sldId id="753" r:id="rId555"/>
    <p:sldId id="754" r:id="rId556"/>
    <p:sldId id="712" r:id="rId557"/>
    <p:sldId id="713" r:id="rId558"/>
    <p:sldId id="714" r:id="rId559"/>
    <p:sldId id="715" r:id="rId560"/>
    <p:sldId id="716" r:id="rId561"/>
    <p:sldId id="717" r:id="rId562"/>
    <p:sldId id="718" r:id="rId563"/>
    <p:sldId id="719" r:id="rId564"/>
    <p:sldId id="720" r:id="rId565"/>
    <p:sldId id="721" r:id="rId566"/>
    <p:sldId id="722" r:id="rId567"/>
    <p:sldId id="700" r:id="rId568"/>
    <p:sldId id="701" r:id="rId569"/>
    <p:sldId id="699" r:id="rId570"/>
    <p:sldId id="698" r:id="rId571"/>
    <p:sldId id="686" r:id="rId572"/>
    <p:sldId id="687" r:id="rId573"/>
    <p:sldId id="688" r:id="rId574"/>
    <p:sldId id="689" r:id="rId575"/>
    <p:sldId id="1148" r:id="rId576"/>
    <p:sldId id="1149" r:id="rId577"/>
    <p:sldId id="1150" r:id="rId578"/>
    <p:sldId id="1151" r:id="rId579"/>
    <p:sldId id="1152" r:id="rId580"/>
    <p:sldId id="1153" r:id="rId581"/>
    <p:sldId id="1154" r:id="rId582"/>
    <p:sldId id="1155" r:id="rId583"/>
    <p:sldId id="1156" r:id="rId584"/>
    <p:sldId id="1157" r:id="rId585"/>
    <p:sldId id="1158" r:id="rId586"/>
    <p:sldId id="1159" r:id="rId587"/>
    <p:sldId id="1160" r:id="rId588"/>
    <p:sldId id="1161" r:id="rId589"/>
    <p:sldId id="1162" r:id="rId590"/>
    <p:sldId id="1163" r:id="rId591"/>
    <p:sldId id="1164" r:id="rId592"/>
    <p:sldId id="1165" r:id="rId593"/>
    <p:sldId id="1166" r:id="rId594"/>
    <p:sldId id="1167" r:id="rId595"/>
    <p:sldId id="1168" r:id="rId596"/>
    <p:sldId id="1169" r:id="rId597"/>
    <p:sldId id="1170" r:id="rId598"/>
    <p:sldId id="1171" r:id="rId599"/>
    <p:sldId id="1172" r:id="rId600"/>
    <p:sldId id="1173" r:id="rId601"/>
    <p:sldId id="1174" r:id="rId602"/>
    <p:sldId id="1175" r:id="rId603"/>
    <p:sldId id="1176" r:id="rId604"/>
    <p:sldId id="1177" r:id="rId605"/>
    <p:sldId id="1178" r:id="rId606"/>
    <p:sldId id="1179" r:id="rId607"/>
    <p:sldId id="1180" r:id="rId608"/>
    <p:sldId id="1181" r:id="rId609"/>
    <p:sldId id="1182" r:id="rId610"/>
    <p:sldId id="1183" r:id="rId611"/>
    <p:sldId id="1184" r:id="rId612"/>
    <p:sldId id="1185" r:id="rId613"/>
    <p:sldId id="1186" r:id="rId614"/>
    <p:sldId id="1187" r:id="rId615"/>
    <p:sldId id="1188" r:id="rId616"/>
    <p:sldId id="1189" r:id="rId617"/>
    <p:sldId id="1190" r:id="rId618"/>
    <p:sldId id="1191" r:id="rId619"/>
    <p:sldId id="1192" r:id="rId620"/>
    <p:sldId id="1193" r:id="rId621"/>
    <p:sldId id="1194" r:id="rId622"/>
    <p:sldId id="1195" r:id="rId623"/>
    <p:sldId id="1196" r:id="rId624"/>
    <p:sldId id="1197" r:id="rId625"/>
    <p:sldId id="1198" r:id="rId626"/>
    <p:sldId id="1199" r:id="rId627"/>
    <p:sldId id="1200" r:id="rId628"/>
    <p:sldId id="1201" r:id="rId629"/>
    <p:sldId id="1202" r:id="rId630"/>
    <p:sldId id="1203" r:id="rId631"/>
    <p:sldId id="1204" r:id="rId632"/>
    <p:sldId id="1205" r:id="rId633"/>
    <p:sldId id="1206" r:id="rId634"/>
    <p:sldId id="1207" r:id="rId635"/>
    <p:sldId id="1208" r:id="rId636"/>
    <p:sldId id="1209" r:id="rId637"/>
    <p:sldId id="1210" r:id="rId638"/>
    <p:sldId id="1211" r:id="rId639"/>
    <p:sldId id="1212" r:id="rId640"/>
    <p:sldId id="1213" r:id="rId641"/>
    <p:sldId id="1214" r:id="rId642"/>
    <p:sldId id="1215" r:id="rId643"/>
    <p:sldId id="1216" r:id="rId644"/>
    <p:sldId id="1217" r:id="rId645"/>
    <p:sldId id="1218" r:id="rId646"/>
    <p:sldId id="1219" r:id="rId647"/>
    <p:sldId id="1220" r:id="rId648"/>
    <p:sldId id="1221" r:id="rId649"/>
    <p:sldId id="1222" r:id="rId650"/>
    <p:sldId id="1223" r:id="rId651"/>
    <p:sldId id="1224" r:id="rId652"/>
    <p:sldId id="1225" r:id="rId653"/>
    <p:sldId id="1226" r:id="rId654"/>
    <p:sldId id="1227" r:id="rId655"/>
    <p:sldId id="1228" r:id="rId656"/>
    <p:sldId id="1229" r:id="rId657"/>
    <p:sldId id="1230" r:id="rId658"/>
    <p:sldId id="1231" r:id="rId659"/>
    <p:sldId id="1232" r:id="rId660"/>
    <p:sldId id="1233" r:id="rId661"/>
    <p:sldId id="1234" r:id="rId662"/>
    <p:sldId id="1235" r:id="rId663"/>
    <p:sldId id="1236" r:id="rId664"/>
    <p:sldId id="1237" r:id="rId665"/>
    <p:sldId id="1238" r:id="rId666"/>
    <p:sldId id="1239" r:id="rId667"/>
    <p:sldId id="1240" r:id="rId668"/>
    <p:sldId id="1241" r:id="rId669"/>
    <p:sldId id="1242" r:id="rId670"/>
    <p:sldId id="1243" r:id="rId671"/>
    <p:sldId id="1244" r:id="rId672"/>
    <p:sldId id="1245" r:id="rId673"/>
    <p:sldId id="1246" r:id="rId674"/>
    <p:sldId id="1247" r:id="rId675"/>
    <p:sldId id="1248" r:id="rId676"/>
    <p:sldId id="1249" r:id="rId677"/>
    <p:sldId id="1250" r:id="rId678"/>
    <p:sldId id="1251" r:id="rId679"/>
    <p:sldId id="1252" r:id="rId680"/>
    <p:sldId id="1253" r:id="rId681"/>
    <p:sldId id="1254" r:id="rId682"/>
    <p:sldId id="1255" r:id="rId683"/>
    <p:sldId id="1256" r:id="rId684"/>
    <p:sldId id="1257" r:id="rId685"/>
    <p:sldId id="1258" r:id="rId686"/>
    <p:sldId id="1259" r:id="rId687"/>
    <p:sldId id="1260" r:id="rId688"/>
    <p:sldId id="1261" r:id="rId689"/>
    <p:sldId id="1262" r:id="rId690"/>
    <p:sldId id="1263" r:id="rId691"/>
    <p:sldId id="1264" r:id="rId692"/>
    <p:sldId id="1265" r:id="rId693"/>
    <p:sldId id="1266" r:id="rId694"/>
    <p:sldId id="1267" r:id="rId695"/>
    <p:sldId id="1268" r:id="rId696"/>
    <p:sldId id="1269" r:id="rId697"/>
    <p:sldId id="1270" r:id="rId698"/>
    <p:sldId id="1271" r:id="rId699"/>
    <p:sldId id="1272" r:id="rId700"/>
    <p:sldId id="1273" r:id="rId701"/>
    <p:sldId id="1274" r:id="rId702"/>
    <p:sldId id="1275" r:id="rId703"/>
    <p:sldId id="1276" r:id="rId704"/>
    <p:sldId id="1277" r:id="rId705"/>
    <p:sldId id="1278" r:id="rId706"/>
    <p:sldId id="1279" r:id="rId707"/>
    <p:sldId id="1280" r:id="rId708"/>
    <p:sldId id="1281" r:id="rId709"/>
    <p:sldId id="1282" r:id="rId710"/>
    <p:sldId id="1283" r:id="rId711"/>
    <p:sldId id="1284" r:id="rId712"/>
    <p:sldId id="1285" r:id="rId713"/>
    <p:sldId id="1286" r:id="rId714"/>
    <p:sldId id="1287" r:id="rId715"/>
    <p:sldId id="1288" r:id="rId716"/>
    <p:sldId id="1289" r:id="rId717"/>
    <p:sldId id="1290" r:id="rId718"/>
    <p:sldId id="1291" r:id="rId719"/>
    <p:sldId id="1292" r:id="rId720"/>
    <p:sldId id="1293" r:id="rId721"/>
    <p:sldId id="1294" r:id="rId722"/>
    <p:sldId id="1295" r:id="rId723"/>
    <p:sldId id="1296" r:id="rId724"/>
    <p:sldId id="1297" r:id="rId725"/>
    <p:sldId id="1298" r:id="rId726"/>
    <p:sldId id="1299" r:id="rId727"/>
    <p:sldId id="1300" r:id="rId728"/>
    <p:sldId id="1301" r:id="rId729"/>
    <p:sldId id="1302" r:id="rId730"/>
    <p:sldId id="1303" r:id="rId731"/>
    <p:sldId id="1304" r:id="rId732"/>
    <p:sldId id="1305" r:id="rId733"/>
    <p:sldId id="1306" r:id="rId734"/>
    <p:sldId id="1307" r:id="rId735"/>
    <p:sldId id="1308" r:id="rId736"/>
    <p:sldId id="1309" r:id="rId737"/>
    <p:sldId id="1310" r:id="rId738"/>
    <p:sldId id="1311" r:id="rId739"/>
    <p:sldId id="1312" r:id="rId740"/>
    <p:sldId id="1313" r:id="rId741"/>
    <p:sldId id="1314" r:id="rId742"/>
    <p:sldId id="1315" r:id="rId743"/>
    <p:sldId id="1316" r:id="rId744"/>
    <p:sldId id="1317" r:id="rId745"/>
    <p:sldId id="1318" r:id="rId746"/>
    <p:sldId id="1319" r:id="rId747"/>
    <p:sldId id="1320" r:id="rId748"/>
    <p:sldId id="1321" r:id="rId749"/>
    <p:sldId id="1322" r:id="rId750"/>
    <p:sldId id="1323" r:id="rId751"/>
    <p:sldId id="1324" r:id="rId752"/>
    <p:sldId id="1325" r:id="rId753"/>
    <p:sldId id="1326" r:id="rId754"/>
    <p:sldId id="1327" r:id="rId755"/>
    <p:sldId id="1328" r:id="rId756"/>
    <p:sldId id="1329" r:id="rId757"/>
    <p:sldId id="1330" r:id="rId758"/>
    <p:sldId id="1331" r:id="rId759"/>
    <p:sldId id="1332" r:id="rId760"/>
    <p:sldId id="1333" r:id="rId761"/>
    <p:sldId id="1334" r:id="rId762"/>
    <p:sldId id="1335" r:id="rId763"/>
    <p:sldId id="1336" r:id="rId764"/>
    <p:sldId id="1337" r:id="rId765"/>
    <p:sldId id="1338" r:id="rId766"/>
    <p:sldId id="1339" r:id="rId767"/>
    <p:sldId id="1340" r:id="rId768"/>
    <p:sldId id="1341" r:id="rId769"/>
    <p:sldId id="1342" r:id="rId770"/>
    <p:sldId id="1343" r:id="rId771"/>
    <p:sldId id="1344" r:id="rId772"/>
    <p:sldId id="1345" r:id="rId773"/>
    <p:sldId id="1346" r:id="rId774"/>
    <p:sldId id="1347" r:id="rId775"/>
    <p:sldId id="1348" r:id="rId776"/>
    <p:sldId id="1349" r:id="rId777"/>
    <p:sldId id="1350" r:id="rId778"/>
    <p:sldId id="1351" r:id="rId779"/>
    <p:sldId id="1352" r:id="rId780"/>
    <p:sldId id="1353" r:id="rId781"/>
    <p:sldId id="1354" r:id="rId782"/>
    <p:sldId id="1355" r:id="rId783"/>
    <p:sldId id="1356" r:id="rId784"/>
    <p:sldId id="1357" r:id="rId785"/>
    <p:sldId id="1358" r:id="rId786"/>
    <p:sldId id="1359" r:id="rId787"/>
    <p:sldId id="1360" r:id="rId788"/>
    <p:sldId id="1361" r:id="rId789"/>
    <p:sldId id="1362" r:id="rId790"/>
    <p:sldId id="1363" r:id="rId791"/>
    <p:sldId id="1364" r:id="rId792"/>
    <p:sldId id="1365" r:id="rId793"/>
    <p:sldId id="1366" r:id="rId794"/>
    <p:sldId id="1367" r:id="rId795"/>
    <p:sldId id="1368" r:id="rId796"/>
    <p:sldId id="1369" r:id="rId797"/>
    <p:sldId id="1370" r:id="rId798"/>
    <p:sldId id="1371" r:id="rId799"/>
    <p:sldId id="1372" r:id="rId800"/>
    <p:sldId id="1373" r:id="rId801"/>
    <p:sldId id="1374" r:id="rId802"/>
    <p:sldId id="1375" r:id="rId803"/>
    <p:sldId id="1376" r:id="rId804"/>
    <p:sldId id="1377" r:id="rId805"/>
    <p:sldId id="1378" r:id="rId806"/>
    <p:sldId id="1379" r:id="rId807"/>
    <p:sldId id="1380" r:id="rId808"/>
    <p:sldId id="1381" r:id="rId809"/>
    <p:sldId id="1382" r:id="rId810"/>
    <p:sldId id="1383" r:id="rId811"/>
    <p:sldId id="1384" r:id="rId812"/>
    <p:sldId id="1385" r:id="rId813"/>
    <p:sldId id="1386" r:id="rId814"/>
    <p:sldId id="1387" r:id="rId815"/>
    <p:sldId id="1388" r:id="rId816"/>
    <p:sldId id="1389" r:id="rId817"/>
    <p:sldId id="1390" r:id="rId818"/>
    <p:sldId id="1391" r:id="rId819"/>
    <p:sldId id="1392" r:id="rId820"/>
    <p:sldId id="1393" r:id="rId821"/>
    <p:sldId id="1394" r:id="rId822"/>
    <p:sldId id="1395" r:id="rId823"/>
    <p:sldId id="1396" r:id="rId824"/>
    <p:sldId id="1397" r:id="rId825"/>
    <p:sldId id="1398" r:id="rId826"/>
    <p:sldId id="1399" r:id="rId827"/>
    <p:sldId id="1400" r:id="rId828"/>
    <p:sldId id="1401" r:id="rId829"/>
    <p:sldId id="1402" r:id="rId830"/>
    <p:sldId id="1403" r:id="rId831"/>
    <p:sldId id="1404" r:id="rId832"/>
    <p:sldId id="1405" r:id="rId833"/>
    <p:sldId id="1406" r:id="rId834"/>
    <p:sldId id="1407" r:id="rId835"/>
    <p:sldId id="1408" r:id="rId836"/>
    <p:sldId id="1409" r:id="rId837"/>
    <p:sldId id="1410" r:id="rId838"/>
    <p:sldId id="1411" r:id="rId839"/>
    <p:sldId id="1412" r:id="rId840"/>
    <p:sldId id="1413" r:id="rId841"/>
    <p:sldId id="1414" r:id="rId842"/>
    <p:sldId id="1415" r:id="rId843"/>
    <p:sldId id="1416" r:id="rId844"/>
    <p:sldId id="1417" r:id="rId845"/>
    <p:sldId id="1418" r:id="rId846"/>
    <p:sldId id="1419" r:id="rId847"/>
    <p:sldId id="1420" r:id="rId848"/>
    <p:sldId id="1421" r:id="rId849"/>
    <p:sldId id="1422" r:id="rId850"/>
    <p:sldId id="1423" r:id="rId851"/>
    <p:sldId id="1424" r:id="rId852"/>
    <p:sldId id="1425" r:id="rId853"/>
    <p:sldId id="1426" r:id="rId854"/>
    <p:sldId id="1427" r:id="rId855"/>
    <p:sldId id="1428" r:id="rId856"/>
    <p:sldId id="1429" r:id="rId857"/>
    <p:sldId id="1430" r:id="rId858"/>
    <p:sldId id="1431" r:id="rId859"/>
    <p:sldId id="1432" r:id="rId860"/>
    <p:sldId id="1433" r:id="rId861"/>
    <p:sldId id="1434" r:id="rId862"/>
    <p:sldId id="1435" r:id="rId863"/>
    <p:sldId id="1436" r:id="rId864"/>
    <p:sldId id="1437" r:id="rId865"/>
    <p:sldId id="1438" r:id="rId866"/>
    <p:sldId id="1439" r:id="rId867"/>
    <p:sldId id="1440" r:id="rId868"/>
    <p:sldId id="1441" r:id="rId869"/>
    <p:sldId id="1442" r:id="rId870"/>
    <p:sldId id="1443" r:id="rId871"/>
    <p:sldId id="1444" r:id="rId872"/>
    <p:sldId id="1445" r:id="rId873"/>
    <p:sldId id="1446" r:id="rId874"/>
    <p:sldId id="1447" r:id="rId875"/>
    <p:sldId id="1448" r:id="rId876"/>
    <p:sldId id="1449" r:id="rId877"/>
    <p:sldId id="1450" r:id="rId878"/>
    <p:sldId id="1451" r:id="rId879"/>
    <p:sldId id="1452" r:id="rId880"/>
    <p:sldId id="1453" r:id="rId881"/>
    <p:sldId id="1454" r:id="rId882"/>
    <p:sldId id="1455" r:id="rId883"/>
    <p:sldId id="1456" r:id="rId884"/>
    <p:sldId id="1457" r:id="rId885"/>
    <p:sldId id="1458" r:id="rId886"/>
    <p:sldId id="1459" r:id="rId887"/>
    <p:sldId id="1460" r:id="rId888"/>
    <p:sldId id="1461" r:id="rId889"/>
    <p:sldId id="1462" r:id="rId890"/>
    <p:sldId id="1463" r:id="rId891"/>
    <p:sldId id="1464" r:id="rId892"/>
    <p:sldId id="1465" r:id="rId893"/>
    <p:sldId id="1466" r:id="rId894"/>
    <p:sldId id="1467" r:id="rId895"/>
    <p:sldId id="1468" r:id="rId896"/>
    <p:sldId id="1469" r:id="rId897"/>
    <p:sldId id="1470" r:id="rId898"/>
    <p:sldId id="1471" r:id="rId899"/>
    <p:sldId id="1472" r:id="rId900"/>
    <p:sldId id="1473" r:id="rId901"/>
    <p:sldId id="1474" r:id="rId902"/>
    <p:sldId id="1475" r:id="rId903"/>
    <p:sldId id="1476" r:id="rId904"/>
    <p:sldId id="1477" r:id="rId905"/>
    <p:sldId id="1478" r:id="rId906"/>
    <p:sldId id="1479" r:id="rId907"/>
    <p:sldId id="1480" r:id="rId908"/>
    <p:sldId id="1481" r:id="rId909"/>
    <p:sldId id="1482" r:id="rId910"/>
    <p:sldId id="1483" r:id="rId911"/>
    <p:sldId id="1484" r:id="rId912"/>
    <p:sldId id="1485" r:id="rId913"/>
    <p:sldId id="1486" r:id="rId914"/>
    <p:sldId id="1487" r:id="rId915"/>
    <p:sldId id="1488" r:id="rId916"/>
    <p:sldId id="1489" r:id="rId917"/>
    <p:sldId id="1490" r:id="rId918"/>
    <p:sldId id="1491" r:id="rId919"/>
    <p:sldId id="1492" r:id="rId920"/>
    <p:sldId id="1493" r:id="rId921"/>
    <p:sldId id="1494" r:id="rId922"/>
    <p:sldId id="1495" r:id="rId923"/>
    <p:sldId id="1496" r:id="rId924"/>
    <p:sldId id="1497" r:id="rId925"/>
    <p:sldId id="1498" r:id="rId926"/>
    <p:sldId id="1499" r:id="rId927"/>
    <p:sldId id="1500" r:id="rId928"/>
    <p:sldId id="1501" r:id="rId929"/>
    <p:sldId id="1502" r:id="rId930"/>
    <p:sldId id="1503" r:id="rId931"/>
    <p:sldId id="1504" r:id="rId932"/>
    <p:sldId id="1505" r:id="rId933"/>
    <p:sldId id="1506" r:id="rId934"/>
    <p:sldId id="1507" r:id="rId935"/>
    <p:sldId id="1508" r:id="rId936"/>
    <p:sldId id="1509" r:id="rId937"/>
    <p:sldId id="1510" r:id="rId938"/>
    <p:sldId id="1511" r:id="rId939"/>
    <p:sldId id="1512" r:id="rId940"/>
    <p:sldId id="1513" r:id="rId941"/>
    <p:sldId id="1514" r:id="rId942"/>
    <p:sldId id="1515" r:id="rId943"/>
    <p:sldId id="1516" r:id="rId944"/>
    <p:sldId id="1517" r:id="rId945"/>
    <p:sldId id="1518" r:id="rId946"/>
    <p:sldId id="1519" r:id="rId947"/>
    <p:sldId id="1520" r:id="rId948"/>
    <p:sldId id="1521" r:id="rId949"/>
    <p:sldId id="1522" r:id="rId950"/>
    <p:sldId id="1523" r:id="rId951"/>
    <p:sldId id="1524" r:id="rId952"/>
    <p:sldId id="1525" r:id="rId953"/>
    <p:sldId id="1526" r:id="rId954"/>
    <p:sldId id="1527" r:id="rId955"/>
    <p:sldId id="1528" r:id="rId956"/>
    <p:sldId id="1529" r:id="rId957"/>
    <p:sldId id="1530" r:id="rId958"/>
    <p:sldId id="1531" r:id="rId959"/>
    <p:sldId id="1532" r:id="rId960"/>
    <p:sldId id="1533" r:id="rId961"/>
    <p:sldId id="1534" r:id="rId962"/>
    <p:sldId id="1535" r:id="rId963"/>
    <p:sldId id="1536" r:id="rId964"/>
    <p:sldId id="1537" r:id="rId965"/>
    <p:sldId id="1538" r:id="rId966"/>
    <p:sldId id="1539" r:id="rId967"/>
    <p:sldId id="1540" r:id="rId968"/>
    <p:sldId id="1541" r:id="rId969"/>
    <p:sldId id="1542" r:id="rId970"/>
    <p:sldId id="1543" r:id="rId971"/>
    <p:sldId id="1544" r:id="rId972"/>
    <p:sldId id="1545" r:id="rId973"/>
    <p:sldId id="1546" r:id="rId974"/>
    <p:sldId id="1547" r:id="rId975"/>
    <p:sldId id="1548" r:id="rId976"/>
    <p:sldId id="1549" r:id="rId977"/>
    <p:sldId id="1550" r:id="rId978"/>
    <p:sldId id="1551" r:id="rId979"/>
    <p:sldId id="1552" r:id="rId980"/>
    <p:sldId id="1553" r:id="rId981"/>
    <p:sldId id="1554" r:id="rId982"/>
    <p:sldId id="1555" r:id="rId983"/>
    <p:sldId id="1556" r:id="rId984"/>
    <p:sldId id="1557" r:id="rId985"/>
    <p:sldId id="1558" r:id="rId986"/>
    <p:sldId id="1559" r:id="rId987"/>
    <p:sldId id="1560" r:id="rId988"/>
    <p:sldId id="1561" r:id="rId989"/>
    <p:sldId id="1562" r:id="rId990"/>
    <p:sldId id="1563" r:id="rId991"/>
    <p:sldId id="1564" r:id="rId992"/>
    <p:sldId id="1565" r:id="rId993"/>
    <p:sldId id="1566" r:id="rId994"/>
    <p:sldId id="1567" r:id="rId995"/>
    <p:sldId id="1568" r:id="rId996"/>
    <p:sldId id="1569" r:id="rId997"/>
    <p:sldId id="1570" r:id="rId998"/>
    <p:sldId id="1571" r:id="rId999"/>
    <p:sldId id="1572" r:id="rId1000"/>
    <p:sldId id="1573" r:id="rId1001"/>
    <p:sldId id="1574" r:id="rId1002"/>
    <p:sldId id="1575" r:id="rId1003"/>
    <p:sldId id="1576" r:id="rId1004"/>
    <p:sldId id="1577" r:id="rId1005"/>
    <p:sldId id="1578" r:id="rId1006"/>
    <p:sldId id="1579" r:id="rId1007"/>
    <p:sldId id="1580" r:id="rId1008"/>
    <p:sldId id="1581" r:id="rId1009"/>
    <p:sldId id="1582" r:id="rId1010"/>
    <p:sldId id="1583" r:id="rId1011"/>
    <p:sldId id="1584" r:id="rId1012"/>
    <p:sldId id="1585" r:id="rId1013"/>
    <p:sldId id="1586" r:id="rId1014"/>
    <p:sldId id="1587" r:id="rId1015"/>
    <p:sldId id="1588" r:id="rId1016"/>
    <p:sldId id="1589" r:id="rId1017"/>
    <p:sldId id="1590" r:id="rId1018"/>
    <p:sldId id="1591" r:id="rId1019"/>
    <p:sldId id="1592" r:id="rId1020"/>
    <p:sldId id="1593" r:id="rId1021"/>
    <p:sldId id="1594" r:id="rId1022"/>
    <p:sldId id="1595" r:id="rId1023"/>
    <p:sldId id="1596" r:id="rId1024"/>
    <p:sldId id="1597" r:id="rId1025"/>
    <p:sldId id="1598" r:id="rId1026"/>
    <p:sldId id="1599" r:id="rId1027"/>
    <p:sldId id="1600" r:id="rId1028"/>
    <p:sldId id="1601" r:id="rId1029"/>
    <p:sldId id="1602" r:id="rId1030"/>
    <p:sldId id="1603" r:id="rId1031"/>
    <p:sldId id="1604" r:id="rId1032"/>
    <p:sldId id="1605" r:id="rId1033"/>
    <p:sldId id="1606" r:id="rId1034"/>
    <p:sldId id="1607" r:id="rId1035"/>
    <p:sldId id="1608" r:id="rId1036"/>
    <p:sldId id="1609" r:id="rId1037"/>
    <p:sldId id="1610" r:id="rId1038"/>
    <p:sldId id="1611" r:id="rId1039"/>
    <p:sldId id="1612" r:id="rId1040"/>
    <p:sldId id="1613" r:id="rId1041"/>
    <p:sldId id="1614" r:id="rId1042"/>
    <p:sldId id="1615" r:id="rId1043"/>
    <p:sldId id="1616" r:id="rId1044"/>
    <p:sldId id="1617" r:id="rId1045"/>
    <p:sldId id="1618" r:id="rId1046"/>
    <p:sldId id="1619" r:id="rId1047"/>
    <p:sldId id="1620" r:id="rId1048"/>
    <p:sldId id="1621" r:id="rId1049"/>
    <p:sldId id="1622" r:id="rId1050"/>
    <p:sldId id="1623" r:id="rId1051"/>
    <p:sldId id="1624" r:id="rId1052"/>
    <p:sldId id="1625" r:id="rId1053"/>
    <p:sldId id="1626" r:id="rId1054"/>
    <p:sldId id="1627" r:id="rId1055"/>
    <p:sldId id="1628" r:id="rId1056"/>
    <p:sldId id="1629" r:id="rId1057"/>
    <p:sldId id="1630" r:id="rId1058"/>
    <p:sldId id="1631" r:id="rId1059"/>
    <p:sldId id="1632" r:id="rId1060"/>
    <p:sldId id="1633" r:id="rId1061"/>
    <p:sldId id="1634" r:id="rId1062"/>
    <p:sldId id="1635" r:id="rId1063"/>
    <p:sldId id="1636" r:id="rId1064"/>
    <p:sldId id="1637" r:id="rId1065"/>
    <p:sldId id="1638" r:id="rId1066"/>
    <p:sldId id="1639" r:id="rId1067"/>
    <p:sldId id="1640" r:id="rId1068"/>
    <p:sldId id="1641" r:id="rId1069"/>
    <p:sldId id="1642" r:id="rId1070"/>
    <p:sldId id="1643" r:id="rId1071"/>
    <p:sldId id="1644" r:id="rId1072"/>
    <p:sldId id="1645" r:id="rId1073"/>
    <p:sldId id="1646" r:id="rId1074"/>
    <p:sldId id="1647" r:id="rId1075"/>
    <p:sldId id="1648" r:id="rId10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acket" id="{0EB558A3-4C4E-4C5B-A58F-575CFDD0E826}">
          <p14:sldIdLst>
            <p14:sldId id="803"/>
            <p14:sldId id="510"/>
            <p14:sldId id="487"/>
            <p14:sldId id="483"/>
            <p14:sldId id="482"/>
            <p14:sldId id="481"/>
            <p14:sldId id="480"/>
            <p14:sldId id="470"/>
            <p14:sldId id="472"/>
            <p14:sldId id="473"/>
            <p14:sldId id="469"/>
            <p14:sldId id="477"/>
            <p14:sldId id="438"/>
            <p14:sldId id="437"/>
            <p14:sldId id="433"/>
            <p14:sldId id="431"/>
            <p14:sldId id="432"/>
            <p14:sldId id="407"/>
            <p14:sldId id="352"/>
            <p14:sldId id="420"/>
            <p14:sldId id="276"/>
            <p14:sldId id="348"/>
            <p14:sldId id="347"/>
            <p14:sldId id="378"/>
          </p14:sldIdLst>
        </p14:section>
        <p14:section name="Types of Data" id="{58736C81-4449-4656-8910-AF65DB4CA7F6}">
          <p14:sldIdLst>
            <p14:sldId id="1037"/>
            <p14:sldId id="1030"/>
            <p14:sldId id="845"/>
            <p14:sldId id="805"/>
            <p14:sldId id="806"/>
            <p14:sldId id="807"/>
            <p14:sldId id="808"/>
            <p14:sldId id="809"/>
            <p14:sldId id="810"/>
            <p14:sldId id="811"/>
            <p14:sldId id="812"/>
            <p14:sldId id="813"/>
            <p14:sldId id="814"/>
            <p14:sldId id="815"/>
            <p14:sldId id="816"/>
            <p14:sldId id="817"/>
            <p14:sldId id="818"/>
            <p14:sldId id="819"/>
            <p14:sldId id="804"/>
            <p14:sldId id="506"/>
            <p14:sldId id="490"/>
            <p14:sldId id="484"/>
            <p14:sldId id="474"/>
            <p14:sldId id="328"/>
            <p14:sldId id="353"/>
            <p14:sldId id="370"/>
          </p14:sldIdLst>
        </p14:section>
        <p14:section name="Contracts" id="{F132F4FC-E0FB-4019-BCA7-1C802DFA2452}">
          <p14:sldIdLst>
            <p14:sldId id="1032"/>
            <p14:sldId id="1028"/>
            <p14:sldId id="841"/>
            <p14:sldId id="926"/>
            <p14:sldId id="927"/>
            <p14:sldId id="928"/>
            <p14:sldId id="929"/>
            <p14:sldId id="505"/>
            <p14:sldId id="503"/>
            <p14:sldId id="500"/>
            <p14:sldId id="495"/>
            <p14:sldId id="485"/>
            <p14:sldId id="475"/>
            <p14:sldId id="891"/>
            <p14:sldId id="358"/>
            <p14:sldId id="418"/>
            <p14:sldId id="419"/>
            <p14:sldId id="365"/>
            <p14:sldId id="359"/>
            <p14:sldId id="361"/>
            <p14:sldId id="366"/>
            <p14:sldId id="562"/>
          </p14:sldIdLst>
        </p14:section>
        <p14:section name="Expressions" id="{7D7F14AF-934B-4B98-86FF-D1D4E2B2FDA5}">
          <p14:sldIdLst>
            <p14:sldId id="1070"/>
            <p14:sldId id="1056"/>
            <p14:sldId id="1055"/>
            <p14:sldId id="1054"/>
            <p14:sldId id="1053"/>
            <p14:sldId id="1052"/>
            <p14:sldId id="1051"/>
            <p14:sldId id="1050"/>
            <p14:sldId id="1049"/>
            <p14:sldId id="1048"/>
            <p14:sldId id="1038"/>
            <p14:sldId id="1039"/>
            <p14:sldId id="1040"/>
            <p14:sldId id="1041"/>
            <p14:sldId id="1042"/>
            <p14:sldId id="1043"/>
            <p14:sldId id="1036"/>
            <p14:sldId id="1034"/>
            <p14:sldId id="1025"/>
            <p14:sldId id="1026"/>
            <p14:sldId id="1027"/>
            <p14:sldId id="1022"/>
            <p14:sldId id="1023"/>
            <p14:sldId id="1024"/>
            <p14:sldId id="848"/>
            <p14:sldId id="847"/>
            <p14:sldId id="846"/>
            <p14:sldId id="844"/>
            <p14:sldId id="843"/>
            <p14:sldId id="842"/>
            <p14:sldId id="552"/>
            <p14:sldId id="513"/>
            <p14:sldId id="491"/>
            <p14:sldId id="488"/>
            <p14:sldId id="478"/>
            <p14:sldId id="321"/>
            <p14:sldId id="357"/>
            <p14:sldId id="355"/>
            <p14:sldId id="262"/>
            <p14:sldId id="354"/>
            <p14:sldId id="388"/>
            <p14:sldId id="351"/>
            <p14:sldId id="349"/>
            <p14:sldId id="367"/>
          </p14:sldIdLst>
        </p14:section>
        <p14:section name="Errors" id="{558D4441-1114-453E-9D0D-113A73CD07C5}">
          <p14:sldIdLst>
            <p14:sldId id="504"/>
            <p14:sldId id="499"/>
            <p14:sldId id="303"/>
            <p14:sldId id="368"/>
            <p14:sldId id="369"/>
            <p14:sldId id="258"/>
          </p14:sldIdLst>
        </p14:section>
        <p14:section name="Images" id="{0B1D1C1E-B82D-42A1-96E9-ADE7FC6630C6}">
          <p14:sldIdLst>
            <p14:sldId id="1666"/>
            <p14:sldId id="1667"/>
            <p14:sldId id="1668"/>
            <p14:sldId id="1669"/>
            <p14:sldId id="1670"/>
            <p14:sldId id="1671"/>
            <p14:sldId id="1672"/>
            <p14:sldId id="1673"/>
            <p14:sldId id="1674"/>
            <p14:sldId id="1675"/>
            <p14:sldId id="1676"/>
            <p14:sldId id="1677"/>
            <p14:sldId id="1128"/>
            <p14:sldId id="1664"/>
            <p14:sldId id="1665"/>
            <p14:sldId id="1130"/>
            <p14:sldId id="1131"/>
            <p14:sldId id="1132"/>
            <p14:sldId id="1133"/>
            <p14:sldId id="1134"/>
            <p14:sldId id="1660"/>
            <p14:sldId id="1661"/>
            <p14:sldId id="1662"/>
            <p14:sldId id="1663"/>
            <p14:sldId id="646"/>
            <p14:sldId id="643"/>
            <p14:sldId id="640"/>
            <p14:sldId id="550"/>
            <p14:sldId id="542"/>
            <p14:sldId id="535"/>
            <p14:sldId id="536"/>
            <p14:sldId id="537"/>
            <p14:sldId id="538"/>
            <p14:sldId id="539"/>
            <p14:sldId id="534"/>
            <p14:sldId id="527"/>
            <p14:sldId id="528"/>
            <p14:sldId id="529"/>
            <p14:sldId id="530"/>
            <p14:sldId id="531"/>
            <p14:sldId id="532"/>
            <p14:sldId id="533"/>
            <p14:sldId id="519"/>
            <p14:sldId id="520"/>
            <p14:sldId id="521"/>
            <p14:sldId id="522"/>
            <p14:sldId id="523"/>
            <p14:sldId id="524"/>
            <p14:sldId id="525"/>
            <p14:sldId id="526"/>
            <p14:sldId id="514"/>
            <p14:sldId id="515"/>
            <p14:sldId id="516"/>
            <p14:sldId id="517"/>
            <p14:sldId id="518"/>
            <p14:sldId id="512"/>
            <p14:sldId id="509"/>
            <p14:sldId id="494"/>
            <p14:sldId id="492"/>
            <p14:sldId id="409"/>
            <p14:sldId id="375"/>
            <p14:sldId id="373"/>
            <p14:sldId id="362"/>
            <p14:sldId id="360"/>
            <p14:sldId id="263"/>
            <p14:sldId id="363"/>
            <p14:sldId id="364"/>
            <p14:sldId id="386"/>
            <p14:sldId id="266"/>
          </p14:sldIdLst>
        </p14:section>
        <p14:section name="Booleans" id="{5C40643D-52CF-42D7-B0D2-80F3319AA423}">
          <p14:sldIdLst>
            <p14:sldId id="1110"/>
            <p14:sldId id="1111"/>
            <p14:sldId id="1112"/>
            <p14:sldId id="1113"/>
            <p14:sldId id="1114"/>
            <p14:sldId id="1109"/>
            <p14:sldId id="1115"/>
            <p14:sldId id="1116"/>
            <p14:sldId id="1097"/>
            <p14:sldId id="1649"/>
            <p14:sldId id="1650"/>
            <p14:sldId id="1651"/>
            <p14:sldId id="1652"/>
            <p14:sldId id="1653"/>
            <p14:sldId id="1654"/>
            <p14:sldId id="1655"/>
            <p14:sldId id="1656"/>
            <p14:sldId id="1657"/>
            <p14:sldId id="1658"/>
            <p14:sldId id="1659"/>
            <p14:sldId id="1073"/>
            <p14:sldId id="336"/>
            <p14:sldId id="335"/>
            <p14:sldId id="334"/>
            <p14:sldId id="333"/>
            <p14:sldId id="330"/>
            <p14:sldId id="329"/>
            <p14:sldId id="327"/>
            <p14:sldId id="326"/>
            <p14:sldId id="325"/>
            <p14:sldId id="324"/>
            <p14:sldId id="322"/>
            <p14:sldId id="320"/>
          </p14:sldIdLst>
        </p14:section>
        <p14:section name="Strings" id="{F08345A7-888B-459D-87B1-AEDD82EB2468}">
          <p14:sldIdLst>
            <p14:sldId id="1089"/>
            <p14:sldId id="1090"/>
            <p14:sldId id="1091"/>
            <p14:sldId id="1092"/>
            <p14:sldId id="1093"/>
            <p14:sldId id="1094"/>
            <p14:sldId id="1095"/>
            <p14:sldId id="1096"/>
            <p14:sldId id="1076"/>
            <p14:sldId id="1077"/>
            <p14:sldId id="1075"/>
            <p14:sldId id="1074"/>
            <p14:sldId id="1063"/>
            <p14:sldId id="1064"/>
            <p14:sldId id="1065"/>
            <p14:sldId id="1066"/>
            <p14:sldId id="1067"/>
            <p14:sldId id="1068"/>
            <p14:sldId id="1069"/>
          </p14:sldIdLst>
        </p14:section>
        <p14:section name="Image Problems with Pair Programming" id="{1455B6B4-3986-4212-8376-2A6F0708C82E}">
          <p14:sldIdLst>
            <p14:sldId id="892"/>
            <p14:sldId id="893"/>
            <p14:sldId id="894"/>
            <p14:sldId id="895"/>
            <p14:sldId id="896"/>
            <p14:sldId id="897"/>
            <p14:sldId id="898"/>
            <p14:sldId id="899"/>
            <p14:sldId id="900"/>
            <p14:sldId id="901"/>
            <p14:sldId id="902"/>
            <p14:sldId id="903"/>
            <p14:sldId id="904"/>
            <p14:sldId id="905"/>
            <p14:sldId id="906"/>
            <p14:sldId id="907"/>
            <p14:sldId id="908"/>
            <p14:sldId id="909"/>
            <p14:sldId id="910"/>
            <p14:sldId id="911"/>
            <p14:sldId id="912"/>
            <p14:sldId id="913"/>
            <p14:sldId id="914"/>
            <p14:sldId id="915"/>
            <p14:sldId id="916"/>
            <p14:sldId id="917"/>
            <p14:sldId id="918"/>
            <p14:sldId id="919"/>
            <p14:sldId id="920"/>
            <p14:sldId id="921"/>
            <p14:sldId id="922"/>
            <p14:sldId id="923"/>
            <p14:sldId id="924"/>
            <p14:sldId id="925"/>
          </p14:sldIdLst>
        </p14:section>
        <p14:section name="Definitions" id="{51D678E5-0A41-4070-AE47-C6C90BF387CA}">
          <p14:sldIdLst>
            <p14:sldId id="1046"/>
            <p14:sldId id="555"/>
            <p14:sldId id="554"/>
            <p14:sldId id="553"/>
            <p14:sldId id="278"/>
            <p14:sldId id="277"/>
            <p14:sldId id="411"/>
            <p14:sldId id="413"/>
            <p14:sldId id="414"/>
            <p14:sldId id="410"/>
            <p14:sldId id="371"/>
            <p14:sldId id="387"/>
          </p14:sldIdLst>
        </p14:section>
        <p14:section name="Flags" id="{720D483F-0A23-4412-BAE2-FA1D4ACE6296}">
          <p14:sldIdLst>
            <p14:sldId id="543"/>
            <p14:sldId id="429"/>
            <p14:sldId id="389"/>
            <p14:sldId id="374"/>
            <p14:sldId id="380"/>
            <p14:sldId id="382"/>
            <p14:sldId id="376"/>
            <p14:sldId id="377"/>
            <p14:sldId id="381"/>
            <p14:sldId id="383"/>
            <p14:sldId id="384"/>
            <p14:sldId id="385"/>
            <p14:sldId id="890"/>
          </p14:sldIdLst>
        </p14:section>
        <p14:section name="Functions" id="{4054D1C2-1533-4F88-93CB-1DC5929D0FA9}">
          <p14:sldIdLst>
            <p14:sldId id="1015"/>
            <p14:sldId id="730"/>
            <p14:sldId id="731"/>
            <p14:sldId id="729"/>
            <p14:sldId id="695"/>
            <p14:sldId id="696"/>
            <p14:sldId id="697"/>
            <p14:sldId id="685"/>
            <p14:sldId id="684"/>
            <p14:sldId id="683"/>
            <p14:sldId id="682"/>
            <p14:sldId id="681"/>
            <p14:sldId id="671"/>
            <p14:sldId id="672"/>
            <p14:sldId id="673"/>
            <p14:sldId id="674"/>
            <p14:sldId id="675"/>
            <p14:sldId id="676"/>
            <p14:sldId id="677"/>
            <p14:sldId id="678"/>
            <p14:sldId id="679"/>
            <p14:sldId id="561"/>
            <p14:sldId id="299"/>
            <p14:sldId id="298"/>
            <p14:sldId id="290"/>
            <p14:sldId id="289"/>
            <p14:sldId id="285"/>
            <p14:sldId id="284"/>
            <p14:sldId id="282"/>
            <p14:sldId id="279"/>
            <p14:sldId id="281"/>
            <p14:sldId id="280"/>
            <p14:sldId id="271"/>
            <p14:sldId id="272"/>
            <p14:sldId id="273"/>
            <p14:sldId id="274"/>
            <p14:sldId id="275"/>
            <p14:sldId id="270"/>
            <p14:sldId id="269"/>
            <p14:sldId id="268"/>
            <p14:sldId id="430"/>
            <p14:sldId id="421"/>
            <p14:sldId id="428"/>
            <p14:sldId id="427"/>
            <p14:sldId id="426"/>
            <p14:sldId id="425"/>
            <p14:sldId id="424"/>
            <p14:sldId id="423"/>
            <p14:sldId id="422"/>
            <p14:sldId id="401"/>
            <p14:sldId id="416"/>
            <p14:sldId id="417"/>
            <p14:sldId id="415"/>
            <p14:sldId id="408"/>
            <p14:sldId id="402"/>
            <p14:sldId id="404"/>
            <p14:sldId id="405"/>
            <p14:sldId id="406"/>
            <p14:sldId id="400"/>
            <p14:sldId id="397"/>
            <p14:sldId id="395"/>
            <p14:sldId id="403"/>
            <p14:sldId id="399"/>
            <p14:sldId id="398"/>
            <p14:sldId id="396"/>
            <p14:sldId id="393"/>
            <p14:sldId id="392"/>
            <p14:sldId id="391"/>
            <p14:sldId id="390"/>
            <p14:sldId id="267"/>
            <p14:sldId id="261"/>
            <p14:sldId id="265"/>
            <p14:sldId id="264"/>
            <p14:sldId id="372"/>
            <p14:sldId id="350"/>
            <p14:sldId id="259"/>
          </p14:sldIdLst>
        </p14:section>
        <p14:section name="Grace Hopper History of Computing" id="{C14B5199-7144-4F66-B9DF-73965E9E4446}">
          <p14:sldIdLst>
            <p14:sldId id="302"/>
            <p14:sldId id="301"/>
            <p14:sldId id="293"/>
            <p14:sldId id="294"/>
            <p14:sldId id="295"/>
          </p14:sldIdLst>
        </p14:section>
        <p14:section name="World Programs" id="{9E439E93-3C89-456D-A3AC-9FDDF769D88B}">
          <p14:sldIdLst>
            <p14:sldId id="990"/>
            <p14:sldId id="991"/>
            <p14:sldId id="992"/>
            <p14:sldId id="993"/>
            <p14:sldId id="994"/>
            <p14:sldId id="995"/>
            <p14:sldId id="996"/>
            <p14:sldId id="997"/>
            <p14:sldId id="998"/>
            <p14:sldId id="999"/>
            <p14:sldId id="1000"/>
            <p14:sldId id="1001"/>
            <p14:sldId id="1002"/>
            <p14:sldId id="1003"/>
            <p14:sldId id="1004"/>
            <p14:sldId id="1005"/>
            <p14:sldId id="1006"/>
            <p14:sldId id="1007"/>
            <p14:sldId id="1008"/>
            <p14:sldId id="1009"/>
            <p14:sldId id="1010"/>
            <p14:sldId id="1011"/>
            <p14:sldId id="1012"/>
            <p14:sldId id="1013"/>
            <p14:sldId id="775"/>
            <p14:sldId id="776"/>
            <p14:sldId id="777"/>
            <p14:sldId id="707"/>
            <p14:sldId id="708"/>
            <p14:sldId id="709"/>
            <p14:sldId id="710"/>
            <p14:sldId id="703"/>
            <p14:sldId id="704"/>
            <p14:sldId id="705"/>
            <p14:sldId id="706"/>
            <p14:sldId id="345"/>
            <p14:sldId id="344"/>
            <p14:sldId id="343"/>
            <p14:sldId id="338"/>
            <p14:sldId id="337"/>
            <p14:sldId id="332"/>
            <p14:sldId id="331"/>
            <p14:sldId id="323"/>
            <p14:sldId id="319"/>
            <p14:sldId id="318"/>
            <p14:sldId id="317"/>
            <p14:sldId id="316"/>
            <p14:sldId id="315"/>
            <p14:sldId id="311"/>
            <p14:sldId id="310"/>
            <p14:sldId id="314"/>
            <p14:sldId id="309"/>
            <p14:sldId id="308"/>
            <p14:sldId id="307"/>
            <p14:sldId id="306"/>
            <p14:sldId id="305"/>
            <p14:sldId id="304"/>
            <p14:sldId id="300"/>
            <p14:sldId id="297"/>
          </p14:sldIdLst>
        </p14:section>
        <p14:section name="Conditionals" id="{D219A485-EACF-4B64-975D-B5D6A7107A23}">
          <p14:sldIdLst>
            <p14:sldId id="339"/>
            <p14:sldId id="340"/>
            <p14:sldId id="341"/>
            <p14:sldId id="342"/>
          </p14:sldIdLst>
        </p14:section>
        <p14:section name="Pythagorean Theorem" id="{F3763799-71A3-4113-997A-8ACBABAF315A}">
          <p14:sldIdLst>
            <p14:sldId id="1057"/>
            <p14:sldId id="1058"/>
            <p14:sldId id="1059"/>
            <p14:sldId id="1060"/>
            <p14:sldId id="1061"/>
            <p14:sldId id="1062"/>
          </p14:sldIdLst>
        </p14:section>
        <p14:section name="Data" id="{37F5A0AC-E6E6-4466-B056-D32E4CBE44B1}">
          <p14:sldIdLst/>
        </p14:section>
        <p14:section name="Packet Sending Activity" id="{1DF04BA8-6CD2-42A5-9715-4788CA00535F}">
          <p14:sldIdLst>
            <p14:sldId id="930"/>
            <p14:sldId id="931"/>
            <p14:sldId id="932"/>
            <p14:sldId id="933"/>
            <p14:sldId id="934"/>
            <p14:sldId id="935"/>
            <p14:sldId id="936"/>
          </p14:sldIdLst>
        </p14:section>
        <p14:section name="Binary" id="{040341A6-1AE3-4775-BAC6-3922AA1E491C}">
          <p14:sldIdLst>
            <p14:sldId id="937"/>
            <p14:sldId id="938"/>
            <p14:sldId id="939"/>
            <p14:sldId id="940"/>
            <p14:sldId id="941"/>
            <p14:sldId id="942"/>
            <p14:sldId id="943"/>
            <p14:sldId id="944"/>
            <p14:sldId id="945"/>
            <p14:sldId id="946"/>
            <p14:sldId id="947"/>
            <p14:sldId id="948"/>
            <p14:sldId id="949"/>
            <p14:sldId id="950"/>
            <p14:sldId id="951"/>
            <p14:sldId id="952"/>
            <p14:sldId id="953"/>
            <p14:sldId id="954"/>
            <p14:sldId id="955"/>
            <p14:sldId id="956"/>
            <p14:sldId id="957"/>
            <p14:sldId id="958"/>
            <p14:sldId id="959"/>
            <p14:sldId id="960"/>
            <p14:sldId id="961"/>
            <p14:sldId id="962"/>
            <p14:sldId id="963"/>
            <p14:sldId id="964"/>
            <p14:sldId id="965"/>
            <p14:sldId id="966"/>
            <p14:sldId id="967"/>
            <p14:sldId id="968"/>
            <p14:sldId id="969"/>
            <p14:sldId id="970"/>
            <p14:sldId id="971"/>
            <p14:sldId id="972"/>
            <p14:sldId id="973"/>
            <p14:sldId id="974"/>
            <p14:sldId id="975"/>
            <p14:sldId id="976"/>
            <p14:sldId id="977"/>
          </p14:sldIdLst>
        </p14:section>
        <p14:section name="Encryption" id="{EDEAA877-7A98-446B-BC45-E8E57285CAD8}">
          <p14:sldIdLst>
            <p14:sldId id="978"/>
            <p14:sldId id="979"/>
          </p14:sldIdLst>
        </p14:section>
        <p14:section name="Explore Task" id="{0A7AFDC0-42E6-44CC-A9DB-0C630079539C}">
          <p14:sldIdLst>
            <p14:sldId id="627"/>
            <p14:sldId id="628"/>
            <p14:sldId id="629"/>
          </p14:sldIdLst>
        </p14:section>
        <p14:section name="Pyret" id="{B716900A-94BD-4E00-89DF-55CDD3FBA9A5}">
          <p14:sldIdLst>
            <p14:sldId id="641"/>
            <p14:sldId id="630"/>
            <p14:sldId id="631"/>
            <p14:sldId id="632"/>
            <p14:sldId id="633"/>
            <p14:sldId id="634"/>
            <p14:sldId id="635"/>
            <p14:sldId id="636"/>
            <p14:sldId id="637"/>
            <p14:sldId id="638"/>
            <p14:sldId id="639"/>
          </p14:sldIdLst>
        </p14:section>
        <p14:section name="Lists" id="{1CE25BEF-B629-407E-8C0F-31FA349FB0B9}">
          <p14:sldIdLst>
            <p14:sldId id="774"/>
            <p14:sldId id="758"/>
            <p14:sldId id="759"/>
            <p14:sldId id="760"/>
            <p14:sldId id="761"/>
            <p14:sldId id="762"/>
            <p14:sldId id="733"/>
            <p14:sldId id="737"/>
            <p14:sldId id="738"/>
            <p14:sldId id="739"/>
            <p14:sldId id="740"/>
            <p14:sldId id="741"/>
            <p14:sldId id="742"/>
            <p14:sldId id="743"/>
            <p14:sldId id="744"/>
            <p14:sldId id="745"/>
            <p14:sldId id="746"/>
            <p14:sldId id="747"/>
            <p14:sldId id="748"/>
            <p14:sldId id="749"/>
            <p14:sldId id="750"/>
            <p14:sldId id="751"/>
            <p14:sldId id="752"/>
          </p14:sldIdLst>
        </p14:section>
        <p14:section name="List Functions and Recursion" id="{F69EFDA8-A13A-4993-8FDC-3EC02D494207}">
          <p14:sldIdLst>
            <p14:sldId id="773"/>
            <p14:sldId id="980"/>
            <p14:sldId id="981"/>
            <p14:sldId id="982"/>
            <p14:sldId id="983"/>
            <p14:sldId id="984"/>
            <p14:sldId id="985"/>
            <p14:sldId id="986"/>
            <p14:sldId id="987"/>
            <p14:sldId id="988"/>
            <p14:sldId id="989"/>
          </p14:sldIdLst>
        </p14:section>
        <p14:section name="Compund Data" id="{00CEF1FE-7295-43DA-B286-C2B79ECC6BB1}">
          <p14:sldIdLst>
            <p14:sldId id="756"/>
            <p14:sldId id="757"/>
            <p14:sldId id="755"/>
            <p14:sldId id="753"/>
            <p14:sldId id="754"/>
            <p14:sldId id="712"/>
            <p14:sldId id="713"/>
            <p14:sldId id="714"/>
            <p14:sldId id="715"/>
            <p14:sldId id="716"/>
            <p14:sldId id="717"/>
            <p14:sldId id="718"/>
            <p14:sldId id="719"/>
            <p14:sldId id="720"/>
            <p14:sldId id="721"/>
            <p14:sldId id="722"/>
            <p14:sldId id="700"/>
            <p14:sldId id="701"/>
            <p14:sldId id="699"/>
            <p14:sldId id="698"/>
            <p14:sldId id="686"/>
            <p14:sldId id="687"/>
            <p14:sldId id="688"/>
            <p14:sldId id="689"/>
          </p14:sldIdLst>
        </p14:section>
        <p14:section name="REST" id="{E0795F15-F121-4C89-B38B-3054D7E88C27}">
          <p14:sldIdLst>
            <p14:sldId id="1148"/>
            <p14:sldId id="1149"/>
            <p14:sldId id="1150"/>
            <p14:sldId id="1151"/>
            <p14:sldId id="1152"/>
            <p14:sldId id="1153"/>
            <p14:sldId id="1154"/>
            <p14:sldId id="1155"/>
            <p14:sldId id="1156"/>
            <p14:sldId id="1157"/>
            <p14:sldId id="1158"/>
            <p14:sldId id="1159"/>
            <p14:sldId id="1160"/>
            <p14:sldId id="1161"/>
            <p14:sldId id="1162"/>
            <p14:sldId id="1163"/>
            <p14:sldId id="1164"/>
            <p14:sldId id="1165"/>
            <p14:sldId id="1166"/>
            <p14:sldId id="1167"/>
            <p14:sldId id="1168"/>
            <p14:sldId id="1169"/>
            <p14:sldId id="1170"/>
            <p14:sldId id="1171"/>
            <p14:sldId id="1172"/>
            <p14:sldId id="1173"/>
            <p14:sldId id="1174"/>
            <p14:sldId id="1175"/>
            <p14:sldId id="1176"/>
            <p14:sldId id="1177"/>
            <p14:sldId id="1178"/>
            <p14:sldId id="1179"/>
            <p14:sldId id="1180"/>
            <p14:sldId id="1181"/>
            <p14:sldId id="1182"/>
            <p14:sldId id="1183"/>
            <p14:sldId id="1184"/>
            <p14:sldId id="1185"/>
            <p14:sldId id="1186"/>
            <p14:sldId id="1187"/>
            <p14:sldId id="1188"/>
            <p14:sldId id="1189"/>
            <p14:sldId id="1190"/>
            <p14:sldId id="1191"/>
            <p14:sldId id="1192"/>
            <p14:sldId id="1193"/>
            <p14:sldId id="1194"/>
            <p14:sldId id="1195"/>
            <p14:sldId id="1196"/>
            <p14:sldId id="1197"/>
            <p14:sldId id="1198"/>
            <p14:sldId id="1199"/>
            <p14:sldId id="1200"/>
            <p14:sldId id="1201"/>
            <p14:sldId id="1202"/>
            <p14:sldId id="1203"/>
            <p14:sldId id="1204"/>
            <p14:sldId id="1205"/>
            <p14:sldId id="1206"/>
            <p14:sldId id="1207"/>
            <p14:sldId id="1208"/>
            <p14:sldId id="1209"/>
            <p14:sldId id="1210"/>
            <p14:sldId id="1211"/>
            <p14:sldId id="1212"/>
            <p14:sldId id="1213"/>
            <p14:sldId id="1214"/>
            <p14:sldId id="1215"/>
            <p14:sldId id="1216"/>
            <p14:sldId id="1217"/>
            <p14:sldId id="1218"/>
            <p14:sldId id="1219"/>
            <p14:sldId id="1220"/>
            <p14:sldId id="1221"/>
            <p14:sldId id="1222"/>
            <p14:sldId id="1223"/>
            <p14:sldId id="1224"/>
            <p14:sldId id="1225"/>
            <p14:sldId id="1226"/>
            <p14:sldId id="1227"/>
            <p14:sldId id="1228"/>
            <p14:sldId id="1229"/>
            <p14:sldId id="1230"/>
            <p14:sldId id="1231"/>
            <p14:sldId id="1232"/>
            <p14:sldId id="1233"/>
            <p14:sldId id="1234"/>
            <p14:sldId id="1235"/>
            <p14:sldId id="1236"/>
            <p14:sldId id="1237"/>
            <p14:sldId id="1238"/>
            <p14:sldId id="1239"/>
            <p14:sldId id="1240"/>
            <p14:sldId id="1241"/>
            <p14:sldId id="1242"/>
            <p14:sldId id="1243"/>
            <p14:sldId id="1244"/>
            <p14:sldId id="1245"/>
            <p14:sldId id="1246"/>
            <p14:sldId id="1247"/>
            <p14:sldId id="1248"/>
            <p14:sldId id="1249"/>
            <p14:sldId id="1250"/>
            <p14:sldId id="1251"/>
            <p14:sldId id="1252"/>
            <p14:sldId id="1253"/>
            <p14:sldId id="1254"/>
            <p14:sldId id="1255"/>
            <p14:sldId id="1256"/>
            <p14:sldId id="1257"/>
            <p14:sldId id="1258"/>
            <p14:sldId id="1259"/>
            <p14:sldId id="1260"/>
            <p14:sldId id="1261"/>
            <p14:sldId id="1262"/>
            <p14:sldId id="1263"/>
            <p14:sldId id="1264"/>
            <p14:sldId id="1265"/>
            <p14:sldId id="1266"/>
            <p14:sldId id="1267"/>
            <p14:sldId id="1268"/>
            <p14:sldId id="1269"/>
            <p14:sldId id="1270"/>
            <p14:sldId id="1271"/>
            <p14:sldId id="1272"/>
            <p14:sldId id="1273"/>
            <p14:sldId id="1274"/>
            <p14:sldId id="1275"/>
            <p14:sldId id="1276"/>
            <p14:sldId id="1277"/>
            <p14:sldId id="1278"/>
            <p14:sldId id="1279"/>
            <p14:sldId id="1280"/>
            <p14:sldId id="1281"/>
            <p14:sldId id="1282"/>
            <p14:sldId id="1283"/>
            <p14:sldId id="1284"/>
            <p14:sldId id="1285"/>
            <p14:sldId id="1286"/>
            <p14:sldId id="1287"/>
            <p14:sldId id="1288"/>
            <p14:sldId id="1289"/>
            <p14:sldId id="1290"/>
            <p14:sldId id="1291"/>
            <p14:sldId id="1292"/>
            <p14:sldId id="1293"/>
            <p14:sldId id="1294"/>
            <p14:sldId id="1295"/>
            <p14:sldId id="1296"/>
            <p14:sldId id="1297"/>
            <p14:sldId id="1298"/>
            <p14:sldId id="1299"/>
            <p14:sldId id="1300"/>
            <p14:sldId id="1301"/>
            <p14:sldId id="1302"/>
            <p14:sldId id="1303"/>
            <p14:sldId id="1304"/>
            <p14:sldId id="1305"/>
            <p14:sldId id="1306"/>
            <p14:sldId id="1307"/>
            <p14:sldId id="1308"/>
            <p14:sldId id="1309"/>
            <p14:sldId id="1310"/>
            <p14:sldId id="1311"/>
            <p14:sldId id="1312"/>
            <p14:sldId id="1313"/>
            <p14:sldId id="1314"/>
            <p14:sldId id="1315"/>
            <p14:sldId id="1316"/>
            <p14:sldId id="1317"/>
            <p14:sldId id="1318"/>
            <p14:sldId id="1319"/>
            <p14:sldId id="1320"/>
            <p14:sldId id="1321"/>
            <p14:sldId id="1322"/>
            <p14:sldId id="1323"/>
            <p14:sldId id="1324"/>
            <p14:sldId id="1325"/>
            <p14:sldId id="1326"/>
            <p14:sldId id="1327"/>
            <p14:sldId id="1328"/>
            <p14:sldId id="1329"/>
            <p14:sldId id="1330"/>
            <p14:sldId id="1331"/>
            <p14:sldId id="1332"/>
            <p14:sldId id="1333"/>
            <p14:sldId id="1334"/>
            <p14:sldId id="1335"/>
            <p14:sldId id="1336"/>
            <p14:sldId id="1337"/>
            <p14:sldId id="1338"/>
            <p14:sldId id="1339"/>
            <p14:sldId id="1340"/>
            <p14:sldId id="1341"/>
            <p14:sldId id="1342"/>
            <p14:sldId id="1343"/>
            <p14:sldId id="1344"/>
            <p14:sldId id="1345"/>
            <p14:sldId id="1346"/>
            <p14:sldId id="1347"/>
            <p14:sldId id="1348"/>
            <p14:sldId id="1349"/>
            <p14:sldId id="1350"/>
            <p14:sldId id="1351"/>
            <p14:sldId id="1352"/>
            <p14:sldId id="1353"/>
            <p14:sldId id="1354"/>
            <p14:sldId id="1355"/>
            <p14:sldId id="1356"/>
            <p14:sldId id="1357"/>
            <p14:sldId id="1358"/>
            <p14:sldId id="1359"/>
            <p14:sldId id="1360"/>
            <p14:sldId id="1361"/>
            <p14:sldId id="1362"/>
            <p14:sldId id="1363"/>
            <p14:sldId id="1364"/>
            <p14:sldId id="1365"/>
            <p14:sldId id="1366"/>
            <p14:sldId id="1367"/>
            <p14:sldId id="1368"/>
            <p14:sldId id="1369"/>
            <p14:sldId id="1370"/>
            <p14:sldId id="1371"/>
            <p14:sldId id="1372"/>
            <p14:sldId id="1373"/>
            <p14:sldId id="1374"/>
            <p14:sldId id="1375"/>
            <p14:sldId id="1376"/>
            <p14:sldId id="1377"/>
            <p14:sldId id="1378"/>
            <p14:sldId id="1379"/>
            <p14:sldId id="1380"/>
            <p14:sldId id="1381"/>
            <p14:sldId id="1382"/>
            <p14:sldId id="1383"/>
            <p14:sldId id="1384"/>
            <p14:sldId id="1385"/>
            <p14:sldId id="1386"/>
            <p14:sldId id="1387"/>
            <p14:sldId id="1388"/>
            <p14:sldId id="1389"/>
            <p14:sldId id="1390"/>
            <p14:sldId id="1391"/>
            <p14:sldId id="1392"/>
            <p14:sldId id="1393"/>
            <p14:sldId id="1394"/>
            <p14:sldId id="1395"/>
            <p14:sldId id="1396"/>
            <p14:sldId id="1397"/>
            <p14:sldId id="1398"/>
            <p14:sldId id="1399"/>
            <p14:sldId id="1400"/>
            <p14:sldId id="1401"/>
            <p14:sldId id="1402"/>
            <p14:sldId id="1403"/>
            <p14:sldId id="1404"/>
            <p14:sldId id="1405"/>
            <p14:sldId id="1406"/>
            <p14:sldId id="1407"/>
            <p14:sldId id="1408"/>
            <p14:sldId id="1409"/>
            <p14:sldId id="1410"/>
            <p14:sldId id="1411"/>
            <p14:sldId id="1412"/>
            <p14:sldId id="1413"/>
            <p14:sldId id="1414"/>
            <p14:sldId id="1415"/>
            <p14:sldId id="1416"/>
            <p14:sldId id="1417"/>
            <p14:sldId id="1418"/>
            <p14:sldId id="1419"/>
            <p14:sldId id="1420"/>
            <p14:sldId id="1421"/>
            <p14:sldId id="1422"/>
            <p14:sldId id="1423"/>
            <p14:sldId id="1424"/>
            <p14:sldId id="1425"/>
            <p14:sldId id="1426"/>
            <p14:sldId id="1427"/>
            <p14:sldId id="1428"/>
            <p14:sldId id="1429"/>
            <p14:sldId id="1430"/>
            <p14:sldId id="1431"/>
            <p14:sldId id="1432"/>
            <p14:sldId id="1433"/>
            <p14:sldId id="1434"/>
            <p14:sldId id="1435"/>
            <p14:sldId id="1436"/>
            <p14:sldId id="1437"/>
            <p14:sldId id="1438"/>
            <p14:sldId id="1439"/>
            <p14:sldId id="1440"/>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491"/>
            <p14:sldId id="1492"/>
            <p14:sldId id="1493"/>
            <p14:sldId id="1494"/>
            <p14:sldId id="1495"/>
            <p14:sldId id="1496"/>
            <p14:sldId id="1497"/>
            <p14:sldId id="1498"/>
            <p14:sldId id="1499"/>
            <p14:sldId id="1500"/>
            <p14:sldId id="1501"/>
            <p14:sldId id="1502"/>
            <p14:sldId id="1503"/>
            <p14:sldId id="1504"/>
            <p14:sldId id="1505"/>
            <p14:sldId id="1506"/>
            <p14:sldId id="1507"/>
            <p14:sldId id="1508"/>
            <p14:sldId id="1509"/>
            <p14:sldId id="1510"/>
            <p14:sldId id="1511"/>
            <p14:sldId id="1512"/>
            <p14:sldId id="1513"/>
            <p14:sldId id="1514"/>
            <p14:sldId id="1515"/>
            <p14:sldId id="1516"/>
            <p14:sldId id="1517"/>
            <p14:sldId id="1518"/>
            <p14:sldId id="1519"/>
            <p14:sldId id="1520"/>
            <p14:sldId id="1521"/>
            <p14:sldId id="1522"/>
            <p14:sldId id="1523"/>
            <p14:sldId id="1524"/>
            <p14:sldId id="1525"/>
            <p14:sldId id="1526"/>
            <p14:sldId id="1527"/>
            <p14:sldId id="1528"/>
            <p14:sldId id="1529"/>
            <p14:sldId id="1530"/>
            <p14:sldId id="1531"/>
            <p14:sldId id="1532"/>
            <p14:sldId id="1533"/>
            <p14:sldId id="1534"/>
            <p14:sldId id="1535"/>
            <p14:sldId id="1536"/>
            <p14:sldId id="1537"/>
            <p14:sldId id="1538"/>
            <p14:sldId id="1539"/>
            <p14:sldId id="1540"/>
            <p14:sldId id="1541"/>
            <p14:sldId id="1542"/>
            <p14:sldId id="1543"/>
            <p14:sldId id="1544"/>
            <p14:sldId id="1545"/>
            <p14:sldId id="1546"/>
            <p14:sldId id="1547"/>
            <p14:sldId id="1548"/>
            <p14:sldId id="1549"/>
            <p14:sldId id="1550"/>
            <p14:sldId id="1551"/>
            <p14:sldId id="1552"/>
            <p14:sldId id="1553"/>
            <p14:sldId id="1554"/>
            <p14:sldId id="1555"/>
            <p14:sldId id="1556"/>
            <p14:sldId id="1557"/>
            <p14:sldId id="1558"/>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7"/>
            <p14:sldId id="1578"/>
            <p14:sldId id="1579"/>
            <p14:sldId id="1580"/>
            <p14:sldId id="1581"/>
            <p14:sldId id="1582"/>
            <p14:sldId id="1583"/>
            <p14:sldId id="1584"/>
            <p14:sldId id="1585"/>
            <p14:sldId id="1586"/>
            <p14:sldId id="1587"/>
            <p14:sldId id="1588"/>
            <p14:sldId id="1589"/>
            <p14:sldId id="1590"/>
            <p14:sldId id="1591"/>
            <p14:sldId id="1592"/>
            <p14:sldId id="1593"/>
            <p14:sldId id="1594"/>
            <p14:sldId id="1595"/>
            <p14:sldId id="1596"/>
            <p14:sldId id="1597"/>
            <p14:sldId id="1598"/>
            <p14:sldId id="1599"/>
            <p14:sldId id="1600"/>
            <p14:sldId id="1601"/>
            <p14:sldId id="1602"/>
            <p14:sldId id="1603"/>
            <p14:sldId id="1604"/>
            <p14:sldId id="1605"/>
            <p14:sldId id="1606"/>
            <p14:sldId id="1607"/>
            <p14:sldId id="1608"/>
            <p14:sldId id="1609"/>
            <p14:sldId id="1610"/>
            <p14:sldId id="1611"/>
            <p14:sldId id="1612"/>
            <p14:sldId id="1613"/>
            <p14:sldId id="1614"/>
            <p14:sldId id="1615"/>
            <p14:sldId id="1616"/>
            <p14:sldId id="1617"/>
            <p14:sldId id="1618"/>
            <p14:sldId id="1619"/>
            <p14:sldId id="1620"/>
            <p14:sldId id="1621"/>
            <p14:sldId id="1622"/>
            <p14:sldId id="1623"/>
            <p14:sldId id="1624"/>
            <p14:sldId id="1625"/>
            <p14:sldId id="1626"/>
            <p14:sldId id="1627"/>
            <p14:sldId id="1628"/>
            <p14:sldId id="1629"/>
            <p14:sldId id="1630"/>
            <p14:sldId id="1631"/>
            <p14:sldId id="1632"/>
            <p14:sldId id="1633"/>
            <p14:sldId id="1634"/>
            <p14:sldId id="1635"/>
            <p14:sldId id="1636"/>
            <p14:sldId id="1637"/>
            <p14:sldId id="1638"/>
            <p14:sldId id="1639"/>
            <p14:sldId id="1640"/>
            <p14:sldId id="1641"/>
            <p14:sldId id="1642"/>
            <p14:sldId id="1643"/>
            <p14:sldId id="1644"/>
            <p14:sldId id="1645"/>
            <p14:sldId id="1646"/>
            <p14:sldId id="1647"/>
            <p14:sldId id="16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1758" autoAdjust="0"/>
    <p:restoredTop sz="85091" autoAdjust="0"/>
  </p:normalViewPr>
  <p:slideViewPr>
    <p:cSldViewPr snapToGrid="0">
      <p:cViewPr>
        <p:scale>
          <a:sx n="98" d="100"/>
          <a:sy n="98" d="100"/>
        </p:scale>
        <p:origin x="-51" y="-45"/>
      </p:cViewPr>
      <p:guideLst/>
    </p:cSldViewPr>
  </p:slideViewPr>
  <p:notesTextViewPr>
    <p:cViewPr>
      <p:scale>
        <a:sx n="3" d="2"/>
        <a:sy n="3" d="2"/>
      </p:scale>
      <p:origin x="0" y="0"/>
    </p:cViewPr>
  </p:notesTextViewPr>
  <p:sorterViewPr>
    <p:cViewPr>
      <p:scale>
        <a:sx n="16899" d="12500"/>
        <a:sy n="16899" d="125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976" Type="http://schemas.openxmlformats.org/officeDocument/2006/relationships/slide" Target="slides/slide975.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1021" Type="http://schemas.openxmlformats.org/officeDocument/2006/relationships/slide" Target="slides/slide1020.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903" Type="http://schemas.openxmlformats.org/officeDocument/2006/relationships/slide" Target="slides/slide902.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987" Type="http://schemas.openxmlformats.org/officeDocument/2006/relationships/slide" Target="slides/slide986.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1032" Type="http://schemas.openxmlformats.org/officeDocument/2006/relationships/slide" Target="slides/slide103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914" Type="http://schemas.openxmlformats.org/officeDocument/2006/relationships/slide" Target="slides/slide913.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998" Type="http://schemas.openxmlformats.org/officeDocument/2006/relationships/slide" Target="slides/slide997.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1043" Type="http://schemas.openxmlformats.org/officeDocument/2006/relationships/slide" Target="slides/slide104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925" Type="http://schemas.openxmlformats.org/officeDocument/2006/relationships/slide" Target="slides/slide924.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1054" Type="http://schemas.openxmlformats.org/officeDocument/2006/relationships/slide" Target="slides/slide1053.xml"/><Relationship Id="rId270" Type="http://schemas.openxmlformats.org/officeDocument/2006/relationships/slide" Target="slides/slide269.xml"/><Relationship Id="rId936" Type="http://schemas.openxmlformats.org/officeDocument/2006/relationships/slide" Target="slides/slide93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1065" Type="http://schemas.openxmlformats.org/officeDocument/2006/relationships/slide" Target="slides/slide1064.xml"/><Relationship Id="rId281" Type="http://schemas.openxmlformats.org/officeDocument/2006/relationships/slide" Target="slides/slide280.xml"/><Relationship Id="rId502" Type="http://schemas.openxmlformats.org/officeDocument/2006/relationships/slide" Target="slides/slide501.xml"/><Relationship Id="rId947" Type="http://schemas.openxmlformats.org/officeDocument/2006/relationships/slide" Target="slides/slide946.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1076" Type="http://schemas.openxmlformats.org/officeDocument/2006/relationships/slide" Target="slides/slide1075.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958" Type="http://schemas.openxmlformats.org/officeDocument/2006/relationships/slide" Target="slides/slide957.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1003" Type="http://schemas.openxmlformats.org/officeDocument/2006/relationships/slide" Target="slides/slide1002.xml"/><Relationship Id="rId664" Type="http://schemas.openxmlformats.org/officeDocument/2006/relationships/slide" Target="slides/slide663.xml"/><Relationship Id="rId871" Type="http://schemas.openxmlformats.org/officeDocument/2006/relationships/slide" Target="slides/slide870.xml"/><Relationship Id="rId969" Type="http://schemas.openxmlformats.org/officeDocument/2006/relationships/slide" Target="slides/slide968.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1014" Type="http://schemas.openxmlformats.org/officeDocument/2006/relationships/slide" Target="slides/slide1013.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1025" Type="http://schemas.openxmlformats.org/officeDocument/2006/relationships/slide" Target="slides/slide1024.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907" Type="http://schemas.openxmlformats.org/officeDocument/2006/relationships/slide" Target="slides/slide906.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960" Type="http://schemas.openxmlformats.org/officeDocument/2006/relationships/slide" Target="slides/slide959.xml"/><Relationship Id="rId1036" Type="http://schemas.openxmlformats.org/officeDocument/2006/relationships/slide" Target="slides/slide103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918" Type="http://schemas.openxmlformats.org/officeDocument/2006/relationships/slide" Target="slides/slide917.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971" Type="http://schemas.openxmlformats.org/officeDocument/2006/relationships/slide" Target="slides/slide970.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1047" Type="http://schemas.openxmlformats.org/officeDocument/2006/relationships/slide" Target="slides/slide1046.xml"/><Relationship Id="rId263" Type="http://schemas.openxmlformats.org/officeDocument/2006/relationships/slide" Target="slides/slide262.xml"/><Relationship Id="rId470" Type="http://schemas.openxmlformats.org/officeDocument/2006/relationships/slide" Target="slides/slide469.xml"/><Relationship Id="rId929" Type="http://schemas.openxmlformats.org/officeDocument/2006/relationships/slide" Target="slides/slide92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982" Type="http://schemas.openxmlformats.org/officeDocument/2006/relationships/slide" Target="slides/slide981.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1058" Type="http://schemas.openxmlformats.org/officeDocument/2006/relationships/slide" Target="slides/slide1057.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993" Type="http://schemas.openxmlformats.org/officeDocument/2006/relationships/slide" Target="slides/slide992.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1069" Type="http://schemas.openxmlformats.org/officeDocument/2006/relationships/slide" Target="slides/slide1068.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920" Type="http://schemas.openxmlformats.org/officeDocument/2006/relationships/slide" Target="slides/slide919.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slide" Target="slides/slide863.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931" Type="http://schemas.openxmlformats.org/officeDocument/2006/relationships/slide" Target="slides/slide930.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1007" Type="http://schemas.openxmlformats.org/officeDocument/2006/relationships/slide" Target="slides/slide1006.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75" Type="http://schemas.openxmlformats.org/officeDocument/2006/relationships/slide" Target="slides/slide874.xml"/><Relationship Id="rId1060" Type="http://schemas.openxmlformats.org/officeDocument/2006/relationships/slide" Target="slides/slide1059.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942" Type="http://schemas.openxmlformats.org/officeDocument/2006/relationships/slide" Target="slides/slide941.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1018" Type="http://schemas.openxmlformats.org/officeDocument/2006/relationships/slide" Target="slides/slide1017.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071" Type="http://schemas.openxmlformats.org/officeDocument/2006/relationships/slide" Target="slides/slide1070.xml"/><Relationship Id="rId178" Type="http://schemas.openxmlformats.org/officeDocument/2006/relationships/slide" Target="slides/slide177.xml"/><Relationship Id="rId301" Type="http://schemas.openxmlformats.org/officeDocument/2006/relationships/slide" Target="slides/slide300.xml"/><Relationship Id="rId953" Type="http://schemas.openxmlformats.org/officeDocument/2006/relationships/slide" Target="slides/slide952.xml"/><Relationship Id="rId1029" Type="http://schemas.openxmlformats.org/officeDocument/2006/relationships/slide" Target="slides/slide1028.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1040" Type="http://schemas.openxmlformats.org/officeDocument/2006/relationships/slide" Target="slides/slide1039.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897" Type="http://schemas.openxmlformats.org/officeDocument/2006/relationships/slide" Target="slides/slide896.xml"/><Relationship Id="rId922" Type="http://schemas.openxmlformats.org/officeDocument/2006/relationships/slide" Target="slides/slide92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964" Type="http://schemas.openxmlformats.org/officeDocument/2006/relationships/slide" Target="slides/slide96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051" Type="http://schemas.openxmlformats.org/officeDocument/2006/relationships/slide" Target="slides/slide1050.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933" Type="http://schemas.openxmlformats.org/officeDocument/2006/relationships/slide" Target="slides/slide932.xml"/><Relationship Id="rId975" Type="http://schemas.openxmlformats.org/officeDocument/2006/relationships/slide" Target="slides/slide974.xml"/><Relationship Id="rId1009" Type="http://schemas.openxmlformats.org/officeDocument/2006/relationships/slide" Target="slides/slide1008.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020" Type="http://schemas.openxmlformats.org/officeDocument/2006/relationships/slide" Target="slides/slide1019.xml"/><Relationship Id="rId1062" Type="http://schemas.openxmlformats.org/officeDocument/2006/relationships/slide" Target="slides/slide1061.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902" Type="http://schemas.openxmlformats.org/officeDocument/2006/relationships/slide" Target="slides/slide901.xml"/><Relationship Id="rId944" Type="http://schemas.openxmlformats.org/officeDocument/2006/relationships/slide" Target="slides/slide943.xml"/><Relationship Id="rId986" Type="http://schemas.openxmlformats.org/officeDocument/2006/relationships/slide" Target="slides/slide985.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888" Type="http://schemas.openxmlformats.org/officeDocument/2006/relationships/slide" Target="slides/slide887.xml"/><Relationship Id="rId1031" Type="http://schemas.openxmlformats.org/officeDocument/2006/relationships/slide" Target="slides/slide1030.xml"/><Relationship Id="rId1073" Type="http://schemas.openxmlformats.org/officeDocument/2006/relationships/slide" Target="slides/slide1072.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913" Type="http://schemas.openxmlformats.org/officeDocument/2006/relationships/slide" Target="slides/slide912.xml"/><Relationship Id="rId955" Type="http://schemas.openxmlformats.org/officeDocument/2006/relationships/slide" Target="slides/slide95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997" Type="http://schemas.openxmlformats.org/officeDocument/2006/relationships/slide" Target="slides/slide99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899" Type="http://schemas.openxmlformats.org/officeDocument/2006/relationships/slide" Target="slides/slide898.xml"/><Relationship Id="rId1000" Type="http://schemas.openxmlformats.org/officeDocument/2006/relationships/slide" Target="slides/slide999.xml"/><Relationship Id="rId1042" Type="http://schemas.openxmlformats.org/officeDocument/2006/relationships/slide" Target="slides/slide104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924" Type="http://schemas.openxmlformats.org/officeDocument/2006/relationships/slide" Target="slides/slide923.xml"/><Relationship Id="rId966" Type="http://schemas.openxmlformats.org/officeDocument/2006/relationships/slide" Target="slides/slide96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1011" Type="http://schemas.openxmlformats.org/officeDocument/2006/relationships/slide" Target="slides/slide1010.xml"/><Relationship Id="rId1053" Type="http://schemas.openxmlformats.org/officeDocument/2006/relationships/slide" Target="slides/slide105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935" Type="http://schemas.openxmlformats.org/officeDocument/2006/relationships/slide" Target="slides/slide93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977" Type="http://schemas.openxmlformats.org/officeDocument/2006/relationships/slide" Target="slides/slide976.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slide" Target="slides/slide878.xml"/><Relationship Id="rId1022" Type="http://schemas.openxmlformats.org/officeDocument/2006/relationships/slide" Target="slides/slide1021.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890" Type="http://schemas.openxmlformats.org/officeDocument/2006/relationships/slide" Target="slides/slide889.xml"/><Relationship Id="rId904" Type="http://schemas.openxmlformats.org/officeDocument/2006/relationships/slide" Target="slides/slide903.xml"/><Relationship Id="rId1064" Type="http://schemas.openxmlformats.org/officeDocument/2006/relationships/slide" Target="slides/slide106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946" Type="http://schemas.openxmlformats.org/officeDocument/2006/relationships/slide" Target="slides/slide945.xml"/><Relationship Id="rId988" Type="http://schemas.openxmlformats.org/officeDocument/2006/relationships/slide" Target="slides/slide987.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1033" Type="http://schemas.openxmlformats.org/officeDocument/2006/relationships/slide" Target="slides/slide103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915" Type="http://schemas.openxmlformats.org/officeDocument/2006/relationships/slide" Target="slides/slide914.xml"/><Relationship Id="rId1075" Type="http://schemas.openxmlformats.org/officeDocument/2006/relationships/slide" Target="slides/slide107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957" Type="http://schemas.openxmlformats.org/officeDocument/2006/relationships/slide" Target="slides/slide956.xml"/><Relationship Id="rId999" Type="http://schemas.openxmlformats.org/officeDocument/2006/relationships/slide" Target="slides/slide998.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002" Type="http://schemas.openxmlformats.org/officeDocument/2006/relationships/slide" Target="slides/slide100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044" Type="http://schemas.openxmlformats.org/officeDocument/2006/relationships/slide" Target="slides/slide104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926" Type="http://schemas.openxmlformats.org/officeDocument/2006/relationships/slide" Target="slides/slide925.xml"/><Relationship Id="rId968" Type="http://schemas.openxmlformats.org/officeDocument/2006/relationships/slide" Target="slides/slide967.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013" Type="http://schemas.openxmlformats.org/officeDocument/2006/relationships/slide" Target="slides/slide1012.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1055" Type="http://schemas.openxmlformats.org/officeDocument/2006/relationships/slide" Target="slides/slide1054.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slide" Target="slides/slide880.xml"/><Relationship Id="rId937" Type="http://schemas.openxmlformats.org/officeDocument/2006/relationships/slide" Target="slides/slide936.xml"/><Relationship Id="rId979" Type="http://schemas.openxmlformats.org/officeDocument/2006/relationships/slide" Target="slides/slide978.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990" Type="http://schemas.openxmlformats.org/officeDocument/2006/relationships/slide" Target="slides/slide989.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1024" Type="http://schemas.openxmlformats.org/officeDocument/2006/relationships/slide" Target="slides/slide1023.xml"/><Relationship Id="rId1066" Type="http://schemas.openxmlformats.org/officeDocument/2006/relationships/slide" Target="slides/slide1065.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892" Type="http://schemas.openxmlformats.org/officeDocument/2006/relationships/slide" Target="slides/slide891.xml"/><Relationship Id="rId906" Type="http://schemas.openxmlformats.org/officeDocument/2006/relationships/slide" Target="slides/slide905.xml"/><Relationship Id="rId948" Type="http://schemas.openxmlformats.org/officeDocument/2006/relationships/slide" Target="slides/slide94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1035" Type="http://schemas.openxmlformats.org/officeDocument/2006/relationships/slide" Target="slides/slide1034.xml"/><Relationship Id="rId1077" Type="http://schemas.openxmlformats.org/officeDocument/2006/relationships/notesMaster" Target="notesMasters/notesMaster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917" Type="http://schemas.openxmlformats.org/officeDocument/2006/relationships/slide" Target="slides/slide916.xml"/><Relationship Id="rId959" Type="http://schemas.openxmlformats.org/officeDocument/2006/relationships/slide" Target="slides/slide95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970" Type="http://schemas.openxmlformats.org/officeDocument/2006/relationships/slide" Target="slides/slide969.xml"/><Relationship Id="rId1004" Type="http://schemas.openxmlformats.org/officeDocument/2006/relationships/slide" Target="slides/slide1003.xml"/><Relationship Id="rId1046" Type="http://schemas.openxmlformats.org/officeDocument/2006/relationships/slide" Target="slides/slide1045.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928" Type="http://schemas.openxmlformats.org/officeDocument/2006/relationships/slide" Target="slides/slide92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981" Type="http://schemas.openxmlformats.org/officeDocument/2006/relationships/slide" Target="slides/slide980.xml"/><Relationship Id="rId1015" Type="http://schemas.openxmlformats.org/officeDocument/2006/relationships/slide" Target="slides/slide1014.xml"/><Relationship Id="rId1057" Type="http://schemas.openxmlformats.org/officeDocument/2006/relationships/slide" Target="slides/slide1056.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939" Type="http://schemas.openxmlformats.org/officeDocument/2006/relationships/slide" Target="slides/slide93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950" Type="http://schemas.openxmlformats.org/officeDocument/2006/relationships/slide" Target="slides/slide949.xml"/><Relationship Id="rId992" Type="http://schemas.openxmlformats.org/officeDocument/2006/relationships/slide" Target="slides/slide991.xml"/><Relationship Id="rId1026" Type="http://schemas.openxmlformats.org/officeDocument/2006/relationships/slide" Target="slides/slide1025.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908" Type="http://schemas.openxmlformats.org/officeDocument/2006/relationships/slide" Target="slides/slide907.xml"/><Relationship Id="rId1068" Type="http://schemas.openxmlformats.org/officeDocument/2006/relationships/slide" Target="slides/slide106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894" Type="http://schemas.openxmlformats.org/officeDocument/2006/relationships/slide" Target="slides/slide89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61" Type="http://schemas.openxmlformats.org/officeDocument/2006/relationships/slide" Target="slides/slide960.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1037" Type="http://schemas.openxmlformats.org/officeDocument/2006/relationships/slide" Target="slides/slide1036.xml"/><Relationship Id="rId1079" Type="http://schemas.openxmlformats.org/officeDocument/2006/relationships/viewProps" Target="view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919" Type="http://schemas.openxmlformats.org/officeDocument/2006/relationships/slide" Target="slides/slide91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930" Type="http://schemas.openxmlformats.org/officeDocument/2006/relationships/slide" Target="slides/slide929.xml"/><Relationship Id="rId972" Type="http://schemas.openxmlformats.org/officeDocument/2006/relationships/slide" Target="slides/slide971.xml"/><Relationship Id="rId1006" Type="http://schemas.openxmlformats.org/officeDocument/2006/relationships/slide" Target="slides/slide1005.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1048" Type="http://schemas.openxmlformats.org/officeDocument/2006/relationships/slide" Target="slides/slide104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941" Type="http://schemas.openxmlformats.org/officeDocument/2006/relationships/slide" Target="slides/slide940.xml"/><Relationship Id="rId983" Type="http://schemas.openxmlformats.org/officeDocument/2006/relationships/slide" Target="slides/slide982.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017" Type="http://schemas.openxmlformats.org/officeDocument/2006/relationships/slide" Target="slides/slide1016.xml"/><Relationship Id="rId1059" Type="http://schemas.openxmlformats.org/officeDocument/2006/relationships/slide" Target="slides/slide105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1070" Type="http://schemas.openxmlformats.org/officeDocument/2006/relationships/slide" Target="slides/slide106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910" Type="http://schemas.openxmlformats.org/officeDocument/2006/relationships/slide" Target="slides/slide909.xml"/><Relationship Id="rId952" Type="http://schemas.openxmlformats.org/officeDocument/2006/relationships/slide" Target="slides/slide95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994" Type="http://schemas.openxmlformats.org/officeDocument/2006/relationships/slide" Target="slides/slide993.xml"/><Relationship Id="rId1028" Type="http://schemas.openxmlformats.org/officeDocument/2006/relationships/slide" Target="slides/slide1027.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896" Type="http://schemas.openxmlformats.org/officeDocument/2006/relationships/slide" Target="slides/slide895.xml"/><Relationship Id="rId1081" Type="http://schemas.openxmlformats.org/officeDocument/2006/relationships/tableStyles" Target="tableStyle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921" Type="http://schemas.openxmlformats.org/officeDocument/2006/relationships/slide" Target="slides/slide920.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63" Type="http://schemas.openxmlformats.org/officeDocument/2006/relationships/slide" Target="slides/slide962.xml"/><Relationship Id="rId1039" Type="http://schemas.openxmlformats.org/officeDocument/2006/relationships/slide" Target="slides/slide103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1050" Type="http://schemas.openxmlformats.org/officeDocument/2006/relationships/slide" Target="slides/slide104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932" Type="http://schemas.openxmlformats.org/officeDocument/2006/relationships/slide" Target="slides/slide93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974" Type="http://schemas.openxmlformats.org/officeDocument/2006/relationships/slide" Target="slides/slide973.xml"/><Relationship Id="rId1008" Type="http://schemas.openxmlformats.org/officeDocument/2006/relationships/slide" Target="slides/slide1007.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901" Type="http://schemas.openxmlformats.org/officeDocument/2006/relationships/slide" Target="slides/slide900.xml"/><Relationship Id="rId1061" Type="http://schemas.openxmlformats.org/officeDocument/2006/relationships/slide" Target="slides/slide1060.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943" Type="http://schemas.openxmlformats.org/officeDocument/2006/relationships/slide" Target="slides/slide942.xml"/><Relationship Id="rId985" Type="http://schemas.openxmlformats.org/officeDocument/2006/relationships/slide" Target="slides/slide984.xml"/><Relationship Id="rId1019" Type="http://schemas.openxmlformats.org/officeDocument/2006/relationships/slide" Target="slides/slide1018.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1030" Type="http://schemas.openxmlformats.org/officeDocument/2006/relationships/slide" Target="slides/slide1029.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072" Type="http://schemas.openxmlformats.org/officeDocument/2006/relationships/slide" Target="slides/slide1071.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912" Type="http://schemas.openxmlformats.org/officeDocument/2006/relationships/slide" Target="slides/slide911.xml"/><Relationship Id="rId954" Type="http://schemas.openxmlformats.org/officeDocument/2006/relationships/slide" Target="slides/slide953.xml"/><Relationship Id="rId996" Type="http://schemas.openxmlformats.org/officeDocument/2006/relationships/slide" Target="slides/slide995.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898" Type="http://schemas.openxmlformats.org/officeDocument/2006/relationships/slide" Target="slides/slide897.xml"/><Relationship Id="rId1041" Type="http://schemas.openxmlformats.org/officeDocument/2006/relationships/slide" Target="slides/slide1040.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923" Type="http://schemas.openxmlformats.org/officeDocument/2006/relationships/slide" Target="slides/slide922.xml"/><Relationship Id="rId965" Type="http://schemas.openxmlformats.org/officeDocument/2006/relationships/slide" Target="slides/slide96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1010" Type="http://schemas.openxmlformats.org/officeDocument/2006/relationships/slide" Target="slides/slide1009.xml"/><Relationship Id="rId1052" Type="http://schemas.openxmlformats.org/officeDocument/2006/relationships/slide" Target="slides/slide1051.xml"/><Relationship Id="rId299" Type="http://schemas.openxmlformats.org/officeDocument/2006/relationships/slide" Target="slides/slide298.xml"/><Relationship Id="rId727" Type="http://schemas.openxmlformats.org/officeDocument/2006/relationships/slide" Target="slides/slide726.xml"/><Relationship Id="rId934" Type="http://schemas.openxmlformats.org/officeDocument/2006/relationships/slide" Target="slides/slide933.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1063" Type="http://schemas.openxmlformats.org/officeDocument/2006/relationships/slide" Target="slides/slide1062.xml"/><Relationship Id="rId640" Type="http://schemas.openxmlformats.org/officeDocument/2006/relationships/slide" Target="slides/slide639.xml"/><Relationship Id="rId738" Type="http://schemas.openxmlformats.org/officeDocument/2006/relationships/slide" Target="slides/slide737.xml"/><Relationship Id="rId945" Type="http://schemas.openxmlformats.org/officeDocument/2006/relationships/slide" Target="slides/slide944.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1074" Type="http://schemas.openxmlformats.org/officeDocument/2006/relationships/slide" Target="slides/slide1073.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956" Type="http://schemas.openxmlformats.org/officeDocument/2006/relationships/slide" Target="slides/slide955.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1001" Type="http://schemas.openxmlformats.org/officeDocument/2006/relationships/slide" Target="slides/slide1000.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7" Type="http://schemas.openxmlformats.org/officeDocument/2006/relationships/slide" Target="slides/slide966.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1012" Type="http://schemas.openxmlformats.org/officeDocument/2006/relationships/slide" Target="slides/slide1011.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978" Type="http://schemas.openxmlformats.org/officeDocument/2006/relationships/slide" Target="slides/slide977.xml"/><Relationship Id="rId740" Type="http://schemas.openxmlformats.org/officeDocument/2006/relationships/slide" Target="slides/slide739.xml"/><Relationship Id="rId838" Type="http://schemas.openxmlformats.org/officeDocument/2006/relationships/slide" Target="slides/slide837.xml"/><Relationship Id="rId1023" Type="http://schemas.openxmlformats.org/officeDocument/2006/relationships/slide" Target="slides/slide102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slide" Target="slides/slide890.xml"/><Relationship Id="rId905" Type="http://schemas.openxmlformats.org/officeDocument/2006/relationships/slide" Target="slides/slide904.xml"/><Relationship Id="rId989" Type="http://schemas.openxmlformats.org/officeDocument/2006/relationships/slide" Target="slides/slide988.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1034" Type="http://schemas.openxmlformats.org/officeDocument/2006/relationships/slide" Target="slides/slide1033.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916" Type="http://schemas.openxmlformats.org/officeDocument/2006/relationships/slide" Target="slides/slide915.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1045" Type="http://schemas.openxmlformats.org/officeDocument/2006/relationships/slide" Target="slides/slide1044.xml"/><Relationship Id="rId261" Type="http://schemas.openxmlformats.org/officeDocument/2006/relationships/slide" Target="slides/slide260.xml"/><Relationship Id="rId499" Type="http://schemas.openxmlformats.org/officeDocument/2006/relationships/slide" Target="slides/slide498.xml"/><Relationship Id="rId927" Type="http://schemas.openxmlformats.org/officeDocument/2006/relationships/slide" Target="slides/slide926.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980" Type="http://schemas.openxmlformats.org/officeDocument/2006/relationships/slide" Target="slides/slide979.xml"/><Relationship Id="rId1056" Type="http://schemas.openxmlformats.org/officeDocument/2006/relationships/slide" Target="slides/slide1055.xml"/><Relationship Id="rId840" Type="http://schemas.openxmlformats.org/officeDocument/2006/relationships/slide" Target="slides/slide839.xml"/><Relationship Id="rId938" Type="http://schemas.openxmlformats.org/officeDocument/2006/relationships/slide" Target="slides/slide937.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991" Type="http://schemas.openxmlformats.org/officeDocument/2006/relationships/slide" Target="slides/slide990.xml"/><Relationship Id="rId1067" Type="http://schemas.openxmlformats.org/officeDocument/2006/relationships/slide" Target="slides/slide1066.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949" Type="http://schemas.openxmlformats.org/officeDocument/2006/relationships/slide" Target="slides/slide948.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1078" Type="http://schemas.openxmlformats.org/officeDocument/2006/relationships/presProps" Target="presProps.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1005" Type="http://schemas.openxmlformats.org/officeDocument/2006/relationships/slide" Target="slides/slide1004.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940" Type="http://schemas.openxmlformats.org/officeDocument/2006/relationships/slide" Target="slides/slide939.xml"/><Relationship Id="rId1016" Type="http://schemas.openxmlformats.org/officeDocument/2006/relationships/slide" Target="slides/slide101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884" Type="http://schemas.openxmlformats.org/officeDocument/2006/relationships/slide" Target="slides/slide883.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951" Type="http://schemas.openxmlformats.org/officeDocument/2006/relationships/slide" Target="slides/slide950.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1027" Type="http://schemas.openxmlformats.org/officeDocument/2006/relationships/slide" Target="slides/slide1026.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895" Type="http://schemas.openxmlformats.org/officeDocument/2006/relationships/slide" Target="slides/slide894.xml"/><Relationship Id="rId909" Type="http://schemas.openxmlformats.org/officeDocument/2006/relationships/slide" Target="slides/slide908.xml"/><Relationship Id="rId1080" Type="http://schemas.openxmlformats.org/officeDocument/2006/relationships/theme" Target="theme/theme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62" Type="http://schemas.openxmlformats.org/officeDocument/2006/relationships/slide" Target="slides/slide961.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1038" Type="http://schemas.openxmlformats.org/officeDocument/2006/relationships/slide" Target="slides/slide1037.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973" Type="http://schemas.openxmlformats.org/officeDocument/2006/relationships/slide" Target="slides/slide972.xml"/><Relationship Id="rId1049" Type="http://schemas.openxmlformats.org/officeDocument/2006/relationships/slide" Target="slides/slide1048.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900" Type="http://schemas.openxmlformats.org/officeDocument/2006/relationships/slide" Target="slides/slide899.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984" Type="http://schemas.openxmlformats.org/officeDocument/2006/relationships/slide" Target="slides/slide983.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911" Type="http://schemas.openxmlformats.org/officeDocument/2006/relationships/slide" Target="slides/slide910.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995" Type="http://schemas.openxmlformats.org/officeDocument/2006/relationships/slide" Target="slides/slide99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CAB935-A938-439F-8F81-5C367F54B157}"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en-US"/>
        </a:p>
      </dgm:t>
    </dgm:pt>
    <dgm:pt modelId="{B6641778-6AC8-4F2A-8627-20BAEAB03DE6}">
      <dgm:prSet phldrT="[Text]"/>
      <dgm:spPr/>
      <dgm:t>
        <a:bodyPr/>
        <a:lstStyle/>
        <a:p>
          <a:r>
            <a:rPr lang="en-US" dirty="0"/>
            <a:t>2nd</a:t>
          </a:r>
        </a:p>
      </dgm:t>
    </dgm:pt>
    <dgm:pt modelId="{191E8ABE-72AC-4ABD-AE6F-A63D4E29F219}" type="parTrans" cxnId="{E7C7D1E3-B258-4657-97F4-0A345893E5B5}">
      <dgm:prSet/>
      <dgm:spPr/>
      <dgm:t>
        <a:bodyPr/>
        <a:lstStyle/>
        <a:p>
          <a:endParaRPr lang="en-US"/>
        </a:p>
      </dgm:t>
    </dgm:pt>
    <dgm:pt modelId="{68C04D40-DF38-4951-BF39-F39A9F67083B}" type="sibTrans" cxnId="{E7C7D1E3-B258-4657-97F4-0A345893E5B5}">
      <dgm:prSet/>
      <dgm:spPr/>
      <dgm:t>
        <a:bodyPr/>
        <a:lstStyle/>
        <a:p>
          <a:endParaRPr lang="en-US"/>
        </a:p>
      </dgm:t>
    </dgm:pt>
    <dgm:pt modelId="{EC0107DE-D577-4A7A-858B-716FE3E4BC8A}">
      <dgm:prSet phldrT="[Text]"/>
      <dgm:spPr/>
      <dgm:t>
        <a:bodyPr/>
        <a:lstStyle/>
        <a:p>
          <a:r>
            <a:rPr lang="en-US" dirty="0"/>
            <a:t>1st</a:t>
          </a:r>
        </a:p>
      </dgm:t>
    </dgm:pt>
    <dgm:pt modelId="{5A729ADC-0E2F-4064-8E85-1516DB0793C6}" type="parTrans" cxnId="{3DB94A15-92FE-465B-BEC5-FA6EBA1660AA}">
      <dgm:prSet/>
      <dgm:spPr/>
      <dgm:t>
        <a:bodyPr/>
        <a:lstStyle/>
        <a:p>
          <a:endParaRPr lang="en-US"/>
        </a:p>
      </dgm:t>
    </dgm:pt>
    <dgm:pt modelId="{0CA1212D-E350-44BC-9E9A-F83275055FB1}" type="sibTrans" cxnId="{3DB94A15-92FE-465B-BEC5-FA6EBA1660AA}">
      <dgm:prSet/>
      <dgm:spPr/>
      <dgm:t>
        <a:bodyPr/>
        <a:lstStyle/>
        <a:p>
          <a:endParaRPr lang="en-US"/>
        </a:p>
      </dgm:t>
    </dgm:pt>
    <dgm:pt modelId="{1C7B6CF6-3E0C-4CD8-B592-68175F374DDB}">
      <dgm:prSet phldrT="[Text]"/>
      <dgm:spPr/>
      <dgm:t>
        <a:bodyPr/>
        <a:lstStyle/>
        <a:p>
          <a:r>
            <a:rPr lang="en-US" dirty="0"/>
            <a:t>3rd</a:t>
          </a:r>
        </a:p>
      </dgm:t>
    </dgm:pt>
    <dgm:pt modelId="{344AE655-70E3-49D6-A596-BCA4FD1B811D}" type="parTrans" cxnId="{E1DFFFA2-5B3F-43A9-AB60-E573E49F2B36}">
      <dgm:prSet/>
      <dgm:spPr/>
      <dgm:t>
        <a:bodyPr/>
        <a:lstStyle/>
        <a:p>
          <a:endParaRPr lang="en-US"/>
        </a:p>
      </dgm:t>
    </dgm:pt>
    <dgm:pt modelId="{59CD1EEF-7C0D-4559-9D57-C5BBC11930A3}" type="sibTrans" cxnId="{E1DFFFA2-5B3F-43A9-AB60-E573E49F2B36}">
      <dgm:prSet/>
      <dgm:spPr/>
      <dgm:t>
        <a:bodyPr/>
        <a:lstStyle/>
        <a:p>
          <a:endParaRPr lang="en-US"/>
        </a:p>
      </dgm:t>
    </dgm:pt>
    <dgm:pt modelId="{39E93BEA-FB87-46CA-8946-CD0D4E365EBE}">
      <dgm:prSet phldrT="[Text]"/>
      <dgm:spPr/>
      <dgm:t>
        <a:bodyPr/>
        <a:lstStyle/>
        <a:p>
          <a:r>
            <a:rPr lang="en-US" dirty="0"/>
            <a:t>4th</a:t>
          </a:r>
        </a:p>
      </dgm:t>
    </dgm:pt>
    <dgm:pt modelId="{27265E11-A733-4970-B166-6602635A8252}" type="parTrans" cxnId="{1BD0F452-5C09-419B-96E6-73F143F0C896}">
      <dgm:prSet/>
      <dgm:spPr/>
      <dgm:t>
        <a:bodyPr/>
        <a:lstStyle/>
        <a:p>
          <a:endParaRPr lang="en-US"/>
        </a:p>
      </dgm:t>
    </dgm:pt>
    <dgm:pt modelId="{99409364-CE32-463F-BFCD-B04E34BEE190}" type="sibTrans" cxnId="{1BD0F452-5C09-419B-96E6-73F143F0C896}">
      <dgm:prSet/>
      <dgm:spPr/>
      <dgm:t>
        <a:bodyPr/>
        <a:lstStyle/>
        <a:p>
          <a:endParaRPr lang="en-US"/>
        </a:p>
      </dgm:t>
    </dgm:pt>
    <dgm:pt modelId="{0A7CEE2A-408A-4031-A02B-B114A9952E10}" type="pres">
      <dgm:prSet presAssocID="{FACAB935-A938-439F-8F81-5C367F54B157}" presName="matrix" presStyleCnt="0">
        <dgm:presLayoutVars>
          <dgm:chMax val="1"/>
          <dgm:dir/>
          <dgm:resizeHandles val="exact"/>
        </dgm:presLayoutVars>
      </dgm:prSet>
      <dgm:spPr/>
    </dgm:pt>
    <dgm:pt modelId="{C673F0DA-D89D-4CFC-9EE7-3C8031AB6FD9}" type="pres">
      <dgm:prSet presAssocID="{FACAB935-A938-439F-8F81-5C367F54B157}" presName="axisShape" presStyleLbl="bgShp" presStyleIdx="0" presStyleCnt="1"/>
      <dgm:spPr/>
    </dgm:pt>
    <dgm:pt modelId="{E7E1522C-A766-4530-BEBB-EC056DC297C0}" type="pres">
      <dgm:prSet presAssocID="{FACAB935-A938-439F-8F81-5C367F54B157}" presName="rect1" presStyleLbl="node1" presStyleIdx="0" presStyleCnt="4">
        <dgm:presLayoutVars>
          <dgm:chMax val="0"/>
          <dgm:chPref val="0"/>
          <dgm:bulletEnabled val="1"/>
        </dgm:presLayoutVars>
      </dgm:prSet>
      <dgm:spPr/>
    </dgm:pt>
    <dgm:pt modelId="{24691367-1D83-4A55-8A85-4C5B616F520E}" type="pres">
      <dgm:prSet presAssocID="{FACAB935-A938-439F-8F81-5C367F54B157}" presName="rect2" presStyleLbl="node1" presStyleIdx="1" presStyleCnt="4">
        <dgm:presLayoutVars>
          <dgm:chMax val="0"/>
          <dgm:chPref val="0"/>
          <dgm:bulletEnabled val="1"/>
        </dgm:presLayoutVars>
      </dgm:prSet>
      <dgm:spPr/>
    </dgm:pt>
    <dgm:pt modelId="{FDB91EA8-A84D-4A5E-8EDE-79FE1ED07371}" type="pres">
      <dgm:prSet presAssocID="{FACAB935-A938-439F-8F81-5C367F54B157}" presName="rect3" presStyleLbl="node1" presStyleIdx="2" presStyleCnt="4">
        <dgm:presLayoutVars>
          <dgm:chMax val="0"/>
          <dgm:chPref val="0"/>
          <dgm:bulletEnabled val="1"/>
        </dgm:presLayoutVars>
      </dgm:prSet>
      <dgm:spPr/>
    </dgm:pt>
    <dgm:pt modelId="{4256678A-2B87-4902-9D66-5DD8905DB0A2}" type="pres">
      <dgm:prSet presAssocID="{FACAB935-A938-439F-8F81-5C367F54B157}" presName="rect4" presStyleLbl="node1" presStyleIdx="3" presStyleCnt="4">
        <dgm:presLayoutVars>
          <dgm:chMax val="0"/>
          <dgm:chPref val="0"/>
          <dgm:bulletEnabled val="1"/>
        </dgm:presLayoutVars>
      </dgm:prSet>
      <dgm:spPr/>
    </dgm:pt>
  </dgm:ptLst>
  <dgm:cxnLst>
    <dgm:cxn modelId="{E1DFFFA2-5B3F-43A9-AB60-E573E49F2B36}" srcId="{FACAB935-A938-439F-8F81-5C367F54B157}" destId="{1C7B6CF6-3E0C-4CD8-B592-68175F374DDB}" srcOrd="2" destOrd="0" parTransId="{344AE655-70E3-49D6-A596-BCA4FD1B811D}" sibTransId="{59CD1EEF-7C0D-4559-9D57-C5BBC11930A3}"/>
    <dgm:cxn modelId="{6D64DD39-AB32-406A-B394-9E21501700FC}" type="presOf" srcId="{1C7B6CF6-3E0C-4CD8-B592-68175F374DDB}" destId="{FDB91EA8-A84D-4A5E-8EDE-79FE1ED07371}" srcOrd="0" destOrd="0" presId="urn:microsoft.com/office/officeart/2005/8/layout/matrix2"/>
    <dgm:cxn modelId="{862E3A97-06C2-4B47-A229-11464A123233}" type="presOf" srcId="{EC0107DE-D577-4A7A-858B-716FE3E4BC8A}" destId="{24691367-1D83-4A55-8A85-4C5B616F520E}" srcOrd="0" destOrd="0" presId="urn:microsoft.com/office/officeart/2005/8/layout/matrix2"/>
    <dgm:cxn modelId="{35F91BE1-9629-4B29-9BFD-A6E26F2CB9D3}" type="presOf" srcId="{39E93BEA-FB87-46CA-8946-CD0D4E365EBE}" destId="{4256678A-2B87-4902-9D66-5DD8905DB0A2}" srcOrd="0" destOrd="0" presId="urn:microsoft.com/office/officeart/2005/8/layout/matrix2"/>
    <dgm:cxn modelId="{A91A29D9-CF9D-4C92-AED8-55360108FA2D}" type="presOf" srcId="{FACAB935-A938-439F-8F81-5C367F54B157}" destId="{0A7CEE2A-408A-4031-A02B-B114A9952E10}" srcOrd="0" destOrd="0" presId="urn:microsoft.com/office/officeart/2005/8/layout/matrix2"/>
    <dgm:cxn modelId="{3DB94A15-92FE-465B-BEC5-FA6EBA1660AA}" srcId="{FACAB935-A938-439F-8F81-5C367F54B157}" destId="{EC0107DE-D577-4A7A-858B-716FE3E4BC8A}" srcOrd="1" destOrd="0" parTransId="{5A729ADC-0E2F-4064-8E85-1516DB0793C6}" sibTransId="{0CA1212D-E350-44BC-9E9A-F83275055FB1}"/>
    <dgm:cxn modelId="{6C6BD3F0-2217-42FA-997E-C5F6448EBFEE}" type="presOf" srcId="{B6641778-6AC8-4F2A-8627-20BAEAB03DE6}" destId="{E7E1522C-A766-4530-BEBB-EC056DC297C0}" srcOrd="0" destOrd="0" presId="urn:microsoft.com/office/officeart/2005/8/layout/matrix2"/>
    <dgm:cxn modelId="{E7C7D1E3-B258-4657-97F4-0A345893E5B5}" srcId="{FACAB935-A938-439F-8F81-5C367F54B157}" destId="{B6641778-6AC8-4F2A-8627-20BAEAB03DE6}" srcOrd="0" destOrd="0" parTransId="{191E8ABE-72AC-4ABD-AE6F-A63D4E29F219}" sibTransId="{68C04D40-DF38-4951-BF39-F39A9F67083B}"/>
    <dgm:cxn modelId="{1BD0F452-5C09-419B-96E6-73F143F0C896}" srcId="{FACAB935-A938-439F-8F81-5C367F54B157}" destId="{39E93BEA-FB87-46CA-8946-CD0D4E365EBE}" srcOrd="3" destOrd="0" parTransId="{27265E11-A733-4970-B166-6602635A8252}" sibTransId="{99409364-CE32-463F-BFCD-B04E34BEE190}"/>
    <dgm:cxn modelId="{9A53C262-73C5-42A0-850C-9D9EACFD3DE2}" type="presParOf" srcId="{0A7CEE2A-408A-4031-A02B-B114A9952E10}" destId="{C673F0DA-D89D-4CFC-9EE7-3C8031AB6FD9}" srcOrd="0" destOrd="0" presId="urn:microsoft.com/office/officeart/2005/8/layout/matrix2"/>
    <dgm:cxn modelId="{DFD25321-C70E-4EC6-B5CB-3797FC5246F0}" type="presParOf" srcId="{0A7CEE2A-408A-4031-A02B-B114A9952E10}" destId="{E7E1522C-A766-4530-BEBB-EC056DC297C0}" srcOrd="1" destOrd="0" presId="urn:microsoft.com/office/officeart/2005/8/layout/matrix2"/>
    <dgm:cxn modelId="{C880235B-A157-4A5B-BA9C-30A1E5856786}" type="presParOf" srcId="{0A7CEE2A-408A-4031-A02B-B114A9952E10}" destId="{24691367-1D83-4A55-8A85-4C5B616F520E}" srcOrd="2" destOrd="0" presId="urn:microsoft.com/office/officeart/2005/8/layout/matrix2"/>
    <dgm:cxn modelId="{8F729B3D-9B49-4D3F-BEBA-4307E83532FB}" type="presParOf" srcId="{0A7CEE2A-408A-4031-A02B-B114A9952E10}" destId="{FDB91EA8-A84D-4A5E-8EDE-79FE1ED07371}" srcOrd="3" destOrd="0" presId="urn:microsoft.com/office/officeart/2005/8/layout/matrix2"/>
    <dgm:cxn modelId="{C93BD0E8-332F-4D30-9F4F-D37B4C20C1AF}" type="presParOf" srcId="{0A7CEE2A-408A-4031-A02B-B114A9952E10}" destId="{4256678A-2B87-4902-9D66-5DD8905DB0A2}"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3F0DA-D89D-4CFC-9EE7-3C8031AB6FD9}">
      <dsp:nvSpPr>
        <dsp:cNvPr id="0" name=""/>
        <dsp:cNvSpPr/>
      </dsp:nvSpPr>
      <dsp:spPr>
        <a:xfrm>
          <a:off x="1767680" y="0"/>
          <a:ext cx="4351338" cy="4351338"/>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E1522C-A766-4530-BEBB-EC056DC297C0}">
      <dsp:nvSpPr>
        <dsp:cNvPr id="0" name=""/>
        <dsp:cNvSpPr/>
      </dsp:nvSpPr>
      <dsp:spPr>
        <a:xfrm>
          <a:off x="2050517" y="282836"/>
          <a:ext cx="1740535"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2nd</a:t>
          </a:r>
        </a:p>
      </dsp:txBody>
      <dsp:txXfrm>
        <a:off x="2135483" y="367802"/>
        <a:ext cx="1570603" cy="1570603"/>
      </dsp:txXfrm>
    </dsp:sp>
    <dsp:sp modelId="{24691367-1D83-4A55-8A85-4C5B616F520E}">
      <dsp:nvSpPr>
        <dsp:cNvPr id="0" name=""/>
        <dsp:cNvSpPr/>
      </dsp:nvSpPr>
      <dsp:spPr>
        <a:xfrm>
          <a:off x="4095646" y="282836"/>
          <a:ext cx="1740535"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1st</a:t>
          </a:r>
        </a:p>
      </dsp:txBody>
      <dsp:txXfrm>
        <a:off x="4180612" y="367802"/>
        <a:ext cx="1570603" cy="1570603"/>
      </dsp:txXfrm>
    </dsp:sp>
    <dsp:sp modelId="{FDB91EA8-A84D-4A5E-8EDE-79FE1ED07371}">
      <dsp:nvSpPr>
        <dsp:cNvPr id="0" name=""/>
        <dsp:cNvSpPr/>
      </dsp:nvSpPr>
      <dsp:spPr>
        <a:xfrm>
          <a:off x="2050517" y="2327965"/>
          <a:ext cx="1740535"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3rd</a:t>
          </a:r>
        </a:p>
      </dsp:txBody>
      <dsp:txXfrm>
        <a:off x="2135483" y="2412931"/>
        <a:ext cx="1570603" cy="1570603"/>
      </dsp:txXfrm>
    </dsp:sp>
    <dsp:sp modelId="{4256678A-2B87-4902-9D66-5DD8905DB0A2}">
      <dsp:nvSpPr>
        <dsp:cNvPr id="0" name=""/>
        <dsp:cNvSpPr/>
      </dsp:nvSpPr>
      <dsp:spPr>
        <a:xfrm>
          <a:off x="4095646" y="2327965"/>
          <a:ext cx="1740535"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4th</a:t>
          </a:r>
        </a:p>
      </dsp:txBody>
      <dsp:txXfrm>
        <a:off x="4180612" y="2412931"/>
        <a:ext cx="1570603" cy="157060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traceGroup>
    <inkml:annotationXML>
      <emma:emma xmlns:emma="http://www.w3.org/2003/04/emma" version="1.0">
        <emma:interpretation id="{2EC86439-5C7D-4396-8F82-D52BA663418A}" emma:medium="tactile" emma:mode="ink">
          <msink:context xmlns:msink="http://schemas.microsoft.com/ink/2010/main" type="writingRegion" rotatedBoundingBox="11421,8091 11649,8091 11649,8190 11421,8190"/>
        </emma:interpretation>
      </emma:emma>
    </inkml:annotationXML>
    <inkml:traceGroup>
      <inkml:annotationXML>
        <emma:emma xmlns:emma="http://www.w3.org/2003/04/emma" version="1.0">
          <emma:interpretation id="{AC182560-CC30-478B-9F57-62F27B663A4F}" emma:medium="tactile" emma:mode="ink">
            <msink:context xmlns:msink="http://schemas.microsoft.com/ink/2010/main" type="paragraph" rotatedBoundingBox="11421,8091 11649,8091 11649,8190 11421,8190" alignmentLevel="1"/>
          </emma:interpretation>
        </emma:emma>
      </inkml:annotationXML>
      <inkml:traceGroup>
        <inkml:annotationXML>
          <emma:emma xmlns:emma="http://www.w3.org/2003/04/emma" version="1.0">
            <emma:interpretation id="{8A38045E-CF73-4E30-9BDD-9C329A9EA88A}" emma:medium="tactile" emma:mode="ink">
              <msink:context xmlns:msink="http://schemas.microsoft.com/ink/2010/main" type="line" rotatedBoundingBox="11421,8091 11649,8091 11649,8190 11421,8190"/>
            </emma:interpretation>
          </emma:emma>
        </inkml:annotationXML>
        <inkml:traceGroup>
          <inkml:annotationXML>
            <emma:emma xmlns:emma="http://www.w3.org/2003/04/emma" version="1.0">
              <emma:interpretation id="{F784237A-5ACC-4984-A86E-CA56CAF74CFD}" emma:medium="tactile" emma:mode="ink">
                <msink:context xmlns:msink="http://schemas.microsoft.com/ink/2010/main" type="inkWord" rotatedBoundingBox="11421,8091 11649,8091 11649,8190 11421,8190"/>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M</emma:literal>
                </emma:interpretation>
                <emma:interpretation id="interp4" emma:lang="" emma:confidence="0">
                  <emma:literal>~</emma:literal>
                </emma:interpretation>
              </emma:one-of>
            </emma:emma>
          </inkml:annotationXML>
        </inkml:traceGroup>
      </inkml:traceGroup>
    </inkml:traceGroup>
  </inkml:traceGroup>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18.392"/>
    </inkml:context>
    <inkml:brush xml:id="br0">
      <inkml:brushProperty name="width" value="0.025" units="cm"/>
      <inkml:brushProperty name="height" value="0.025" units="cm"/>
    </inkml:brush>
  </inkml:definitions>
  <inkml:traceGroup>
    <inkml:annotationXML>
      <emma:emma xmlns:emma="http://www.w3.org/2003/04/emma" version="1.0">
        <emma:interpretation id="{1B70BA7F-73D6-4CA4-BCE4-2D7FF456CA79}" emma:medium="tactile" emma:mode="ink">
          <msink:context xmlns:msink="http://schemas.microsoft.com/ink/2010/main" type="inkDrawing" rotatedBoundingBox="2419,15984 2554,14533 2639,14541 2503,15992" shapeName="Other">
            <msink:destinationLink direction="with" ref="{3E454604-3F29-498F-AF84-303CA3BA3F29}"/>
          </msink:context>
        </emma:interpretation>
      </emma:emma>
    </inkml:annotationXML>
    <inkml:trace contextRef="#ctx0" brushRef="#br0">2708 13854 7168,'-68'37'2720,"57"4"-1472,-4 28-896,10-21 736,-2 17-512,-6 38-128,2 31-384,-1 19-32,1 8-32,0 0-448,3-20-96,0-9-1536,4-11-736,1-40-96</inkml:trace>
  </inkml:traceGroup>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0.092"/>
    </inkml:context>
    <inkml:brush xml:id="br0">
      <inkml:brushProperty name="width" value="0.025" units="cm"/>
      <inkml:brushProperty name="height" value="0.025" units="cm"/>
    </inkml:brush>
  </inkml:definitions>
  <inkml:traceGroup>
    <inkml:annotationXML>
      <emma:emma xmlns:emma="http://www.w3.org/2003/04/emma" version="1.0">
        <emma:interpretation id="{6300D505-1D00-4BA6-9853-842EFAF9F52E}" emma:medium="tactile" emma:mode="ink">
          <msink:context xmlns:msink="http://schemas.microsoft.com/ink/2010/main" type="inkDrawing" rotatedBoundingBox="3715,11592 8721,11938 8666,12735 3660,12389" semanticType="callout" shapeName="Other">
            <msink:sourceLink direction="to" ref="{6B3563EC-C014-4903-9D3A-8162F2D7635F}"/>
            <msink:sourceLink direction="to" ref="{09E24873-7025-4FB1-B68E-8B90CE20C804}"/>
            <msink:sourceLink direction="from" ref="{C47AE91B-4D0D-4235-AAA2-6F8C265538AB}"/>
          </msink:context>
        </emma:interpretation>
      </emma:emma>
    </inkml:annotationXML>
    <inkml:trace contextRef="#ctx0" brushRef="#br0">3768 11438 4352,'-16'-8'1664,"12"1"-896,4 7-544,0 0 480,0 0-416,8 0-64,4 0-32,2 0 96,10 0-128,6 0-32,6 0 64,2 0 32,4 5 32,12-5-64,0 0 32,4 2 0,4 1 96,14 4-32,1-2 64,4 0 0,5 10 32,-2-1-192,4 3-64,16-7-64,1 0-64,6 0 32,-1-3 32,8-3-32,8-8 64,-2 1-64,-6-1 64,-2 1 0,0-1 96,6 1-32,-5 3 64,-2 0-64,-4 0 0,2 7-96,9-7 32,-10 0-64,-4 7-32,-8 0-64,0-4 32,-8 0 32,9-3 64,-12 4-32,-5 3 64,-4-1-128,2 1 0,-10 0 32,-2 0 64,0 3-32,10 4-32,4-1 32,-10 4-32,-5 0 0,-6-2 0,5-5 0,-6 0 0,-5-3 0,4-3 0,2-4 0,-9 0 64,11-4-32,-11 4 64,-8 0-64,-8 0-32,-6 0 32,-5 0 32,-4 4-32,-7-1-32,-6 0 224,-2-3 160,-8 0 0,0 7 96,-3 0-128,-6 0-33,-6 3-63,-20 0 0,-7 0-64,-4 14 32,-8 7-64,-4-4 64,-3-2-128,2 2 0,9-3-96,5-3-96,6-4 64,9 0 0,2-4-64,10-3 64,5-3-32,6 0-64,7-7 0,7 0 0,6-3 96,9-4 0,8 0 32,6-3 0,2 0-160,5-4 32,2 0 0,3 1-32,2 2 32,4-6 96,-9-1 0,-6 6 32,-5 2 0,-3-7 64,-4 2-32,-4 1 64,-4 1-64,-3-1-32,-8-6 96,-2-4 0,-6-3 160,-2-4 160,-7-3-96,-2-5 64,-19-1 64,-8-1 32,-5 3-192,-7 3-96,-9 1-96,-6 0-96,-4-3-1120,-13-4-512,-22 0-1791,0 2-769,-15 2 512</inkml:trace>
  </inkml:traceGroup>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9.585"/>
    </inkml:context>
    <inkml:brush xml:id="br0">
      <inkml:brushProperty name="width" value="0.025" units="cm"/>
      <inkml:brushProperty name="height" value="0.025" units="cm"/>
    </inkml:brush>
  </inkml:definitions>
  <inkml:traceGroup>
    <inkml:annotationXML>
      <emma:emma xmlns:emma="http://www.w3.org/2003/04/emma" version="1.0">
        <emma:interpretation id="{C3F814B8-DBC1-4371-BA8D-5E7D8BF5CB3B}" emma:medium="tactile" emma:mode="ink">
          <msink:context xmlns:msink="http://schemas.microsoft.com/ink/2010/main" type="inkDrawing" rotatedBoundingBox="12079,6138 12491,9450 11517,9572 11105,6260" semanticType="callout" shapeName="Other">
            <msink:sourceLink direction="to" ref="{EACF9694-CC6D-48F9-B23F-F0CB4208BD29}"/>
            <msink:sourceLink direction="from" ref="{12A1E62E-FFD4-4859-9804-A1C92898A90A}"/>
            <msink:sourceLink direction="from" ref="{EDF81695-705D-48D8-9BF2-AC5E9E164489}"/>
            <msink:sourceLink direction="to" ref="{09E24873-7025-4FB1-B68E-8B90CE20C804}"/>
          </msink:context>
        </emma:interpretation>
      </emma:emma>
    </inkml:annotationXML>
    <inkml:trace contextRef="#ctx0" brushRef="#br0">11950 8838 3968,'-8'-40'1472,"8"20"-768,0-8-416,0 14 512,0-6-384,0-11-64,4 0-160,2-6 32,4-24-128,-4-5 0,3-6 32,-2-4 64,0-2 32,2-4 96,-5-11 128,-4 4-64,-4 0 32,0 8-96,-4-5-32,0 7 96,-4 0 96,1-10-256,0 8-64,-1 1-32,1 5 64,0 4-96,2-5-64,2 8-96,-1 0 32,4-15 32,0 8 0,-7 3 64,0 3 32,2 8 32,-6-7 64,0 2 32,0 2 96,-1 6-96,0-4 32,4 0-160,2 4-64,-2 6-96,4 6 32,0-3 32,4 5 0,1 5 0,-1-2 0,-1 0 0,3 1 64,-2-6-96,-1 10 0,-2 2 32,3 2 64,-4 5-32,4 3-32,0-1-64,0 9 32,1-8 96,-1 4-96,4 2 0,-5 8 160,3 6-64,-7 18 32,-2 6-96,-12 12-32,-8 4 32,-3 20 0,-5 2 0,0 10 64,1 11-96,2 0 0,7-10-32,2-10 0,0-13 64,7-8 64,4-8-192,9-8-32,0-5-96,14-22-64,5-11 32,8-18 0,2-18 32,10-2 64,-2-4 64,5 6 64,10-3 32,-2 4 32,0-1 0,-9 8 0,4 4 0,-4 5-96,-2 1 64,-5 3 96,0 11 32,-5 6-128,-6 6 32,0 6 192,-9 12 192,2 4 0,-7 10 32,10 20-160,0 0 0,0 8-160,6 6-64,10 10 0,10 4-32,12-8-352,15-5-160,0-8-1376,1-9-512,0-21-832</inkml:trace>
  </inkml:traceGroup>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5.068"/>
    </inkml:context>
    <inkml:brush xml:id="br0">
      <inkml:brushProperty name="width" value="0.025" units="cm"/>
      <inkml:brushProperty name="height" value="0.025" units="cm"/>
    </inkml:brush>
  </inkml:definitions>
  <inkml:traceGroup>
    <inkml:annotationXML>
      <emma:emma xmlns:emma="http://www.w3.org/2003/04/emma" version="1.0">
        <emma:interpretation id="{FBDC51FE-2FCD-421A-9D24-7B8C20E2FDAB}" emma:medium="tactile" emma:mode="ink">
          <msink:context xmlns:msink="http://schemas.microsoft.com/ink/2010/main" type="inkDrawing" rotatedBoundingBox="4809,7684 7726,7368 7793,7989 4877,8305" semanticType="callout" shapeName="Other">
            <msink:sourceLink direction="to" ref="{3AD00929-8854-4521-9746-437AE6A6AD0C}"/>
            <msink:sourceLink direction="from" ref="{1D3E237B-A7F0-4BB5-AE31-B8FCDC7D4DF8}"/>
          </msink:context>
        </emma:interpretation>
      </emma:emma>
    </inkml:annotationXML>
    <inkml:trace contextRef="#ctx0" brushRef="#br0">4934 7331 4224,'-19'0'1568,"19"0"-832,4 5-736,4-5 320,3 0-128,5-5-32,6 2-32,14-4 64,2-3-96,4-7-64,0 0 64,12-7 128,5 7 128,6-1-128,12 2 32,11-2-96,-2 2 64,5-2-64,5-2 64,1 4-64,14-2 0,-7 4-96,8 4 32,-8-1-128,0 1 0,16 0 32,-12 3 64,-9-1-32,1 8-32,-8-2-64,-3-1 32,3-2 96,1-1 32,-8 2-32,-8 2-64,-12-2 32,1 4 32,-8 0-96,-12 0 0,-4 0 96,-8 0 32,-2 0 96,-5 0 32,-4 0-96,-5 0-32,2 0-32,-4 0 32,-1 0 0,-3 0 32,-5-4 128,1 4 96,-5 0 64,-3-4 96,0 4-160,-3-2-32,-5 2-192,-4-3-32,-3-2 160,-15-5 96,-1 0-64,-4-6 0,-3 2-96,-2-4-32,-5-2-96,-1-1 32,3 1-128,1-1-64,3 3 128,5 2 32,7-2-96,3 6 32,5 0-64,4 2 0,3 3 0,5 7-64,3 7 96,8 7-64,8 0-32,6 2 0,9 2 96,7 0 0,6 2 32,-1 0 0,2 1 0,2-1-96,3 1 64,-7-3 32,-5-2 64,-3-2-96,-1 0 0,-3-4 32,-4 0 64,1-4-32,-5 2 64,-8 2-64,-2-3 64,-9 3 224,-5 0 96,-6 4-192,0 3-64,-9 10-96,-14 7 32,-1 1-352,-3 3-128,-2-4-736,-1-2-256,-2-6-480,9-2-192</inkml:trace>
  </inkml:traceGroup>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2.167"/>
    </inkml:context>
    <inkml:brush xml:id="br0">
      <inkml:brushProperty name="width" value="0.025" units="cm"/>
      <inkml:brushProperty name="height" value="0.025" units="cm"/>
    </inkml:brush>
  </inkml:definitions>
  <inkml:traceGroup>
    <inkml:annotationXML>
      <emma:emma xmlns:emma="http://www.w3.org/2003/04/emma" version="1.0">
        <emma:interpretation id="{9C148424-57E1-4967-9064-22A09A14842C}" emma:medium="tactile" emma:mode="ink">
          <msink:context xmlns:msink="http://schemas.microsoft.com/ink/2010/main" type="inkDrawing" rotatedBoundingBox="12551,9242 16918,8956 16959,9578 12592,9864" semanticType="callout" shapeName="Other">
            <msink:sourceLink direction="to" ref="{BD9BC507-5B34-4D30-97B0-031D6640685E}"/>
            <msink:sourceLink direction="from" ref="{12A1E62E-FFD4-4859-9804-A1C92898A90A}"/>
            <msink:sourceLink direction="to" ref="{9EA32CB5-434D-4ABA-BDE3-8FC7D847B98E}"/>
            <msink:sourceLink direction="from" ref="{9D928CC8-4D94-4CC2-875F-260B96470CC9}"/>
          </msink:context>
        </emma:interpretation>
      </emma:emma>
    </inkml:annotationXML>
    <inkml:trace contextRef="#ctx0" brushRef="#br0">12654 8829 4736,'-16'2'1824,"16"3"-960,7-5-1024,2 0 320,9-5-160,14 3 0,-6-6 0,2-2 0,3 0 0,-2 1 64,-1-3 96,8 5 224,2 1 128,0-1-256,4 0-64,8 0-128,16 0 32,2 4 64,2 0 128,11-1 0,3-3 0,6 1-96,17-5-32,-7 8-96,-4 0-64,-4-1 32,-2 1-32,-2-1 0,12 1 64,-4 3-96,-3 0-64,2-7 64,-2 7 64,4-7 0,7 1-32,-8-1 32,-4 3-32,4 1 0,-6-7 64,-2-2-96,-4 7 0,12 0 32,-3 3 0,-9-3 0,13 0 64,-12-3-96,4 4 0,-1 1 32,0 0 0,-3-1 64,-8 1 96,-5-1 0,-6 4 64,-8-3-128,-4 3 0,-4 0-32,0 0 32,-3 0-64,-2 0-32,-6 0 96,-4 3 64,4 1-128,-9-1-96,1 1 32,-4-1 64,-8 0 0,1-3 64,-5 0-128,-4 0 0,1 0 32,-5 4 64,2-4-32,-3 0-32,-6 0 32,0 0 32,0 0-32,0 0 64,-2 0-64,-2-4-32,0 1 32,-4-4 32,-8-3-32,-4-4 64,-2-3-64,-5-3-32,-8-11 32,-3-3 32,0 4 256,0 1 160,-10 5-288,6 4-128,4 3 32,8 7 0,2 0-192,6 3 0,2 3-128,4 1 64,5 3 32,6 0 64,3 3 32,2 8 32,2-1-96,7 7 64,6 0-128,13 3 32,-2-3-224,4 0-96,5-5 160,4 1 96,7-4-32,0-1 64,0-1 160,-2-4 64,-6 4 0,-4-3-64,-3-1 32,-1 0-32,-3 1-96,-7 3 64,-4-1 160,0 1 160,-10 0 384,-2 7 224,-8 6-192,-7 1-64,-4 6-384,-13 3-96,-6 9-256,-4 2 0,-5 0-960,0 3-416,5 10-1920,-4-15-1152,-12-12 2112</inkml:trace>
  </inkml:traceGroup>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5.723"/>
    </inkml:context>
    <inkml:brush xml:id="br0">
      <inkml:brushProperty name="width" value="0.025" units="cm"/>
      <inkml:brushProperty name="height" value="0.025" units="cm"/>
    </inkml:brush>
  </inkml:definitions>
  <inkml:traceGroup>
    <inkml:annotationXML>
      <emma:emma xmlns:emma="http://www.w3.org/2003/04/emma" version="1.0">
        <emma:interpretation id="{7C3E69FD-FE71-4C7D-9B3C-84BB0A8E8ED1}" emma:medium="tactile" emma:mode="ink">
          <msink:context xmlns:msink="http://schemas.microsoft.com/ink/2010/main" type="writingRegion" rotatedBoundingBox="6264,7406 6637,7406 6637,7817 6264,7817"/>
        </emma:interpretation>
      </emma:emma>
    </inkml:annotationXML>
    <inkml:traceGroup>
      <inkml:annotationXML>
        <emma:emma xmlns:emma="http://www.w3.org/2003/04/emma" version="1.0">
          <emma:interpretation id="{85D59E0B-6674-429D-AB6A-DE3380F8920A}" emma:medium="tactile" emma:mode="ink">
            <msink:context xmlns:msink="http://schemas.microsoft.com/ink/2010/main" type="paragraph" rotatedBoundingBox="6264,7406 6637,7406 6637,7817 6264,7817" alignmentLevel="1"/>
          </emma:interpretation>
        </emma:emma>
      </inkml:annotationXML>
      <inkml:traceGroup>
        <inkml:annotationXML>
          <emma:emma xmlns:emma="http://www.w3.org/2003/04/emma" version="1.0">
            <emma:interpretation id="{645075C7-E28E-451B-984C-DCE901CF749B}" emma:medium="tactile" emma:mode="ink">
              <msink:context xmlns:msink="http://schemas.microsoft.com/ink/2010/main" type="inkBullet" rotatedBoundingBox="6264,7406 6637,7406 6637,7817 6264,7817"/>
            </emma:interpretation>
            <emma:one-of disjunction-type="recognition" id="oneOf0">
              <emma:interpretation id="interp0" emma:lang="en-US" emma:confidence="1">
                <emma:literal>x</emma:literal>
              </emma:interpretation>
              <emma:interpretation id="interp1" emma:lang="en-US" emma:confidence="0">
                <emma:literal>X</emma:literal>
              </emma:interpretation>
              <emma:interpretation id="interp2" emma:lang="en-US" emma:confidence="0">
                <emma:literal>t</emma:literal>
              </emma:interpretation>
              <emma:interpretation id="interp3" emma:lang="en-US" emma:confidence="0">
                <emma:literal>+</emma:literal>
              </emma:interpretation>
              <emma:interpretation id="interp4" emma:lang="en-US" emma:confidence="0">
                <emma:literal>F</emma:literal>
              </emma:interpretation>
            </emma:one-of>
          </emma:emma>
        </inkml:annotationXML>
        <inkml:trace contextRef="#ctx0" brushRef="#br0">6333 6756 5376,'3'-10'2016,"1"10"-1088,7 0-960,-2 7 480,2 3-32,1 0 128,3 4-224,8 3-96,8 7-128,-4 3-96,3-3 96,2 1-64,2-6-32,-3-2-256,-1 1-160,-3-4-480,-3-4-256,-5 0-1280</inkml:trace>
        <inkml:trace contextRef="#ctx0" brushRef="#br0" timeOffset="300">6606 6719 8064,'-43'0'2976,"24"7"-1600,-1 13-1664,10-6 448,-2 10-224,0 13 0,1 7-512,-4 4-160,-1 4-1344,-7 3-576,-1 6 256,1-12 224</inkml:trace>
      </inkml:traceGroup>
    </inkml:traceGroup>
  </inkml:traceGroup>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03.250"/>
    </inkml:context>
    <inkml:brush xml:id="br0">
      <inkml:brushProperty name="width" value="0.025" units="cm"/>
      <inkml:brushProperty name="height" value="0.025" units="cm"/>
    </inkml:brush>
  </inkml:definitions>
  <inkml:traceGroup>
    <inkml:annotationXML>
      <emma:emma xmlns:emma="http://www.w3.org/2003/04/emma" version="1.0">
        <emma:interpretation id="{17FDC79D-20BE-4CCF-96E2-EFF4038C0B46}" emma:medium="tactile" emma:mode="ink">
          <msink:context xmlns:msink="http://schemas.microsoft.com/ink/2010/main" type="inkDrawing" rotatedBoundingBox="2054,12180 2593,12188 2586,12647 2047,12639" semanticType="enclosure" shapeName="Other"/>
        </emma:interpretation>
      </emma:emma>
    </inkml:annotationXML>
    <inkml:trace contextRef="#ctx0" brushRef="#br0">2288 11598 5120,'-26'-14'2016,"14"11"-1088,-2 3-864,5 0 384,2 3-160,-9 4 64,1 7-192,-8 4-96,3 9-32,4 10-32,5 8 0,11-6 0,11 3 64,5-4-96,4-4 0,7-7 32,0-5 0,11-10 192,1-4 128,0-8-96,6-3 32,2-4-160,-1-15 0,-4-8 32,5-1 0,-2-6 64,-11-4 32,-18-5 160,-16 10 96,-7-5-192,-12-4-96,-11 7 32,-6 8 64,-10 6-128,-4 7-32,0 10-288,0 4-64,11 9-736,-4 8-256,9 0-1760,7-1-1088,4-13 1792</inkml:trace>
  </inkml:traceGroup>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2.809"/>
    </inkml:context>
    <inkml:brush xml:id="br0">
      <inkml:brushProperty name="width" value="0.025" units="cm"/>
      <inkml:brushProperty name="height" value="0.025" units="cm"/>
    </inkml:brush>
  </inkml:definitions>
  <inkml:traceGroup>
    <inkml:annotationXML>
      <emma:emma xmlns:emma="http://www.w3.org/2003/04/emma" version="1.0">
        <emma:interpretation id="{5CDDD2B3-FA69-4349-8CF9-19655B11CB0F}" emma:medium="tactile" emma:mode="ink">
          <msink:context xmlns:msink="http://schemas.microsoft.com/ink/2010/main" type="inkDrawing" rotatedBoundingBox="5542,6089 5547,8098 4637,8100 4633,6091" semanticType="callout" shapeName="Other">
            <msink:sourceLink direction="with" ref="{1D3E237B-A7F0-4BB5-AE31-B8FCDC7D4DF8}"/>
          </msink:context>
        </emma:interpretation>
      </emma:emma>
    </inkml:annotationXML>
    <inkml:trace contextRef="#ctx0" brushRef="#br0">4985 7413 5632,'-4'-2'2112,"11"-3"-1152,4 0-1056,-2 0 416,-2-2-224,4-6-64,-11-4 0,0-21-32,-3 1 0,-1-7 64,-3-5 96,-2 1 224,2-6 64,-1-2-32,5-2 0,3 4-224,0-18-64,3-4-64,1 5-64,0 3 96,-1-8 0,6 8 32,-5-5 64,-1 2-32,1-4 64,7 2-64,-3 5 0,0 4-32,-1 6 64,-3-1-160,1 4-32,-2 1 64,1 10 96,-4-2 0,0 9 64,0 3-128,0 0-64,0 2 0,0 8-32,-4-3 0,4 7 0,-3-1 0,-2 4 0,1 3 64,-3 4-32,3 0-32,-3 0 32,-2 0 32,2-2-96,0 7-64,-2-2 64,2 0 0,-1-1 96,1 6 96,-5-3 0,1 5 64,-1 0-128,-3 7-64,-5 1 64,1 9 64,-1 10-128,2 0-32,-6 1-64,-3 2 0,4 1 64,5 3 0,-2-2 0,4-2 0,5-6-96,3-3 64,4-4-32,4-7 0,4-7 64,12-10 0,3-3-96,1-3 64,7-8-128,0 1 32,2-1 0,-2 1-32,1-7 128,-6 5 64,-2-2 0,-1 4 64,-4 3-64,8 3-32,4 4-64,-3 7 32,-1 3-32,0 7 0,0 3 256,4 3 192,4 4-192,12 4-96,2-1 0,5 4 64,8-4-128,8 2-32,-1-5-1408,-6-3-576,-10-4-1696</inkml:trace>
  </inkml:traceGroup>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3.412"/>
    </inkml:context>
    <inkml:brush xml:id="br0">
      <inkml:brushProperty name="width" value="0.025" units="cm"/>
      <inkml:brushProperty name="height" value="0.025" units="cm"/>
    </inkml:brush>
  </inkml:definitions>
  <inkml:traceGroup>
    <inkml:annotationXML>
      <emma:emma xmlns:emma="http://www.w3.org/2003/04/emma" version="1.0">
        <emma:interpretation id="{41649A3E-5BD2-4969-8C67-4EEB4D5BD0A2}" emma:medium="tactile" emma:mode="ink">
          <msink:context xmlns:msink="http://schemas.microsoft.com/ink/2010/main" type="inkDrawing" rotatedBoundingBox="5301,6698 5381,7041 5364,7045 5284,6702" semanticType="callout" shapeName="Other"/>
        </emma:interpretation>
      </emma:emma>
    </inkml:annotationXML>
    <inkml:trace contextRef="#ctx0" brushRef="#br0">5378 6045 5120,'-8'-27'1920,"-8"27"-1024,24-5-544,-8 5 480,0 0-256,0 0 0,0 0-160,0 0 0,8 29-96,-4-2-32,3 4-160,2 3-96,-2 0-96,2 3 32,-3 2-128,2-5 32,4-4-1056,-4-6-512,-2 0-1088</inkml:trace>
  </inkml:traceGroup>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3.759"/>
    </inkml:context>
    <inkml:brush xml:id="br0">
      <inkml:brushProperty name="width" value="0.025" units="cm"/>
      <inkml:brushProperty name="height" value="0.025" units="cm"/>
    </inkml:brush>
  </inkml:definitions>
  <inkml:traceGroup>
    <inkml:annotationXML>
      <emma:emma xmlns:emma="http://www.w3.org/2003/04/emma" version="1.0">
        <emma:interpretation id="{138EE95B-AF75-46E6-AF23-0FD0C3C94597}" emma:medium="tactile" emma:mode="ink">
          <msink:context xmlns:msink="http://schemas.microsoft.com/ink/2010/main" type="inkDrawing" rotatedBoundingBox="5251,7192 5662,6841 5676,6857 5264,7208" semanticType="callout" shapeName="Other"/>
        </emma:interpretation>
      </emma:emma>
    </inkml:annotationXML>
    <inkml:trace contextRef="#ctx0" brushRef="#br0">5740 6164 4864,'-20'0'1824,"20"0"-960,0 7-448,0-3 608,0 2-512,-3 1-128,-8 7-160,-9-1-64,1 4-96,-5 7 96,-6 3 32,-9 2-160,1 0 0,-4 6-192,-8 3-32,3-1-1184,8 4-448,8-19-640</inkml:trace>
  </inkml:traceGroup>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8:55.609"/>
    </inkml:context>
    <inkml:brush xml:id="br0">
      <inkml:brushProperty name="width" value="0.025" units="cm"/>
      <inkml:brushProperty name="height" value="0.025" units="cm"/>
    </inkml:brush>
  </inkml:definitions>
  <inkml:traceGroup>
    <inkml:annotationXML>
      <emma:emma xmlns:emma="http://www.w3.org/2003/04/emma" version="1.0">
        <emma:interpretation id="{F8BAF5A1-90B3-430C-A600-A696748A0E3D}" emma:medium="tactile" emma:mode="ink">
          <msink:context xmlns:msink="http://schemas.microsoft.com/ink/2010/main" type="inkDrawing" rotatedBoundingBox="4428,5254 4656,10423 4461,10432 4234,5263" semanticType="callout" shapeName="Other">
            <msink:sourceLink direction="with" ref="{B3502A51-B3F8-421E-86AF-697D604EE9FE}"/>
            <msink:sourceLink direction="with" ref="{B194C1D0-7A06-4E7B-9082-27C220905BC8}"/>
            <msink:sourceLink direction="with" ref="{C47AE91B-4D0D-4235-AAA2-6F8C265538AB}"/>
          </msink:context>
        </emma:interpretation>
      </emma:emma>
    </inkml:annotationXML>
    <inkml:trace contextRef="#ctx0" brushRef="#br0">4484 4718 5888,'-66'-6'2176,"50"6"-1152,-3-4-1184,16 4 320,-6-2-160,2-2 0,0-4-96,-2 3 0,2-10 64,-1-9 128,1 8 96,-2-2 64,2 6 64,3 0-160,1 5-32,3 2-224,3 0-64,1 12 64,3 10 96,6 0-32,-2 7 0,1 10 32,3 4 0,0 24 64,12 0 32,0 3 96,-3 6 32,-1 11 96,-5 14 128,-2 18 32,-5 2 0,-2 6-32,-7 22 32,3 4-128,-5 6 32,0-3-224,0 10-32,0-7-64,4-4-64,0-6 32,-1 6 32,6-3-32,-2-10-32,0-3 160,1 6 32,-3-8 0,-2 2 32,1-2-64,0 7 64,-1-6 0,-3 4 32,0-13-64,-3-1 32,3 0-128,-8-6 0,5 22-32,-6-22 31,5-15-126,-3-5-65,0-4-32,-2-8 96,2-7 0,3-9 32,-1-9-96,3-6 64,-3-8-544,5-4-256,7-11-1472,9-12-576,4-19-512</inkml:trace>
  </inkml:traceGroup>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0.642"/>
    </inkml:context>
    <inkml:brush xml:id="br0">
      <inkml:brushProperty name="width" value="0.025" units="cm"/>
      <inkml:brushProperty name="height" value="0.025" units="cm"/>
    </inkml:brush>
  </inkml:definitions>
  <inkml:traceGroup>
    <inkml:annotationXML>
      <emma:emma xmlns:emma="http://www.w3.org/2003/04/emma" version="1.0">
        <emma:interpretation id="{1A28EF5D-8CD8-48D6-89FA-72780EA2F3A9}" emma:medium="tactile" emma:mode="ink">
          <msink:context xmlns:msink="http://schemas.microsoft.com/ink/2010/main" type="inkDrawing" rotatedBoundingBox="6111,11534 6802,11940 6780,11979 6088,11573" semanticType="callout" shapeName="Other">
            <msink:sourceLink direction="with" ref="{E38B41DF-AD67-48C2-BA6D-C243383B889A}"/>
            <msink:sourceLink direction="with" ref="{12A1E62E-FFD4-4859-9804-A1C92898A90A}"/>
            <msink:sourceLink direction="with" ref="{C47AE91B-4D0D-4235-AAA2-6F8C265538AB}"/>
          </msink:context>
        </emma:interpretation>
      </emma:emma>
    </inkml:annotationXML>
    <inkml:trace contextRef="#ctx0" brushRef="#br0">6170 10876 5376,'-4'-3'2112,"4"6"-1152,4-3-416,0 4 640,3-4-256,9 3 0,4 4-320,3 3-32,4 4-352,0 4-128,3 6-64,8 6-32,5 1 64,7 3-96,-1 0 0,6 3 32,-4-8 64,10 1-320,-4-2-128,-3-8-960,-4-6-320,-10-4-1536</inkml:trace>
  </inkml:traceGroup>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0.842"/>
    </inkml:context>
    <inkml:brush xml:id="br0">
      <inkml:brushProperty name="width" value="0.025" units="cm"/>
      <inkml:brushProperty name="height" value="0.025" units="cm"/>
    </inkml:brush>
  </inkml:definitions>
  <inkml:traceGroup>
    <inkml:annotationXML>
      <emma:emma xmlns:emma="http://www.w3.org/2003/04/emma" version="1.0">
        <emma:interpretation id="{BA9D1897-02B9-4BEE-84AC-EF452729647E}" emma:medium="tactile" emma:mode="ink">
          <msink:context xmlns:msink="http://schemas.microsoft.com/ink/2010/main" type="inkDrawing" rotatedBoundingBox="6173,12045 6692,11557 6737,11605 6218,12092" semanticType="callout" shapeName="Other">
            <msink:sourceLink direction="with" ref="{49483CC2-FB33-45AA-BABA-5D8A86C8C313}"/>
            <msink:sourceLink direction="with" ref="{12A1E62E-FFD4-4859-9804-A1C92898A90A}"/>
            <msink:sourceLink direction="with" ref="{C47AE91B-4D0D-4235-AAA2-6F8C265538AB}"/>
          </msink:context>
        </emma:interpretation>
      </emma:emma>
    </inkml:annotationXML>
    <inkml:trace contextRef="#ctx0" brushRef="#br0">6806 10918 9344,'-105'24'3520,"66"4"-1920,-10 12-1728,19-12 672,-5 13-768,-11 14-224,-8 7-1056,-12-8-384,5 16-1568,3-10-672</inkml:trace>
  </inkml:traceGroup>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0.368"/>
    </inkml:context>
    <inkml:brush xml:id="br0">
      <inkml:brushProperty name="width" value="0.025" units="cm"/>
      <inkml:brushProperty name="height" value="0.025" units="cm"/>
    </inkml:brush>
  </inkml:definitions>
  <inkml:traceGroup>
    <inkml:annotationXML>
      <emma:emma xmlns:emma="http://www.w3.org/2003/04/emma" version="1.0">
        <emma:interpretation id="{E38B41DF-AD67-48C2-BA6D-C243383B889A}" emma:medium="tactile" emma:mode="ink">
          <msink:context xmlns:msink="http://schemas.microsoft.com/ink/2010/main" type="inkDrawing" rotatedBoundingBox="6458,11712 6523,11742 6520,11748 6455,11718" shapeName="Other">
            <msink:destinationLink direction="with" ref="{1A28EF5D-8CD8-48D6-89FA-72780EA2F3A9}"/>
          </msink:context>
        </emma:interpretation>
      </emma:emma>
    </inkml:annotationXML>
    <inkml:trace contextRef="#ctx0" brushRef="#br0">6590 11061 2176,'-20'-10'864,"18"3"-448,-25-3-1408,11 7-288</inkml:trace>
  </inkml:traceGroup>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0:06.228"/>
    </inkml:context>
    <inkml:brush xml:id="br0">
      <inkml:brushProperty name="width" value="0.025" units="cm"/>
      <inkml:brushProperty name="height" value="0.025" units="cm"/>
    </inkml:brush>
  </inkml:definitions>
  <inkml:traceGroup>
    <inkml:annotationXML>
      <emma:emma xmlns:emma="http://www.w3.org/2003/04/emma" version="1.0">
        <emma:interpretation id="{BB35C059-2308-4206-ADAC-0BED62F7447B}" emma:medium="tactile" emma:mode="ink">
          <msink:context xmlns:msink="http://schemas.microsoft.com/ink/2010/main" type="inkDrawing" rotatedBoundingBox="12043,12089 19059,10103 20083,13720 13067,15705" semanticType="callout" shapeName="Other">
            <msink:sourceLink direction="from" ref="{4EEE81AC-E206-4CAE-83B3-96DB9C45B380}"/>
            <msink:sourceLink direction="to" ref="{0A7F4B05-479A-43EC-9CC2-377D656C48F8}"/>
          </msink:context>
        </emma:interpretation>
      </emma:emma>
    </inkml:annotationXML>
    <inkml:trace contextRef="#ctx0" brushRef="#br0">13178 15005 6144,'-34'-35'2368,"21"13"-1280,-2 3-928,11 13 608,0-1-352,4-3 0,0-4-160,0-3-96,0-3-64,-4-11 192,1-10 192,-2-8-96,1 2 32,2-1-64,-2-3 96,-1-8-96,5 1 32,0 4-32,0-19 32,0 8-128,0-3 0,0-1-33,0 1 33,0-3 0,0 3 0,0-2 0,5-16 0,-1 1 64,2 0 128,2-11-192,0 11 0,0 2 0,-4-9 64,0 7-32,-4-1 0,0 7-96,-4-6 32,0 9 0,-4 1 96,0-13-160,5 2-32,-2 1-64,1 5 32,2-8 0,-2 8 32,-1 5-160,2-13 32,-1 5 0,0 5 0,0 3 64,0 2 32,-4-1 32,1 9 0,-2 6 0,2 5 0,3 6-64,-7-3-64,3 5 32,0 6 32,8 6-96,-3 6 0,3 1-32,0 2 0,7 5 64,1 3 0,0-4-96,3 8 0,5-1 64,3 0 0,5 4-64,2 0 64,4 0 32,13 3 0,2 4 0,7-1 0,-2 1 0,11 3 0,4-4-96,12 1 64,20 0-32,-5-1 0,5 1 64,7-4 0,3 0 0,9-3 64,-4 2-96,-4 6-64,0-3 64,2 2 64,2 1-64,-4 2 0,-4 0 32,8 0 64,-1 0-96,-3 0 0,7 0 32,-7 0 0,-4 0 0,4 0 0,-8 0 0,20 0 64,-5 0-96,-11 0 0,-11 2 32,3 1 0,-12 2 0,2-3 64,-6 6-32,4-1-32,-7 3-64,2-3 32,0 0 32,2-1 0,1-2 0,-2-4 0,2 3-96,-3 1 64,-5-1 96,-4 4 96,-2-4-128,2 1-96,3 2 32,-8 1 64,-2-3 64,-7-1 32,14 4-160,-8-4-32,-4 1-64,-4-1 96,2-3 0,-1 0 96,-6 0-96,5 0 0,0 0 32,1 0 64,-6 0-32,10 4-32,-10-1 32,-1 0 32,-10-3-32,4 0-32,-7 4-64,-5-1 32,5-3 32,4 0 0,-5 0-96,0 4 64,1-1 32,0 0 64,3-3-96,1 7-64,-4-7 64,10 7 64,-6-4-64,0-3-64,-4 0 128,-5 0 32,1 0-96,1 0 32,-7 0 0,6-3 0,-3 3 0,3-3 64,-8-1-32,-5-3-32,2 4 32,-4 0-32,0-1 0,-6 1 0,2-1 0,0 1 64,-6 0-32,-1 3-32,-1-4-64,-4 4-32,0-3 64,0-1 0,-4-3 32,-1 1 64,-1-1-32,-2 0-32,-4-3 96,-7-4 0,-8-3 32,5 4 0,-2-4-64,0 2-64,6 1 32,-2-3 32,-3 4-96,3-8 0,1 4 32,4 4 0,0 2-96,-4-2 64,4 3-32,3 3-64,0 3 0,4 1 96,1 6-160,2-3 0,14 7 0,-2-3 64,5 6-32,-1 0 32,4 7 0,1 0 0,3 0 96,0 0 0,0 5-64,1-3 64,7 1 32,5 2 0,-6-2 0,0-3 64,1 0-32,0 0-32,0-3 32,-2-4 32,-3 0 32,-4 1 32,-6-5-64,-4-2-64,-12 9 736,-12-1-352,-6 10-32,-21 0-128,-6 5-64,-5 4-192,-12-1 32,-6 8-224,-2 6 0,5-2-896,6-1-288,7-4-1823,2-3-737,4-17-448</inkml:trace>
  </inkml:traceGroup>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0:10.097"/>
    </inkml:context>
    <inkml:brush xml:id="br0">
      <inkml:brushProperty name="width" value="0.025" units="cm"/>
      <inkml:brushProperty name="height" value="0.025" units="cm"/>
    </inkml:brush>
  </inkml:definitions>
  <inkml:traceGroup>
    <inkml:annotationXML>
      <emma:emma xmlns:emma="http://www.w3.org/2003/04/emma" version="1.0">
        <emma:interpretation id="{D8837B04-C097-4765-9427-2D841383ECA2}" emma:medium="tactile" emma:mode="ink">
          <msink:context xmlns:msink="http://schemas.microsoft.com/ink/2010/main" type="writingRegion" rotatedBoundingBox="16108,11047 16627,11047 16627,11488 16108,11488"/>
        </emma:interpretation>
      </emma:emma>
    </inkml:annotationXML>
    <inkml:traceGroup>
      <inkml:annotationXML>
        <emma:emma xmlns:emma="http://www.w3.org/2003/04/emma" version="1.0">
          <emma:interpretation id="{FB39F6CC-5FE8-407D-8C18-0C50ADE502C6}" emma:medium="tactile" emma:mode="ink">
            <msink:context xmlns:msink="http://schemas.microsoft.com/ink/2010/main" type="paragraph" rotatedBoundingBox="16108,11047 16627,11047 16627,11488 16108,11488" alignmentLevel="1"/>
          </emma:interpretation>
        </emma:emma>
      </inkml:annotationXML>
      <inkml:traceGroup>
        <inkml:annotationXML>
          <emma:emma xmlns:emma="http://www.w3.org/2003/04/emma" version="1.0">
            <emma:interpretation id="{239B06ED-A524-47A6-9111-EC155EA767C4}" emma:medium="tactile" emma:mode="ink">
              <msink:context xmlns:msink="http://schemas.microsoft.com/ink/2010/main" type="line" rotatedBoundingBox="16108,11047 16627,11047 16627,11488 16108,11488"/>
            </emma:interpretation>
          </emma:emma>
        </inkml:annotationXML>
        <inkml:traceGroup>
          <inkml:annotationXML>
            <emma:emma xmlns:emma="http://www.w3.org/2003/04/emma" version="1.0">
              <emma:interpretation id="{C8E4AB9D-47A4-4068-80A9-E32F2652D39D}" emma:medium="tactile" emma:mode="ink">
                <msink:context xmlns:msink="http://schemas.microsoft.com/ink/2010/main" type="inkWord" rotatedBoundingBox="16108,11047 16627,11047 16627,11488 16108,11488"/>
              </emma:interpretation>
              <emma:one-of disjunction-type="recognition" id="oneOf0">
                <emma:interpretation id="interp0" emma:lang="en-US" emma:confidence="0">
                  <emma:literal>x</emma:literal>
                </emma:interpretation>
                <emma:interpretation id="interp1" emma:lang="en-US" emma:confidence="0">
                  <emma:literal>y</emma:literal>
                </emma:interpretation>
                <emma:interpretation id="interp2" emma:lang="en-US" emma:confidence="0">
                  <emma:literal>X</emma:literal>
                </emma:interpretation>
                <emma:interpretation id="interp3" emma:lang="en-US" emma:confidence="0">
                  <emma:literal>Y</emma:literal>
                </emma:interpretation>
                <emma:interpretation id="interp4" emma:lang="en-US" emma:confidence="0">
                  <emma:literal>+</emma:literal>
                </emma:interpretation>
              </emma:one-of>
            </emma:emma>
          </inkml:annotationXML>
          <inkml:trace contextRef="#ctx0" brushRef="#br0">16696 10363 7296,'-18'-4'2720,"14"4"-1472,4 4-1472,0-4 512,-4 10-64,-4 0 192,-8 4 64,-6 3 96,-16 6-320,-5 8 224,-4 3 128,-6 15-256,-5 5-96,4-3-608,-1-3-224,10 4-1056,7-8-480</inkml:trace>
          <inkml:trace contextRef="#ctx0" brushRef="#br0" timeOffset="-552">16186 10413 4224,'-9'-6'1568,"18"6"-832,-4 0-640,-5 0 608,32 0-96</inkml:trace>
          <inkml:trace contextRef="#ctx0" brushRef="#br0" timeOffset="-355">16234 10407 8768,'20'0'704,"0"0"32,-6 0-32,2 0-64,0 0-128,-5 3-64,5 2 0,-1 0 128,1 7-192,2 0 32,-2 3-256,7 2-32,-3 3-64,3 1-64,-5-1 32,-2-3-32,-5 7-576,2 0-256,-6-7-832</inkml:trace>
        </inkml:traceGroup>
      </inkml:traceGroup>
    </inkml:traceGroup>
  </inkml:traceGroup>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8:59.493"/>
    </inkml:context>
    <inkml:brush xml:id="br0">
      <inkml:brushProperty name="width" value="0.025" units="cm"/>
      <inkml:brushProperty name="height" value="0.025" units="cm"/>
    </inkml:brush>
  </inkml:definitions>
  <inkml:traceGroup>
    <inkml:annotationXML>
      <emma:emma xmlns:emma="http://www.w3.org/2003/04/emma" version="1.0">
        <emma:interpretation id="{745E30F7-BACD-4BDB-8B3A-04DEB258F539}" emma:medium="tactile" emma:mode="ink">
          <msink:context xmlns:msink="http://schemas.microsoft.com/ink/2010/main" type="writingRegion" rotatedBoundingBox="10753,10301 20919,9763 21271,16434 11105,16972"/>
        </emma:interpretation>
      </emma:emma>
    </inkml:annotationXML>
    <inkml:traceGroup>
      <inkml:annotationXML>
        <emma:emma xmlns:emma="http://www.w3.org/2003/04/emma" version="1.0">
          <emma:interpretation id="{39D91E33-7FBA-4A4E-82D2-65959E81B692}" emma:medium="tactile" emma:mode="ink">
            <msink:context xmlns:msink="http://schemas.microsoft.com/ink/2010/main" type="paragraph" rotatedBoundingBox="11224,9781 13630,11639 12850,12648 10445,10790" alignmentLevel="1"/>
          </emma:interpretation>
        </emma:emma>
      </inkml:annotationXML>
      <inkml:traceGroup>
        <inkml:annotationXML>
          <emma:emma xmlns:emma="http://www.w3.org/2003/04/emma" version="1.0">
            <emma:interpretation id="{9CBD1F4D-A0A1-4709-A958-9256E44859A3}" emma:medium="tactile" emma:mode="ink">
              <msink:context xmlns:msink="http://schemas.microsoft.com/ink/2010/main" type="line" rotatedBoundingBox="11224,9781 13630,11639 12850,12648 10445,10790"/>
            </emma:interpretation>
          </emma:emma>
        </inkml:annotationXML>
        <inkml:traceGroup>
          <inkml:annotationXML>
            <emma:emma xmlns:emma="http://www.w3.org/2003/04/emma" version="1.0">
              <emma:interpretation id="{09E24873-7025-4FB1-B68E-8B90CE20C804}" emma:medium="tactile" emma:mode="ink">
                <msink:context xmlns:msink="http://schemas.microsoft.com/ink/2010/main" type="inkWord" rotatedBoundingBox="11224,9781 11983,10367 11204,11376 10445,10790">
                  <msink:destinationLink direction="to" ref="{6300D505-1D00-4BA6-9853-842EFAF9F52E}"/>
                  <msink:destinationLink direction="with" ref="{F2C2FFAC-536E-4203-9504-46421B76F7DE}"/>
                  <msink:destinationLink direction="to" ref="{C3F814B8-DBC1-4371-BA8D-5E7D8BF5CB3B}"/>
                </msink:context>
              </emma:interpretation>
              <emma:one-of disjunction-type="recognition" id="oneOf0">
                <emma:interpretation id="interp0" emma:lang="en-US" emma:confidence="0">
                  <emma:literal>☺</emma:literal>
                </emma:interpretation>
                <emma:interpretation id="interp1" emma:lang="en-US" emma:confidence="0">
                  <emma:literal>o i</emma:literal>
                </emma:interpretation>
                <emma:interpretation id="interp2" emma:lang="en-US" emma:confidence="0">
                  <emma:literal>o :</emma:literal>
                </emma:interpretation>
                <emma:interpretation id="interp3" emma:lang="en-US" emma:confidence="0">
                  <emma:literal>%</emma:literal>
                </emma:interpretation>
                <emma:interpretation id="interp4" emma:lang="en-US" emma:confidence="0">
                  <emma:literal>o Y</emma:literal>
                </emma:interpretation>
              </emma:one-of>
            </emma:emma>
          </inkml:annotationXML>
          <inkml:trace contextRef="#ctx0" brushRef="#br0">10874 9701 6400,'-20'-10'2464,"20"13"-1344,0 4-1312,0 0 448,0 3-288,-2 14 0,-2 4-32,0 0-64,-1 2 96,2 1 64,3 0 64,3-4-32,6-2 32,2-5-224,0-6 32,9-4 96,10-7 128,-3-9 96,4-5 32,-1-9-64,2-2-32,-6-12-96,-2-3-64,-9 3 96,-4-4 0,-11 1 96,-2 2 96,-14 8-64,-4-4 32,-10 7-320,-1 7 0,0 10-416,1 4-192,2 6-768,4 1-352,6 3-736</inkml:trace>
          <inkml:trace contextRef="#ctx0" brushRef="#br0" timeOffset="502">12026 9660 5120,'-27'-20'2016,"11"17"-1088,-2-4-864,9 7 384,-2 0-224,-5 3-64,-7 4-64,-8 3 0,4 4-64,0 3-96,0 10-32,4 5 128,5-2 32,2 1 0,12 0-64,4-4 96,8-3 64,7-7 128,9-7 160,-1-3-64,4-11 32,0-6-96,0-3 32,0-15-128,-5-2-64,-3-8-160,-6 4-64,-10-1-320,-6 8-160,-10-7-640,-1 20-192,-18 4-864,1 10-736,-3 10 1088</inkml:trace>
          <inkml:trace contextRef="#ctx0" brushRef="#br0" timeOffset="733">11414 10144 8704,'-32'-34'3232,"32"34"-1728,7 22-1824,2-10 512,-2 5-352,2 6-32,-6 11 96,-3 12 96,-3 0 32,-10 7-32,-6-2 32,-3 6-128,-17-2 64,1-6-672,-9-12-320,2-23-2304</inkml:trace>
        </inkml:traceGroup>
        <inkml:traceGroup>
          <inkml:annotationXML>
            <emma:emma xmlns:emma="http://www.w3.org/2003/04/emma" version="1.0">
              <emma:interpretation id="{C6CDFE13-6FA0-4747-B531-47486FD83700}" emma:medium="tactile" emma:mode="ink">
                <msink:context xmlns:msink="http://schemas.microsoft.com/ink/2010/main" type="inkWord" rotatedBoundingBox="13073,11654 13415,11918 13156,12253 12814,11989"/>
              </emma:interpretation>
              <emma:one-of disjunction-type="recognition" id="oneOf1">
                <emma:interpretation id="interp5" emma:lang="en-US" emma:confidence="0">
                  <emma:literal>do</emma:literal>
                </emma:interpretation>
                <emma:interpretation id="interp6" emma:lang="en-US" emma:confidence="0">
                  <emma:literal>dad</emma:literal>
                </emma:interpretation>
                <emma:interpretation id="interp7" emma:lang="en-US" emma:confidence="0">
                  <emma:literal>oboe</emma:literal>
                </emma:interpretation>
                <emma:interpretation id="interp8" emma:lang="en-US" emma:confidence="0">
                  <emma:literal>duo</emma:literal>
                </emma:interpretation>
                <emma:interpretation id="interp9" emma:lang="en-US" emma:confidence="0">
                  <emma:literal>deed</emma:literal>
                </emma:interpretation>
              </emma:one-of>
            </emma:emma>
          </inkml:annotationXML>
          <inkml:trace contextRef="#ctx0" brushRef="#br0" timeOffset="111794">13089 11160 1920,'3'0'768,"1"2"-384,3 6-448,-3-4 192,5-2-160,-2 2 0,0 2 576,2-6 352,-5 0-32,-1 0 32,1 0-192,0 0-128,-4-6-320,0 6-160,0-4-64,0 4 160,-4 0 128,0-2-32,1-2 0,-1 0-32,-1 0 64,-2 2 32,-1-2 32,1 0 0,-5 4 0,1 0 0,-5 4 0,-7 2-128,3 6 0,2 4-160,-2 2-64,4-1 0,1 0-32,3 0 0,5-4 0,-1 1 0,5 0 0,3-4-96,3-2 64,5-3-32,8 0 0,2-5 128,2 0 32,-4-5-32,2-8-64,-2-8 32,0 1 32,-1-5 96,-3 1 128,-5 4-64,0-4-64,-3 4 64,-4 2 64,-4 5-64,1 4 32,-5 1-160,1 4-64,-5 4 0,-3 4 32,3 4-32,-8 4 64,2 2-128,2 4-64,5-2-32,2 8 96,6-6 0,-1-1 32,4-4 0,4-2 64,3-1-96,9-3 0,0-11 32,2-6 0,6-4 0,6 1 0,2-4 64,-1-5 32,-5-4-32,5 1-64,-8 1 96,-4 4 0,-11 3 160,-4 3 96,-4 4-128,-4 0 32,-8 7-96,-3 3 64,-8 5-192,-4 13-32,-3 3 0,-1 9 63,-1 5-94,5 3-1,4-4-32,8-8 0,3-1 64,5-4 0,3-3 0,4-8 64,7-4 32,2-6 31,2-4-159,5-8 32,-1-13 0,0 1 64,0-1-32,-3 6 64,-1 2 64,-2-1 64,-9 2-32,-5 4-32,-2 10-96,-4 2 32,-1 0-64,-3 6-32,-5 2-64,1-2 32,4 8-896,3-4-319,8-20-6081,-3-14 2848</inkml:trace>
          <inkml:trace contextRef="#ctx0" brushRef="#br0" timeOffset="153545">13214 11276 3968,'0'-28'1568,"5"28"-832,-5-3-864,-5-4 1088,1 0-288,2 4-192,-7 1-96,-2-3-256,-1 12 64,1 1 96,0 8-160,-1 2 0,0-2-64,0 2-64,5-2 32,-2 4 32,7-2-96,-3-2 0,5 2-32,5-4 0,-3 0 64,7-4 64,-2-2-96,5-6 0,0-2 96,0-2 96,2-6 64,2-2 32,-5-4 0,2 0 64,-2-4 32,-4-4 32,0 0-128,2-4 0,-5 6-32,-1 1 32,-3 2-64,0 7 32,-3 0-192,-5 8-32,0 7-64,-3 16 0,-4-1 64,-1 4 64,4 4-96,1 0-64,2 2 64,3-2 64,1 0-64,5-4 0,5-8 32,1 2 0,6-8 0,4-4 64,4-6-96,2-6 0,5-4 32,-4-4 0,1-4 64,-6-2 32,-2-4 96,0 0 32,-9 0 96,2-3 32,-9 0-32,0 3 32,-14 0-128,4 2-64,-6 5-64,2 7 0,-6 3-64,-3 7-32,-4 12-64,-1 7-32,2 1 64,3 5 64,0 3-64,3-6-64,4 2 64,10-2 0,-3 5 32,9-7 0,4 4 0,7-7 0,5-9-96,4-6 64,3-8 32,0-5 64,3-2-32,6-3 64,-5-6 0,0-5 32,-9-4-160,-2-3 32,-4 4 64,-6 1 32,-1 6-32,-5 2 32,-7 4 0,-9 4 32,0 2-160,-6 11 32,-5 11-64,0 12 0,-5 5 64,6 0 64,2-2-96,6 2 0,2-4 32,8-3 0,8-4-224,12-7 0,12-7-896,10-3-384,16-13-1248,4-11-1568,-4-24 1248</inkml:trace>
        </inkml:traceGroup>
      </inkml:traceGroup>
    </inkml:traceGroup>
    <inkml:traceGroup>
      <inkml:annotationXML>
        <emma:emma xmlns:emma="http://www.w3.org/2003/04/emma" version="1.0">
          <emma:interpretation id="{4EBC3176-A20C-4739-BA53-45EF789A2890}" emma:medium="tactile" emma:mode="ink">
            <msink:context xmlns:msink="http://schemas.microsoft.com/ink/2010/main" type="paragraph" rotatedBoundingBox="13151,14000 16439,13308 16483,13517 13195,14209" alignmentLevel="2"/>
          </emma:interpretation>
        </emma:emma>
      </inkml:annotationXML>
      <inkml:traceGroup>
        <inkml:annotationXML>
          <emma:emma xmlns:emma="http://www.w3.org/2003/04/emma" version="1.0">
            <emma:interpretation id="{76A982A3-B501-41CB-917B-2155F5A9FF37}" emma:medium="tactile" emma:mode="ink">
              <msink:context xmlns:msink="http://schemas.microsoft.com/ink/2010/main" type="inkBullet" rotatedBoundingBox="13151,13996 13351,13958 13362,14015 13162,14054"/>
            </emma:interpretation>
            <emma:one-of disjunction-type="recognition" id="oneOf2">
              <emma:interpretation id="interp10" emma:lang="en-US" emma:confidence="0">
                <emma:literal>_</emma:literal>
              </emma:interpretation>
              <emma:interpretation id="interp11" emma:lang="en-US" emma:confidence="0">
                <emma:literal>-</emma:literal>
              </emma:interpretation>
              <emma:interpretation id="interp12" emma:lang="en-US" emma:confidence="0">
                <emma:literal>~</emma:literal>
              </emma:interpretation>
              <emma:interpretation id="interp13" emma:lang="en-US" emma:confidence="0">
                <emma:literal>•</emma:literal>
              </emma:interpretation>
              <emma:interpretation id="interp14" emma:lang="en-US" emma:confidence="0">
                <emma:literal>r</emma:literal>
              </emma:interpretation>
            </emma:one-of>
          </emma:emma>
        </inkml:annotationXML>
        <inkml:trace contextRef="#ctx0" brushRef="#br0" timeOffset="72549">13232 13366 5632,'-5'-16'2176,"10"8"-1152,5-2-1120,-2 8 352,8-2-128,4-2 0,2-2-160,-4 2-32,2-4 32,-4 2 0,0 2 96,-4 2-96,-2 0 0,-2 8-960,0 4-448,0 2-768</inkml:trace>
      </inkml:traceGroup>
      <inkml:traceGroup>
        <inkml:annotationXML>
          <emma:emma xmlns:emma="http://www.w3.org/2003/04/emma" version="1.0">
            <emma:interpretation id="{A1E6E2A3-286F-4059-9E51-16D65619DF69}" emma:medium="tactile" emma:mode="ink">
              <msink:context xmlns:msink="http://schemas.microsoft.com/ink/2010/main" type="line" rotatedBoundingBox="13861,13889 16447,13345 16483,13517 13897,14061"/>
            </emma:interpretation>
          </emma:emma>
        </inkml:annotationXML>
        <inkml:traceGroup>
          <inkml:annotationXML>
            <emma:emma xmlns:emma="http://www.w3.org/2003/04/emma" version="1.0">
              <emma:interpretation id="{1173C759-99A6-4596-A514-AD998C3C4FD8}" emma:medium="tactile" emma:mode="ink">
                <msink:context xmlns:msink="http://schemas.microsoft.com/ink/2010/main" type="inkWord" rotatedBoundingBox="13871,13935 13928,13922 13932,13940 13874,13952"/>
              </emma:interpretation>
              <emma:one-of disjunction-type="recognition" id="oneOf3">
                <emma:interpretation id="interp15" emma:lang="en-US" emma:confidence="0">
                  <emma:literal>•</emma:literal>
                </emma:interpretation>
                <emma:interpretation id="interp16" emma:lang="en-US" emma:confidence="0">
                  <emma:literal>-</emma:literal>
                </emma:interpretation>
                <emma:interpretation id="interp17" emma:lang="en-US" emma:confidence="0">
                  <emma:literal>_</emma:literal>
                </emma:interpretation>
                <emma:interpretation id="interp18" emma:lang="en-US" emma:confidence="0">
                  <emma:literal>.</emma:literal>
                </emma:interpretation>
                <emma:interpretation id="interp19" emma:lang="en-US" emma:confidence="0">
                  <emma:literal>'</emma:literal>
                </emma:interpretation>
              </emma:one-of>
            </emma:emma>
          </inkml:annotationXML>
          <inkml:trace contextRef="#ctx0" brushRef="#br0" timeOffset="72780">13946 13262 7168,'-7'-15'2720,"10"15"-1472,10 0-1728,-6 5 256,0-5-768,2 0-224,2 0-1344,0 0-576</inkml:trace>
        </inkml:traceGroup>
        <inkml:traceGroup>
          <inkml:annotationXML>
            <emma:emma xmlns:emma="http://www.w3.org/2003/04/emma" version="1.0">
              <emma:interpretation id="{43E4501F-9641-4123-8851-CAB1AD7EB481}" emma:medium="tactile" emma:mode="ink">
                <msink:context xmlns:msink="http://schemas.microsoft.com/ink/2010/main" type="inkWord" rotatedBoundingBox="14135,13855 14186,13845 14188,13856 14137,13867"/>
              </emma:interpretation>
              <emma:one-of disjunction-type="recognition" id="oneOf4">
                <emma:interpretation id="interp20" emma:lang="en-US" emma:confidence="0">
                  <emma:literal>~</emma:literal>
                </emma:interpretation>
                <emma:interpretation id="interp21" emma:lang="en-US" emma:confidence="0">
                  <emma:literal>-</emma:literal>
                </emma:interpretation>
                <emma:interpretation id="interp22" emma:lang="en-US" emma:confidence="0">
                  <emma:literal>_</emma:literal>
                </emma:interpretation>
                <emma:interpretation id="interp23" emma:lang="en-US" emma:confidence="0">
                  <emma:literal>2</emma:literal>
                </emma:interpretation>
                <emma:interpretation id="interp24" emma:lang="en-US" emma:confidence="0">
                  <emma:literal>•</emma:literal>
                </emma:interpretation>
              </emma:one-of>
            </emma:emma>
          </inkml:annotationXML>
          <inkml:trace contextRef="#ctx0" brushRef="#br0" timeOffset="73017">14208 13179 8576,'-4'-7'3232,"8"4"-1728,5-1-1952,-2 4 352,0 0-672,2 4-160,-7-4-640,-2 0-288,5-4-704,4 4-320</inkml:trace>
        </inkml:traceGroup>
        <inkml:traceGroup>
          <inkml:annotationXML>
            <emma:emma xmlns:emma="http://www.w3.org/2003/04/emma" version="1.0">
              <emma:interpretation id="{4878E743-C463-4417-9216-9FB6A06CEA2B}" emma:medium="tactile" emma:mode="ink">
                <msink:context xmlns:msink="http://schemas.microsoft.com/ink/2010/main" type="inkWord" rotatedBoundingBox="14555,13819 15158,13692 15171,13758 14568,13884">
                  <msink:destinationLink direction="with" ref="{93363E03-B996-4220-8FD5-77E427308A29}"/>
                </msink:context>
              </emma:interpretation>
              <emma:one-of disjunction-type="recognition" id="oneOf5">
                <emma:interpretation id="interp25" emma:lang="en-US" emma:confidence="0">
                  <emma:literal>...</emma:literal>
                </emma:interpretation>
                <emma:interpretation id="interp26" emma:lang="en-US" emma:confidence="0">
                  <emma:literal>~[,</emma:literal>
                </emma:interpretation>
                <emma:interpretation id="interp27" emma:lang="en-US" emma:confidence="0">
                  <emma:literal>a.'</emma:literal>
                </emma:interpretation>
                <emma:interpretation id="interp28" emma:lang="en-US" emma:confidence="0">
                  <emma:literal>~&amp;,</emma:literal>
                </emma:interpretation>
                <emma:interpretation id="interp29" emma:lang="en-US" emma:confidence="0">
                  <emma:literal>~=,</emma:literal>
                </emma:interpretation>
              </emma:one-of>
            </emma:emma>
          </inkml:annotationXML>
          <inkml:trace contextRef="#ctx0" brushRef="#br0" timeOffset="73265">14628 13155 7552,'4'-7'2880,"12"7"-1536,-2 0-2144,-5 4 288,-2-4-1504,5-4-448,3 1 160,0-4 160</inkml:trace>
          <inkml:trace contextRef="#ctx0" brushRef="#br0" timeOffset="73380">14854 13086 7808,'-14'0'2976,"14"0"-1600,9 5-1824,-9-5 448,5 9-1344,4 5-384,-9-14-1088,14 6-448</inkml:trace>
          <inkml:trace contextRef="#ctx0" brushRef="#br0" timeOffset="73549">15190 13045 7296,'-4'0'2816,"4"5"-1536,8-5-1568,-1 2 448,2 6-928,2-6-384,1 2-1728,-5 0-704</inkml:trace>
        </inkml:traceGroup>
        <inkml:traceGroup>
          <inkml:annotationXML>
            <emma:emma xmlns:emma="http://www.w3.org/2003/04/emma" version="1.0">
              <emma:interpretation id="{640A88EB-1DE0-446E-8F91-017C8D4A32C1}" emma:medium="tactile" emma:mode="ink">
                <msink:context xmlns:msink="http://schemas.microsoft.com/ink/2010/main" type="inkWord" rotatedBoundingBox="15510,13612 15951,13519 15973,13624 15532,13717">
                  <msink:destinationLink direction="with" ref="{93363E03-B996-4220-8FD5-77E427308A29}"/>
                </msink:context>
              </emma:interpretation>
              <emma:one-of disjunction-type="recognition" id="oneOf6">
                <emma:interpretation id="interp30" emma:lang="en-US" emma:confidence="1">
                  <emma:literal>...</emma:literal>
                </emma:interpretation>
                <emma:interpretation id="interp31" emma:lang="en-US" emma:confidence="0">
                  <emma:literal>Z..</emma:literal>
                </emma:interpretation>
                <emma:interpretation id="interp32" emma:lang="en-US" emma:confidence="0">
                  <emma:literal>"-a</emma:literal>
                </emma:interpretation>
                <emma:interpretation id="interp33" emma:lang="en-US" emma:confidence="0">
                  <emma:literal>"-I</emma:literal>
                </emma:interpretation>
                <emma:interpretation id="interp34" emma:lang="en-US" emma:confidence="0">
                  <emma:literal>•</emma:literal>
                </emma:interpretation>
              </emma:one-of>
            </emma:emma>
          </inkml:annotationXML>
          <inkml:trace contextRef="#ctx0" brushRef="#br0" timeOffset="73780">15584 12923 6656,'-5'6'2528,"5"-6"-1344,0 0-1376,5 11-256,3-1-416,6-3-1600,-2 3-928,8-7 1632</inkml:trace>
          <inkml:trace contextRef="#ctx0" brushRef="#br0" timeOffset="73964">15829 12970 6400,'-3'0'2368,"10"4"-1280,4-4-1280,-2 0 384,-6 0-896,5 0-256</inkml:trace>
          <inkml:trace contextRef="#ctx0" brushRef="#br0" timeOffset="74080">16002 12906 6656,'-11'0'2528,"11"3"-1344,0-3-1248,0 0 448,0 0-480,7 3-96,2 1-1248,-2-4-480,5 0-512,-2-4-192</inkml:trace>
        </inkml:traceGroup>
        <inkml:traceGroup>
          <inkml:annotationXML>
            <emma:emma xmlns:emma="http://www.w3.org/2003/04/emma" version="1.0">
              <emma:interpretation id="{0751188C-38EA-44EE-ABC9-5527E6273DC3}" emma:medium="tactile" emma:mode="ink">
                <msink:context xmlns:msink="http://schemas.microsoft.com/ink/2010/main" type="inkWord" rotatedBoundingBox="16271,13382 16447,13345 16476,13479 16299,13517">
                  <msink:destinationLink direction="with" ref="{93363E03-B996-4220-8FD5-77E427308A29}"/>
                </msink:context>
              </emma:interpretation>
              <emma:one-of disjunction-type="recognition" id="oneOf7">
                <emma:interpretation id="interp35" emma:lang="en-US" emma:confidence="0">
                  <emma:literal>•</emma:literal>
                </emma:interpretation>
                <emma:interpretation id="interp36" emma:lang="en-US" emma:confidence="0">
                  <emma:literal>*</emma:literal>
                </emma:interpretation>
                <emma:interpretation id="interp37" emma:lang="en-US" emma:confidence="0">
                  <emma:literal>°</emma:literal>
                </emma:interpretation>
                <emma:interpretation id="interp38" emma:lang="en-US" emma:confidence="0">
                  <emma:literal>8</emma:literal>
                </emma:interpretation>
                <emma:interpretation id="interp39" emma:lang="en-US" emma:confidence="0">
                  <emma:literal>00</emma:literal>
                </emma:interpretation>
              </emma:one-of>
            </emma:emma>
          </inkml:annotationXML>
          <inkml:trace contextRef="#ctx0" brushRef="#br0" timeOffset="51883">16461 12796 3712,'0'-7'1472,"0"3"-768,0 1-832,4 0 320,-4-1-96,0-3 96,0 1 32,0-1 96,0 0 192,-4-3 128,0 0-128,1 3-32,-1 0-288,-1 3 0,-2 8 128,-1-1-192,1 4 0,2 3-64,-2 1 32,3-1-64,1 3 64,3-2-128,0-1 0,3 0 32,1-3 0,0 0-96,4-4 64,-1-3 32,1-3 64,-1-4-32,2-3 64,-2-4-128,4 4 0,1-7 96,-4 3 32,-1 1 32,-2-5 0,-10 5 64,1 3 96,1-2 0,-1 7 64,-3 0-128,-5 10-64,0-2 0,0 7-32,1-1 128,0 3 96,-5-2-352,4 0-128,5 4 64,-1-1 0,1 1-32,2-4 64,5 0-32,5 1-64,-1-5 0,3-2 96,4-4 0,1-4 96,-1-2-96,1-5 0,8 1 32,-5 0 64,4 0-32,1-7 64,-5-4 64,-12 4 64,-3 4 96,-7 6 320,-4 0-64,-1 7-160,-3 2-64,-1 10-224,-3-2-96,0 3-96,3 1 32,0 0-32,5-1 0,4 1 0,-2 0-64,6-4 0,3-3 0,0-7 0,3 0 96,6-7-64,-2-3 32,4-1 64,-2-2 64,-2-1 32,1 4 96,0 0 32,-8 3 96,0 0-32,0 4 64,-5 6-256,2 0-128,-5 1-352,1 3-160,-2 0-1056,6-1-480,-5 5-1536</inkml:trace>
        </inkml:traceGroup>
      </inkml:traceGroup>
    </inkml:traceGroup>
    <inkml:traceGroup>
      <inkml:annotationXML>
        <emma:emma xmlns:emma="http://www.w3.org/2003/04/emma" version="1.0">
          <emma:interpretation id="{64F98218-DC92-4455-85FC-C069D61421E7}" emma:medium="tactile" emma:mode="ink">
            <msink:context xmlns:msink="http://schemas.microsoft.com/ink/2010/main" type="paragraph" rotatedBoundingBox="12786,15315 21189,14871 21271,16434 12869,16878" alignmentLevel="2"/>
          </emma:interpretation>
        </emma:emma>
      </inkml:annotationXML>
      <inkml:traceGroup>
        <inkml:annotationXML>
          <emma:emma xmlns:emma="http://www.w3.org/2003/04/emma" version="1.0">
            <emma:interpretation id="{62259656-A620-4A7D-8F11-37091A079D00}" emma:medium="tactile" emma:mode="ink">
              <msink:context xmlns:msink="http://schemas.microsoft.com/ink/2010/main" type="line" rotatedBoundingBox="12786,15315 21189,14871 21271,16434 12869,16878"/>
            </emma:interpretation>
          </emma:emma>
        </inkml:annotationXML>
        <inkml:traceGroup>
          <inkml:annotationXML>
            <emma:emma xmlns:emma="http://www.w3.org/2003/04/emma" version="1.0">
              <emma:interpretation id="{4EEE81AC-E206-4CAE-83B3-96DB9C45B380}" emma:medium="tactile" emma:mode="ink">
                <msink:context xmlns:msink="http://schemas.microsoft.com/ink/2010/main" type="inkWord" rotatedBoundingBox="12800,15529 13406,15553 13386,16040 12781,16016">
                  <msink:destinationLink direction="from" ref="{BB35C059-2308-4206-ADAC-0BED62F7447B}"/>
                  <msink:destinationLink direction="with" ref="{857C36A7-B28F-4E09-9254-3F84617A2287}"/>
                </msink:context>
              </emma:interpretation>
              <emma:one-of disjunction-type="recognition" id="oneOf8">
                <emma:interpretation id="interp40" emma:lang="en-US" emma:confidence="0">
                  <emma:literal>Is</emma:literal>
                </emma:interpretation>
                <emma:interpretation id="interp41" emma:lang="en-US" emma:confidence="0">
                  <emma:literal>Ins</emma:literal>
                </emma:interpretation>
                <emma:interpretation id="interp42" emma:lang="en-US" emma:confidence="0">
                  <emma:literal>Fuss</emma:literal>
                </emma:interpretation>
                <emma:interpretation id="interp43" emma:lang="en-US" emma:confidence="0">
                  <emma:literal>Jess</emma:literal>
                </emma:interpretation>
                <emma:interpretation id="interp44" emma:lang="en-US" emma:confidence="0">
                  <emma:literal>Jugs</emma:literal>
                </emma:interpretation>
              </emma:one-of>
            </emma:emma>
          </inkml:annotationXML>
          <inkml:trace contextRef="#ctx0" brushRef="#br0" timeOffset="67916">13254 15308 5632,'-39'30'2176,"32"-26"-1152,-5-4-1280,12 0 320,0 0-192,0 0 0,0 0 224,0 0 160,-3-14-128,-2 8 352,-2-12 224,-5 2 128,-3-2 128,-5-3-224,-2-3-128,-1-1-352,-4-4-96,3 2 192,5-7 64,-1-5-192,6 2-64,-2 3-32,5 0 64,-5 2 32,5 8 96,-5 4-160,5 4-32,-1 1 0,4 6 0,1 1-224,3 16-160,-1 1 64,5 6 96,5 5 128,3 6-64,3 3 0,4-2-32,9 3 0,3-2 64,0 0 64,-4-2-32,-1 2-32,-2-4 96,-5-3 0,-3 6-32,0 4 32,-5-8 224,0-1 95,-3-10-127,1 2-32,2-6 160,1-13 32,4-8-160,3-11-32,0-10-352,4-4-96,4 0-608,0-6-223,8 4-737,-4 1-256,0 4-1952</inkml:trace>
          <inkml:trace contextRef="#ctx0" brushRef="#br0" timeOffset="102291">13208 15271 2560,'-4'-5'1056,"4"5"-576,-4-16-352,4 12 320,0 4-64,-4 0 32,1 8 32,-2-8 128,1 6-32,1 0-32,-1-1-64,0-2-32,4-1-224,0-2 0,0 0 32,0 0 160,4-5 160,3-2-224,2-1-32,-2 2-96,-3-2-32,3-2-32,-3 0 64,4 0 32,0-1 96,-1-2-96,2-1-64,5 2-64,6-6 0,0 1-64,3 0 64,-5 0 0,2 3 32,-1-1-160,-4 5 32,1-4 0,-5 2 64,-2 2 96,-2-2 128,0 0 0,-3 2-160,-4 5 0,4-2-128,-4 1-32,0 6-32,0 0 0,0 0 64,0 4 64,0 5-32,-4 1-32,0 1 96,1-1 0,-1 0 96,0 0 96,-4 0-128,0 2-32,1-2-64,0 0-64,-2 0 32,5 1-32,1-5 0,-1 1 0,0 0 0,1 0 0,-2 0 64,5-4 32,-4 0-32,4 1-64,-7-1 96,-2-3 0,2 0-32,3 0 32,-3 0-64,3 0 64,-1 0-64,3 0 64,-3-3-64,-2-1 64,-1 1 64,-4-4 64,1 0-32,0 4-32,-1-4-33,1 0 1,-2 4-64,2 0 32,-1-1-64,1-3-32,-1 1 32,1 2 32,0-4-32,-1 2-32,4 0 96,1-2 64,-2 2 0,2-4 0,0 0-96,-2-2 32,2 6-128,-1 0 0,1-9 96,2 6-32,2 1-32,-1 1-64,0 2 32,4 0 32,0 2 0,0 11-160,4-3 96,0 10 32,-1-6 32,6 1 0,-2 1-96,0-1 64,6 4 32,-2 0 0,1 0 0,-5-2 0,1 3 0,-1-1 64,1-4-32,0 0-32,-1 0 96,2 0 0,-6 1-128,1-1 32,4-2-64,-5-3 0,1 2 128,4 1 32,-4-6-128,0-2-32,-1 0 96,1 0 32,0-2 64,4-2 0,-4-2 0,3-4 64,6-5-32,-2 1 0,5-3-96,-2 0-64,2 0 32,-1 4-32,1-4 0,0 3 0,-2 0 0,-1 4 0,-2-4 0,-4 3 0,2 1 0,-2 3 0,-3 1-96,-1 2 64,1 2 32,-4-3 64,0 5-96,4 0 0,-1-3 32,2 3 0,-1 0 0,-4 0 0,4 3 0,-4 2 0,0 1 0,-4 4 0,0 0 64,-4 0 32,0 0 32,-3 4-160,-1 0 32,-3 0 0,-4 2 64,-1 2-32,2-1 64,-2 0-128,1 0-64,-1 0 64,2 0 64,-2-2 64,0-1 32,6-4-160,2 0 32,0-4 0,4 2 64,1-6 32,-1-2 32,4 0 64,1-2 32,-2-6-32,1 2 32,1-4-64,-5 0 0,1-4-32,-2-1 64,2 2-32,0-1 0,-6 1-32,2-1 64,-1 0-96,-3 1 0,0-1-32,0-4-64,3 2-256,1-4-96,2 2-1920,9-6-895,-7-10-1985</inkml:trace>
        </inkml:traceGroup>
        <inkml:traceGroup>
          <inkml:annotationXML>
            <emma:emma xmlns:emma="http://www.w3.org/2003/04/emma" version="1.0">
              <emma:interpretation id="{CE01FB88-EC53-4EB8-9352-090E0D8D381C}" emma:medium="tactile" emma:mode="ink">
                <msink:context xmlns:msink="http://schemas.microsoft.com/ink/2010/main" type="inkWord" rotatedBoundingBox="14771,15392 21141,14707 21290,16090 14920,16776"/>
              </emma:interpretation>
              <emma:one-of disjunction-type="recognition" id="oneOf9">
                <emma:interpretation id="interp45" emma:lang="en-US" emma:confidence="1">
                  <emma:literal>place-image</emma:literal>
                </emma:interpretation>
                <emma:interpretation id="interp46" emma:lang="en-US" emma:confidence="0">
                  <emma:literal>glace-image</emma:literal>
                </emma:interpretation>
                <emma:interpretation id="interp47" emma:lang="en-US" emma:confidence="0">
                  <emma:literal>pace-image</emma:literal>
                </emma:interpretation>
                <emma:interpretation id="interp48" emma:lang="en-US" emma:confidence="0">
                  <emma:literal>place-imago</emma:literal>
                </emma:interpretation>
                <emma:interpretation id="interp49" emma:lang="en-US" emma:confidence="0">
                  <emma:literal>glace-imago</emma:literal>
                </emma:interpretation>
              </emma:one-of>
            </emma:emma>
          </inkml:annotationXML>
          <inkml:trace contextRef="#ctx0" brushRef="#br0" timeOffset="173392">17623 15040 6144,'-7'0'2368,"3"0"-1280,4 0-768,0 0 640,9 0-224,9-3-32,5 0-384,4-1-192,8 1-96,0-7 32,3 3 96,-4 0-128,5 0-96,3 4-768,-6-1-320,-6-6-2144</inkml:trace>
          <inkml:trace contextRef="#ctx0" brushRef="#br0" timeOffset="176075">18185 14370 9216,'-11'-24'3424,"8"28"-1856,6-4-2464,1 0 224,3 3-3040,4-3-1216</inkml:trace>
          <inkml:trace contextRef="#ctx0" brushRef="#br0" timeOffset="173676">18352 14840 6784,'0'-15'2528,"7"15"-1344,4 0-1024,-2 3 608,2 4-128,1 0 0,0 7-320,-2-1-128,2 8-128,-4 7 32,0-2 64,-4 2-704,-1 0-320,1-1-992,1-2-352,-5-9-608</inkml:trace>
          <inkml:trace contextRef="#ctx0" brushRef="#br0" timeOffset="174331">18729 14822 7296,'7'-4'2816,"2"12"-1536,2 6-1568,-7-8 448,4 8-224,-4 0 0,3 20 128,-3-4-32,1-2-32,-3-5 32,2 2-32,-4-9 64,0-2-32,0-4 64,0-10-64,5-2 64,-2-12-128,5-6 0,0-4 96,3-8 32,8 1-128,-3 4-32,-2 0 32,2-8 64,0 9 0,0 2 64,-1-4-64,1 4 64,3 17-128,0 4-64,0 9 64,1 8 64,-2 0-64,2 4 0,-4 2 32,-2 0 64,-1 0 96,-2-2 64,-3 6 96,-2-7 128,-2-4-256,1 1-32,-1-4-96,7-13 96,8-4-32,1-7-128,-1-4-64,5-1 32,-2-1 0,1-1 32,0-3 64,-3-1-32,7 5 64,-4 6-128,-5 1 0,-2 6 32,-5 24 64,2 0 96,-6 3-224,0 1 0,2-1 0,-6 2 96,5 2-416,0-4-224,0-3-1024,3-14-416,8-6-960</inkml:trace>
          <inkml:trace contextRef="#ctx0" brushRef="#br0" timeOffset="174811">19941 14750 6784,'-7'-10'2624,"7"-12"-1408,-12 12-1408,8 8 384,-3 2-288,-4 0 0,-13 12 64,5 2 0,-8 6 32,0-2 0,4 3 0,3-1 64,4-3 32,5 5 32,7-6 0,4-3-64,4 4 32,5-3-64,5-6 64,6-8-128,-2-4-64,2-2-32,3-12 0,4-3 0,-7-3 96,-2-13 64,2 3 128,8-4 128,-6 10 64,-4 4-32,7 7 32,-6 7-128,-4 10-128,-4 20 32,1 5-96,-4 3 64,0 2-64,-4-4 64,3-1-640,2-1-256,-3-3-1280,6-8-1792,4-6 800</inkml:trace>
          <inkml:trace contextRef="#ctx0" brushRef="#br0" timeOffset="175398">20638 14671 4608,'4'-31'1760,"15"24"-960,-8 0-800,-2 4 416,-5 0 0,-17-1 128,6 1 128,-8-1 64,-4 1-384,-5 3 64,-3 3 32,-3 4-32,-6 3 0,-2 11-160,4 6-96,2 0-64,6 1-96,2 2 32,9-5 32,4-6-32,8 0 64,3-6-128,7 1 0,0-7 32,8-4 0,5-6-224,4-4 0,-2-7-192,1 1 32,4-15 32,-3-7 160,6 1 96,-3 7 128,0 0 192,0 6 192,-7 8-160,-1 2 0,-4 11-128,5 7-32,-5 20-32,-5 4-64,4 7-64,-3 7 32,-4 9 96,1-6 32,0 0 160,-4-1 160,-2-1-96,-2-6 64,-6-2 64,-2-1 96,-4-6-96,-18-13 0,-8-9-192,-1-4-96,-4-12-64,-3-10 0,0-5-224,3-1-32,9 2-800,3 1-256,8-4 0,8 7 64,19-14-1664,14 4-192</inkml:trace>
          <inkml:trace contextRef="#ctx0" brushRef="#br0" timeOffset="175752">21027 14804 7040,'15'-6'2720,"1"-6"-1472,0 10-960,-5 2 608,5-3-320,2-4 0,9-7-352,5-14-128,-5 8-64,-5-4-32,-2-4 0,-8-2 0,-9-1 64,-6 1-32,-13-5-32,0 0 96,-2 6 0,-2 4 32,-3 6 0,0 4-64,-1 18 32,-6 4 0,3 3 32,0 7-64,7 7 32,5 3 0,12 4 32,10 8 64,4 1 96,5 1-64,7-7-64,4-2-64,4-8-96,3-4-768,2-6-288,-2-12-1376,4-14-512,-6-26-224</inkml:trace>
          <inkml:trace contextRef="#ctx0" brushRef="#br0" timeOffset="170813">14928 15486 3328,'-4'-10'1216,"4"2"-640,-3-2-672,3 3 192,0 0-96,0 0 0,-4-3 0,4 0 64,0-5 160,0 6 128</inkml:trace>
          <inkml:trace contextRef="#ctx0" brushRef="#br0" timeOffset="171678">15683 14696 5888,'-23'0'2272,"23"3"-1216,20 4-1248,-13 6 384,1 4 160,4 7 224,-1 0-160,-4 3-64,1 12-192,-1 2-128,1 3 0,0 4-32,-4-1 0,-1 4-448,2 0-160,-1-10-672,-1-6-320</inkml:trace>
          <inkml:trace contextRef="#ctx0" brushRef="#br0" timeOffset="172231">16176 15034 5632,'-4'-14'2176,"4"11"-1152,0-4-992,0 7 448,0-7-320,0 7-32,0-3-64,-4 6 32,-3 0-64,0 4 128,-5 0 128,-3 3-160,-1 7-64,5 0-32,-1 8-32,1-1 0,2 3 0,5 4 0,4 3 0,4-7 0,5-3 64,-2-9-96,4-3 0,1-12 32,-1-7 64,5-3 32,-5-2 96,0-10-160,1-5-32,1 0-64,1-4-64,2 4 160,3 0 32,-3-4-96,-5 6-32,-4 8 160,2 3 96,-7 8 96,-4 2 160,2 11-192,7 0-64,-3 3-96,-1 4 0,5-1-128,-1 4 0,2 5 32,-2-5 64,5 3-96,-1-3-64,0 0-992,5-3-480,0-7-1472</inkml:trace>
          <inkml:trace contextRef="#ctx0" brushRef="#br0" timeOffset="172626">16691 14917 4608,'-3'-4'1760,"3"4"-960,-4 0-512,4 0 448,-4 0-224,1 0-32,-1 0-288,0 0-64,1 4-64,-6-1 32,-2 11 224,0 6 32,-1 2-96,4-2 0,-4 1-160,5-1-64,3 4 0,4-4-32,8 1-96,7-1 0,5-3-288,2-3-160,5-4-704,4-7-256,8-3-832</inkml:trace>
          <inkml:trace contextRef="#ctx0" brushRef="#br0" timeOffset="172975">16989 15106 6272,'5'-4'2368,"1"0"-1280,10 2-1120,-9-2 480,20 0-320,1-3 0,2-3-64,-2-7 32,2 3-64,1-9-32,-4-1 96,-9 7-128,-2-5-64,-8 6-96,-4-2 32,-8 6 96,-4 0 32,-4 6 32,1 2 0,-4 4 128,-4 8 64,-1 2-64,5 6-32,-4 6-32,4-2-64,7 4 96,4 0 64,4 0-128,7-4-32,2 2 64,2-2 32,0 0-32,5 0 32,0-2-416,2-6-96,9-4-928,12-11-352,7-7-800</inkml:trace>
          <inkml:trace contextRef="#ctx0" brushRef="#br0" timeOffset="171346">14917 15375 6336,'0'-7'320,"4"4"0,-4 3-64,8 8-128,0 4 64,-1 5 0,5 5 0,-1 12-32,0 0-32,1 0 0,3 10 0,1 5 0,-5 16-160,9-6 32,-4-5 64,-5 0 32,-4-6-128,1 3-32,-4-9 96,0-8 32,-8-3 0,0-14-64,1-14 96,-9-10 0,1-6-32,-2-11-64,2-25 32,-1-2-32,1-7-96,0 4 0,-1-5 128,4 1 32,1 0 192,2-1 96,3-5-192,2-5-96,7 5-128,4-2-32,9 8-32,7 7 96,3 2-64,1 9 32,0 2 64,-1 14 0,-3 7-96,5 10 64,2 7 32,0 4 0,-3 6 0,-8 7 0,1 4 64,-5-1 32,-8 4 224,-2-4 192,-7 7 32,-4 9-32,-10-9-128,-8-3-64,-2-7-192,-5 0-32,4-7-192,-4-3-64,3-4-512,5-3-192,3 3-608,5-6-288,4-7-672</inkml:trace>
        </inkml:traceGroup>
      </inkml:traceGroup>
    </inkml:traceGroup>
  </inkml:traceGroup>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6.422"/>
    </inkml:context>
    <inkml:brush xml:id="br0">
      <inkml:brushProperty name="width" value="0.025" units="cm"/>
      <inkml:brushProperty name="height" value="0.025" units="cm"/>
    </inkml:brush>
  </inkml:definitions>
  <inkml:traceGroup>
    <inkml:annotationXML>
      <emma:emma xmlns:emma="http://www.w3.org/2003/04/emma" version="1.0">
        <emma:interpretation id="{96904DDD-B89D-42DA-91C1-56E46B91045B}" emma:medium="tactile" emma:mode="ink">
          <msink:context xmlns:msink="http://schemas.microsoft.com/ink/2010/main" type="writingRegion" rotatedBoundingBox="12122,9858 11904,10039 11813,9928 12031,9748"/>
        </emma:interpretation>
      </emma:emma>
    </inkml:annotationXML>
    <inkml:traceGroup>
      <inkml:annotationXML>
        <emma:emma xmlns:emma="http://www.w3.org/2003/04/emma" version="1.0">
          <emma:interpretation id="{1FCA3039-3615-4A84-AE21-D41D1C16348B}" emma:medium="tactile" emma:mode="ink">
            <msink:context xmlns:msink="http://schemas.microsoft.com/ink/2010/main" type="paragraph" rotatedBoundingBox="12122,9858 11904,10039 11813,9928 12031,9748" alignmentLevel="1"/>
          </emma:interpretation>
        </emma:emma>
      </inkml:annotationXML>
      <inkml:traceGroup>
        <inkml:annotationXML>
          <emma:emma xmlns:emma="http://www.w3.org/2003/04/emma" version="1.0">
            <emma:interpretation id="{5AD248C6-2E6D-48B1-B0E2-6A87E12D1F30}" emma:medium="tactile" emma:mode="ink">
              <msink:context xmlns:msink="http://schemas.microsoft.com/ink/2010/main" type="line" rotatedBoundingBox="12122,9858 11904,10039 11813,9928 12031,9748"/>
            </emma:interpretation>
          </emma:emma>
        </inkml:annotationXML>
        <inkml:traceGroup>
          <inkml:annotationXML>
            <emma:emma xmlns:emma="http://www.w3.org/2003/04/emma" version="1.0">
              <emma:interpretation id="{EDF81695-705D-48D8-9BF2-AC5E9E164489}" emma:medium="tactile" emma:mode="ink">
                <msink:context xmlns:msink="http://schemas.microsoft.com/ink/2010/main" type="inkWord" rotatedBoundingBox="12122,9858 11904,10039 11813,9928 12031,9748">
                  <msink:destinationLink direction="from" ref="{C3F814B8-DBC1-4371-BA8D-5E7D8BF5CB3B}"/>
                </msink:context>
              </emma:interpretation>
              <emma:one-of disjunction-type="recognition" id="oneOf0">
                <emma:interpretation id="interp0" emma:lang="en-US" emma:confidence="0">
                  <emma:literal>00</emma:literal>
                </emma:interpretation>
                <emma:interpretation id="interp1" emma:lang="en-US" emma:confidence="0">
                  <emma:literal>000</emma:literal>
                </emma:interpretation>
                <emma:interpretation id="interp2" emma:lang="en-US" emma:confidence="0">
                  <emma:literal>0</emma:literal>
                </emma:interpretation>
                <emma:interpretation id="interp3" emma:lang="en-US" emma:confidence="0">
                  <emma:literal>080</emma:literal>
                </emma:interpretation>
                <emma:interpretation id="interp4" emma:lang="en-US" emma:confidence="0">
                  <emma:literal>oo</emma:literal>
                </emma:interpretation>
              </emma:one-of>
            </emma:emma>
          </inkml:annotationXML>
          <inkml:trace contextRef="#ctx0" brushRef="#br0">12072 9158 3456,'-12'-6'1408,"8"6"-768,-8 0-608,10 0 352,-3 0-320,-2 0-32,-1 0 32,-4 0 96,1 2 128,-5 2 160,1 9-128,-1 6 64,5-2-160,-1 0-64,5 0-64,3 0-160,4-4 32,0 1 32,7-4 64,1-3 160,4-4 128,4-3-64,-1-3 64,-1-4-64,2 0 64,0-6-128,-1-4-64,4-5 0,-3 6-32,-5-2 64,2 6 32,-6-2-32,0 4 32,-3-2-64,-8 6 0,-3 2-192,-5 4 32,1 4 0,0 2 64,-2 8-96,1 4-64,1-2-32,4 2 96,-2-4 64,7-2 64,2 0-128,0-2 32,2-3-64,7-4 0,-2 0 128,4-3 32,1-3 32,4-7 0,3-7-64,0 0 32,-3-5-64,-5 2 64,0-1 0,-2 2 96,-13 1 96,-1 4 160,-6 4-192,0 3 0,-5 7-192,-3 7-64,0 3 64,-4 12 32,0 2-32,3 0-64,4-2-64,5 0 32,0-2 32,4-3 0,2 0-96,10-7 64,2-3 32,4-2 64,5-10 32,4-2 32,-2 1-64,13-11-64,-4-4 32,-4 1 32,-3 3 96,-6 0 128,-1 3 0,-10-1 0,-14 10-256,-5 1-64,-3 4-96,-3 9 0,-2 2-960,5 7-416</inkml:trace>
        </inkml:traceGroup>
      </inkml:traceGroup>
    </inkml:traceGroup>
  </inkml:traceGroup>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0:14.674"/>
    </inkml:context>
    <inkml:brush xml:id="br0">
      <inkml:brushProperty name="width" value="0.025" units="cm"/>
      <inkml:brushProperty name="height" value="0.025" units="cm"/>
    </inkml:brush>
  </inkml:definitions>
  <inkml:traceGroup>
    <inkml:annotationXML>
      <emma:emma xmlns:emma="http://www.w3.org/2003/04/emma" version="1.0">
        <emma:interpretation id="{02D15AAE-B6BF-4A02-81DB-C513E0CEB5C5}" emma:medium="tactile" emma:mode="ink">
          <msink:context xmlns:msink="http://schemas.microsoft.com/ink/2010/main" type="writingRegion" rotatedBoundingBox="16502,11879 16611,13394 16426,13407 16317,11893">
            <msink:destinationLink direction="with" ref="{93363E03-B996-4220-8FD5-77E427308A29}"/>
          </msink:context>
        </emma:interpretation>
      </emma:emma>
    </inkml:annotationXML>
    <inkml:traceGroup>
      <inkml:annotationXML>
        <emma:emma xmlns:emma="http://www.w3.org/2003/04/emma" version="1.0">
          <emma:interpretation id="{85CF8995-83AF-4286-9F95-CBE2922BED5A}" emma:medium="tactile" emma:mode="ink">
            <msink:context xmlns:msink="http://schemas.microsoft.com/ink/2010/main" type="paragraph" rotatedBoundingBox="16502,11879 16611,13394 16426,13407 16317,11893" alignmentLevel="1"/>
          </emma:interpretation>
        </emma:emma>
      </inkml:annotationXML>
      <inkml:traceGroup>
        <inkml:annotationXML>
          <emma:emma xmlns:emma="http://www.w3.org/2003/04/emma" version="1.0">
            <emma:interpretation id="{30133DA9-30D9-4E38-A8C0-C5417DE665CD}" emma:medium="tactile" emma:mode="ink">
              <msink:context xmlns:msink="http://schemas.microsoft.com/ink/2010/main" type="line" rotatedBoundingBox="16502,11879 16611,13394 16426,13407 16317,11893"/>
            </emma:interpretation>
          </emma:emma>
        </inkml:annotationXML>
        <inkml:traceGroup>
          <inkml:annotationXML>
            <emma:emma xmlns:emma="http://www.w3.org/2003/04/emma" version="1.0">
              <emma:interpretation id="{0A7F4B05-479A-43EC-9CC2-377D656C48F8}" emma:medium="tactile" emma:mode="ink">
                <msink:context xmlns:msink="http://schemas.microsoft.com/ink/2010/main" type="inkWord" rotatedBoundingBox="16502,11879 16611,13394 16426,13407 16317,11893">
                  <msink:destinationLink direction="with" ref="{857C36A7-B28F-4E09-9254-3F84617A2287}"/>
                  <msink:destinationLink direction="to" ref="{BB35C059-2308-4206-ADAC-0BED62F7447B}"/>
                </msink:context>
              </emma:interpretation>
              <emma:one-of disjunction-type="recognition" id="oneOf0">
                <emma:interpretation id="interp0" emma:lang="en-US" emma:confidence="0">
                  <emma:literal>run or.</emma:literal>
                </emma:interpretation>
                <emma:interpretation id="interp1" emma:lang="en-US" emma:confidence="0">
                  <emma:literal>rain or.</emma:literal>
                </emma:interpretation>
                <emma:interpretation id="interp2" emma:lang="en-US" emma:confidence="0">
                  <emma:literal>river or.</emma:literal>
                </emma:interpretation>
                <emma:interpretation id="interp3" emma:lang="en-US" emma:confidence="0">
                  <emma:literal>I-in or.</emma:literal>
                </emma:interpretation>
                <emma:interpretation id="interp4" emma:lang="en-US" emma:confidence="0">
                  <emma:literal>I-run or.</emma:literal>
                </emma:interpretation>
              </emma:one-of>
            </emma:emma>
          </inkml:annotationXML>
          <inkml:trace contextRef="#ctx0" brushRef="#br0">16460 11218 8448,'-15'-17'3232,"20"27"-1728,-1 0-1888,-2-5 416,2 0-1184,1 9-384,-1-4-544,-1 0-160,-3-3 96,4 1 32</inkml:trace>
          <inkml:trace contextRef="#ctx0" brushRef="#br0" timeOffset="180">16453 11362 7168,'-4'2'2720,"11"6"-1472,-3 6-2720,5-8-96,-6 1-1152,1 0-320</inkml:trace>
          <inkml:trace contextRef="#ctx0" brushRef="#br0" timeOffset="349">16569 11601 6528,'-9'4'2464,"13"2"-1344,1 1-1792,-1 0 128,-1 0-1664,-3 1-544,4-3 896,3 0 576</inkml:trace>
          <inkml:trace contextRef="#ctx0" brushRef="#br0" timeOffset="497">16450 11844 6016,'-16'20'2272,"16"-12"-1216,0 1-1600,4-2 224,0 1-1568,0-2-512,4-2 576,8-4 416</inkml:trace>
          <inkml:trace contextRef="#ctx0" brushRef="#br0" timeOffset="635">16626 11961 6912,'-30'10'2624,"22"-3"-1408,0-4-1504,8 4 448,0 0-448,0 0-128,-4-1-992,-3 1-416</inkml:trace>
          <inkml:trace contextRef="#ctx0" brushRef="#br0" timeOffset="814">16542 12200 5632,'-23'0'2112,"26"7"-1152,1 0-2528,8-4-320,-1 1-128,0-1 128</inkml:trace>
          <inkml:trace contextRef="#ctx0" brushRef="#br0" timeOffset="1100">16522 12375 7808,'-3'20'2976,"18"11"-1600,-19-14-3072,12-10-192,0 0-1056,4-1-256</inkml:trace>
          <inkml:trace contextRef="#ctx0" brushRef="#br0" timeOffset="1253">16592 12512 5888,'-12'7'2176,"12"0"-1152,0 3-1184,5-3 320,-2-1-800,1 1-288,0 0-1376,0 0-576</inkml:trace>
          <inkml:trace contextRef="#ctx0" brushRef="#br0" timeOffset="1254">16573 12670 6528,'-13'5'2464,"17"0"-1344,-4 12-1312,0-10 384,0-1-992,5-2-256</inkml:trace>
        </inkml:traceGroup>
      </inkml:traceGroup>
    </inkml:traceGroup>
  </inkml:traceGroup>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50.098"/>
    </inkml:context>
    <inkml:brush xml:id="br0">
      <inkml:brushProperty name="width" value="0.025" units="cm"/>
      <inkml:brushProperty name="height" value="0.025" units="cm"/>
    </inkml:brush>
  </inkml:definitions>
  <inkml:traceGroup>
    <inkml:annotationXML>
      <emma:emma xmlns:emma="http://www.w3.org/2003/04/emma" version="1.0">
        <emma:interpretation id="{93363E03-B996-4220-8FD5-77E427308A29}" emma:medium="tactile" emma:mode="ink">
          <msink:context xmlns:msink="http://schemas.microsoft.com/ink/2010/main" type="inkDrawing" rotatedBoundingBox="15278,11431 18479,12604 17410,15521 14209,14347" hotPoints="17946,13528 16344,15130 14742,13528 16344,11927" semanticType="enclosure" shapeName="Circle">
            <msink:sourceLink direction="with" ref="{02D15AAE-B6BF-4A02-81DB-C513E0CEB5C5}"/>
            <msink:sourceLink direction="with" ref="{4878E743-C463-4417-9216-9FB6A06CEA2B}"/>
            <msink:sourceLink direction="with" ref="{640A88EB-1DE0-446E-8F91-017C8D4A32C1}"/>
            <msink:sourceLink direction="with" ref="{0751188C-38EA-44EE-ABC9-5527E6273DC3}"/>
          </msink:context>
        </emma:interpretation>
      </emma:emma>
    </inkml:annotationXML>
    <inkml:trace contextRef="#ctx0" brushRef="#br0">15183 11872 2432,'-9'-4'960,"9"4"-512,4 0-544,-4 0 256,0 0-64,0 0 96,0 0 96,0 0 64,0 0-32,0 0-32,0 0 32,8 4 32,-8-4-32,4 4-32,-4-4-96,4 2-32,-4-2 32,0 0 32,4 3-96,-1 2-32,1-3 32,1-2 64,-5 0 32,3 0-32,-3 0-32,4 0-96,0 0 32,-1-2-64,-3 2 64,4 0-64,-4 0 64,5-5-64,-5 5 64,0 0 0,0 0 32,0-3-64,0 3-64,0 0 32,0 0-32,0 0 0,0 0 0,0 0 0,0 0 64,0 0-32,0 0 64,0 0-64,0 0 64,0 0-64,0 0-32,0-2 32,0 2 32,0 0-96,0 0 0,0 0 32,0 0 0,0 0 0,0 0 64,0-8-96,0 8-64,0 0 128,0-6-32,0-2 96,0 6-128,0-3 0,0 2 32,0 1 64,0 7-96,0-8 0,0 1 32,0-3 64,0 12 32,0-9 96,0-3-96,0 2 0,0-1-32,0 1-64,0 3 32,0-3-128,0 3 0,0-7 128,0 7 32,0-7-96,0 7-32,0 0 32,0 0 0,0-7 32,0 7 64,0 0-32,0 0 64,0-3-64,0 3-32,0-4 32,0 1-32,0-2 0,0 3 64,0 2-32,0 0-160,4-3 0,-4 3 128,0 0 64,0 0 0,0 0-64,0 5 32,0-7 32,0 2-96,0-3 0,3-1 32,1-3 64,-4 7 32,0 0 32,0-3-64,0 3-64,0 0 96,0 0 0,4-3-128,-4 3 32,0 0 0,0-4 64,0 4-32,0-3-32,3-2-64,-3 5 32,0-2 96,0 2 32,0 0 32,0 0 0,0 0 0,0 0 0,0 0-160,0 0 32,0 0 0,0 0 0,0-3 0,0-2 64,0 3-32,0 2-32,0 0 32,4 0-32,-4 0 64,0 0 32,0 0-32,0 0-64,0 0 96,5-4 0,-5 4-32,0 0-64,0 0 32,0-4 32,0 4-32,0 0 64,0-2-64,0-2 64,0 4-64,0 0-32,0 0 32,0-4-32,0 4 64,0-4 96,0 4 0,0-2 0,0 2-32,0-3 0,0 3 0,0-5 0,0 3-64,0-2-64,0 0 96,0 2 64,0 2-64,0-4-64,0 4 0,0-4-32,-5 0 64,5 4 32,0-2-32,0-2 32,0 4 0,0-4 96,-4 2-160,4 2-32,-3 0 0,3-5 64,0 2-32,0 3-32,0 0-64,0 0 32,0 0 32,0 0 0,0 0 0,0 0 64,0 0-32,0 0-32,0 0-64,0 0 32,0 0 32,0 0 0,0 0 0,0 0 0,0-4 0,0 4 64,0 0 32,0 0 32,0-2-64,0 2 32,0 0-64,0 0-32,0 0 32,0 0 32,0 0-96,0 0 0,0 0 32,0 0 64,0 0-32,0 0 64,0 0 0,0 0 96,0-4-96,0 4 0,0 0 32,-4 0 0,4 0-64,-4 0-64,1 0 32,3 0-32,0 0 0,0 0 63,0 0-94,-4 0-1,4 0 32,-5 0 0,5 0 63,-4 0 97,1 0-64,-1 0-64,4 0 0,0 0-32,0 0 0,-4 0 64,4 0-32,0 0-32,-3 4 32,-2-4-32,1 2 0,1 2 64,-1-1 32,0 2 32,0-3-64,-4 2-64,1 2 32,-1 2 32,1-2-32,-2 4 64,-5 0-64,-6 2 64,4-2-64,1 7-32,0 3 32,0 4 32,-1-3-32,-4-1-32,2 0 32,2 2-32,0-2 64,1 1 32,1-2-128,-2-1-32,0 6 32,1 7 64,-1-1 0,5-1 64,-1-3-128,1 4-64,-5 4 64,5 2 64,-1 4 0,4 8-32,1-4-64,-5 5 32,8-5 96,-7 1 32,4-1-128,-2 4-32,9 0 32,-3 3 0,6 0 32,1 5 0,1 5-96,-3-2 64,7-5 32,-2 1 64,2-1-32,2 5 64,0-1-64,1 0-32,3-2-64,4 4-32,5 6 64,2-4 64,1-4 0,4 6-32,7-6-64,-3-6 32,4-2 32,0-1 64,-1-5-32,16 1-32,-4-3 32,4 2-32,3 0 64,9-6 32,3-4 32,1-4 0,3 2-64,3-8-64,1-7 32,4-4 32,12-2-32,-5-1-32,-3-7-64,-1 1 32,2-4 96,2-4 96,-3-3-128,8-6-32,-1-8 64,-8-2 32,9-9-32,-8 6 32,-1-6-128,-3 1-64,3-3 64,-6 0 64,-5-1 64,-3-5 96,-2-5-96,2 1 0,-9-7-96,4-5-32,-11 2 96,0-4 32,-4-3-32,4 6 32,-4-7-64,-3 4 64,-4 0-64,-9 4-32,4-19 96,-11 0 0,-4 9-32,-7 3 32,-5-2-64,-7 13 64,-4-2 0,0 1 32,-4 2-64,-3-2 32,-2 0-128,2-3-64,-4-4 128,0 0 32,-1-1-96,-8 0-32,-7 11 96,5-3 32,-1-3 0,-1 5-64,-3 5-64,-1 6 32,-1 1 32,-3-7 64,2-5-32,-5 5-32,-8 6 32,9 1-32,0-4 0,3 7 0,-4 2 0,0 2 0,5 2 0,-6 1 0,-2 2 0,0-4 0,-5 0 0,4 7 0,-2 0-96,3 5 0,-9 4 64,-3-1 64,3 0-64,6 4 0,-2 3 32,0 4 0,-2-1 0,-2 1 0,1 0 0,-1-1 64,2-4-96,-2 3 0,6 0 32,-6 3 64,-7-5-96,8 4-64,-1-1 64,9 1 0,-1 3 32,-6 0 0,-5 3 0,3 1 0,2-4 0,-2 3 0,4 0 0,2 1 0,5-2 0,-2-2 0,-5 5 0,5-2 0,3-1 0,4 3 0,1-2-96,-1 4 64,4 3 32,-7-3 0,-5 3 0,1 2 64,2 8-96,2-4 0,-4 4-32,7 2 0,3-6 0,6 2-64,-1-4-256,3-1-96,4-4-672,5 3-223,0-2-897,-24 0-2912</inkml:trace>
  </inkml:traceGroup>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8.381"/>
    </inkml:context>
    <inkml:brush xml:id="br0">
      <inkml:brushProperty name="width" value="0.025" units="cm"/>
      <inkml:brushProperty name="height" value="0.025" units="cm"/>
    </inkml:brush>
  </inkml:definitions>
  <inkml:traceGroup>
    <inkml:annotationXML>
      <emma:emma xmlns:emma="http://www.w3.org/2003/04/emma" version="1.0">
        <emma:interpretation id="{977E5F04-6EE0-4A9C-8BED-386B698784A7}" emma:medium="tactile" emma:mode="ink">
          <msink:context xmlns:msink="http://schemas.microsoft.com/ink/2010/main" type="inkDrawing" rotatedBoundingBox="4296,8479 4508,8244 4597,8325 4386,8560" semanticType="callout" shapeName="Other">
            <msink:sourceLink direction="from" ref="{1D3E237B-A7F0-4BB5-AE31-B8FCDC7D4DF8}"/>
            <msink:sourceLink direction="to" ref="{1D3E237B-A7F0-4BB5-AE31-B8FCDC7D4DF8}"/>
          </msink:context>
        </emma:interpretation>
      </emma:emma>
    </inkml:annotationXML>
    <inkml:trace contextRef="#ctx0" brushRef="#br0">4618 7594 3840,'-4'0'1472,"4"0"-768,-4 6-608,4 1 384,-5 0-224,3 7 0,-3-4-192,1 0-64,1 0 0,-1-2 0,0-2 0,4-2 192,0-4 192,-5-4 0,5 2 96,0-6-128,-2 2 32,-3-2 64,1 1 96,-10 2 0,1 5-32,-6 5-192,0 6-128,-4 7-96,0 2 0,3 16-128,6-4-64,5-5 64,5-3 0,4-7-64,9-3 0,6-6-800,12-8-288,0-12-1792</inkml:trace>
  </inkml:traceGroup>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8:56.615"/>
    </inkml:context>
    <inkml:brush xml:id="br0">
      <inkml:brushProperty name="width" value="0.025" units="cm"/>
      <inkml:brushProperty name="height" value="0.025" units="cm"/>
    </inkml:brush>
  </inkml:definitions>
  <inkml:traceGroup>
    <inkml:annotationXML>
      <emma:emma xmlns:emma="http://www.w3.org/2003/04/emma" version="1.0">
        <emma:interpretation id="{3AD00929-8854-4521-9746-437AE6A6AD0C}" emma:medium="tactile" emma:mode="ink">
          <msink:context xmlns:msink="http://schemas.microsoft.com/ink/2010/main" type="inkDrawing" rotatedBoundingBox="1846,8446 6851,8045 6869,8271 1864,8671" semanticType="underline" shapeName="Other">
            <msink:destinationLink direction="to" ref="{FBDC51FE-2FCD-421A-9D24-7B8C20E2FDAB}"/>
          </msink:context>
        </emma:interpretation>
      </emma:emma>
    </inkml:annotationXML>
    <inkml:trace contextRef="#ctx0" brushRef="#br0">2020 7976 3456,'-26'-10'1312,"18"6"-704,0 2-640,5-2 288,-2-2-160,1-2-64,-2 6 64,-4-6 0,4 2 32,-3-2 64,6 1-32,-1 2 0,4 0-96,7 2 32,6-1 128,5 1 128,14-4-192,10 0 192,8 1 64,16 2 0,6-11 0,10-4-96,26 4-32,-4-1-96,10-2 32,2 6-64,10-6 0,10 2-32,6-6 64,4-2 96,16 1 64,-12-1-32,12 3-32,4-3-160,-4 6-32,-4 8 32,-5 0 0,-10 4 64,3-2 96,-11 6-128,-1 2-32,-3 0-64,8-4 32,-8 8 0,-5-2 32,-6 2-160,0-4 32,6 0 0,-10 4 0,14 2-96,-10 2 64,-16-6 96,-8 2 32,-7 0-128,-12-2-32,1-2-64,-12 0 96,-14-2-288,-5-2-96,-8-6-1184,-9-8-576,-6-16-832</inkml:trace>
  </inkml:traceGroup>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04.316"/>
    </inkml:context>
    <inkml:brush xml:id="br0">
      <inkml:brushProperty name="width" value="0.025" units="cm"/>
      <inkml:brushProperty name="height" value="0.025" units="cm"/>
    </inkml:brush>
  </inkml:definitions>
  <inkml:traceGroup>
    <inkml:annotationXML>
      <emma:emma xmlns:emma="http://www.w3.org/2003/04/emma" version="1.0">
        <emma:interpretation id="{C0D99454-AC4D-49EF-83D3-3DB3C4E28E18}" emma:medium="tactile" emma:mode="ink">
          <msink:context xmlns:msink="http://schemas.microsoft.com/ink/2010/main" type="writingRegion" rotatedBoundingBox="3333,11567 3753,12657 3161,12885 2741,11795"/>
        </emma:interpretation>
      </emma:emma>
    </inkml:annotationXML>
    <inkml:traceGroup>
      <inkml:annotationXML>
        <emma:emma xmlns:emma="http://www.w3.org/2003/04/emma" version="1.0">
          <emma:interpretation id="{696D1227-5C7F-4FE3-894D-2F73930B414F}" emma:medium="tactile" emma:mode="ink">
            <msink:context xmlns:msink="http://schemas.microsoft.com/ink/2010/main" type="paragraph" rotatedBoundingBox="3333,11567 3753,12657 3161,12885 2741,11795" alignmentLevel="1"/>
          </emma:interpretation>
        </emma:emma>
      </inkml:annotationXML>
      <inkml:traceGroup>
        <inkml:annotationXML>
          <emma:emma xmlns:emma="http://www.w3.org/2003/04/emma" version="1.0">
            <emma:interpretation id="{A8E0E66E-DF37-406F-A3EF-BF90AEA169B1}" emma:medium="tactile" emma:mode="ink">
              <msink:context xmlns:msink="http://schemas.microsoft.com/ink/2010/main" type="line" rotatedBoundingBox="3333,11567 3753,12657 3161,12885 2741,11795"/>
            </emma:interpretation>
          </emma:emma>
        </inkml:annotationXML>
        <inkml:traceGroup>
          <inkml:annotationXML>
            <emma:emma xmlns:emma="http://www.w3.org/2003/04/emma" version="1.0">
              <emma:interpretation id="{C47AE91B-4D0D-4235-AAA2-6F8C265538AB}" emma:medium="tactile" emma:mode="ink">
                <msink:context xmlns:msink="http://schemas.microsoft.com/ink/2010/main" type="inkWord" rotatedBoundingBox="3333,11567 3753,12657 3161,12885 2741,11795">
                  <msink:destinationLink direction="from" ref="{6300D505-1D00-4BA6-9853-842EFAF9F52E}"/>
                  <msink:destinationLink direction="to" ref="{7455F8A3-0C22-4C6F-80D8-1902C6C398A0}"/>
                  <msink:destinationLink direction="from" ref="{7455F8A3-0C22-4C6F-80D8-1902C6C398A0}"/>
                  <msink:destinationLink direction="with" ref="{F2C2FFAC-536E-4203-9504-46421B76F7DE}"/>
                  <msink:destinationLink direction="with" ref="{BA9D1897-02B9-4BEE-84AC-EF452729647E}"/>
                  <msink:destinationLink direction="with" ref="{F8BAF5A1-90B3-430C-A600-A696748A0E3D}"/>
                  <msink:destinationLink direction="with" ref="{1A28EF5D-8CD8-48D6-89FA-72780EA2F3A9}"/>
                </msink:context>
              </emma:interpretation>
              <emma:one-of disjunction-type="recognition" id="oneOf0">
                <emma:interpretation id="interp0" emma:lang="en-US" emma:confidence="0">
                  <emma:literal>08</emma:literal>
                </emma:interpretation>
                <emma:interpretation id="interp1" emma:lang="en-US" emma:confidence="0">
                  <emma:literal>098</emma:literal>
                </emma:interpretation>
                <emma:interpretation id="interp2" emma:lang="en-US" emma:confidence="0">
                  <emma:literal>898</emma:literal>
                </emma:interpretation>
                <emma:interpretation id="interp3" emma:lang="en-US" emma:confidence="0">
                  <emma:literal>088</emma:literal>
                </emma:interpretation>
                <emma:interpretation id="interp4" emma:lang="en-US" emma:confidence="0">
                  <emma:literal>0198</emma:literal>
                </emma:interpretation>
              </emma:one-of>
            </emma:emma>
          </inkml:annotationXML>
          <inkml:trace contextRef="#ctx0" brushRef="#br0">3258 10992 7168,'-49'10'2720,"37"7"-1472,1 17-1536,7-13 384,1 7-224,3 16 96,0 1 0,7-8 96,0-3-32,4-6-32,2-8 32,6-2-32,8-8 64,0-10 160,0-8 192,4-8-160,-1-12-64,1-3-32,-8-3 32,-1 0-96,-6-3-64,-7 5 192,-9-2 96,-9 8-160,-7-2-96,-11 4-320,-14 3-96,-10 11-1568,-6 7-672,-24-11-352</inkml:trace>
          <inkml:trace contextRef="#ctx0" brushRef="#br0" timeOffset="-450">3017 11437 8704,'-20'10'3232,"17"-3"-1728,15 23-1952,-6-9 448,3-1-128,-2 4 128,5 3 96,-1 1 32,0 0-64,1-4-64,-4-4 32,0 1-672,-8 6-1568,-4 3-96,-11 2-512</inkml:trace>
          <inkml:trace contextRef="#ctx0" brushRef="#br0" timeOffset="108876">3709 11888 4224,'-7'-10'1568,"3"-10"-832,-1 6-640,1 12 320,1 2-128,-1 0 64,-3 10-128,-2 2-128,2 0 160,-4-2 64,-1 2 32,-3 6 32,-1-4-128,1 2-96,3 2-160,5-4 0,-2-4-64,5 0 0,1-3 64,3 0 64,3-7-96,6 0 0,-2-4 96,4-2 32,1-5 96,0 1 32,0-7-192,-5 4 0,1-8 96,0 1 64,-8-9 416,0 10-192,-5 1 0,2 4-96,-9 8-32,0 6-160,-3 10-96,0 0 0,0 4-32,-5 6 0,1 0 0,-1 4-96,5 0 64,1 1 32,5-1 0,2-4-96,3 1 64,4-3 32,4-6 0,3 2 0,4-4 64,1-10-96,3 0 0,1-10 32,4-4 64,-2-3-32,-2 0-32,0-3 32,-5-1 32,1-2-32,-5-5-32,1-2 96,-8 1 0,0 10 32,-4 1 0,0 4-64,-3 4-64,-9 10 32,0 4-32,2 9-96,-2 4 64,1 1 32,-1 2 0,5 0 0,-1 2 0,4-2-96,5 0 64,-1-6-32,4 0 0,4-1 64,3-3 64,2-3-32,2-3-32,-4-4 32,4-7-32,1 0 0,-1-3 64,2 0 32,-6-4 32,0-3 64,-7 0 32,0 3-32,-7-6-32,0 2-32,-6 4 0,2 4-64,-5 8 32,2 2-64,-6 5 64,-3 2-128,1 7-64,-6 6 64,1 2 0,0-2-64,7 11 64,13-4-32,3-3 0,8-6 64,3-2 0,5-2 0,4-8 0,6-2 0,2-8 0,-1-6 0,4-2 0,5-2-1216,-3-4-448,3-3-1920</inkml:trace>
        </inkml:traceGroup>
      </inkml:traceGroup>
    </inkml:traceGroup>
  </inkml:traceGroup>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0.069"/>
    </inkml:context>
    <inkml:brush xml:id="br0">
      <inkml:brushProperty name="width" value="0.025" units="cm"/>
      <inkml:brushProperty name="height" value="0.025" units="cm"/>
    </inkml:brush>
  </inkml:definitions>
  <inkml:traceGroup>
    <inkml:annotationXML>
      <emma:emma xmlns:emma="http://www.w3.org/2003/04/emma" version="1.0">
        <emma:interpretation id="{9BC3455E-3617-4125-878B-D7F6D8E5538D}" emma:medium="tactile" emma:mode="ink">
          <msink:context xmlns:msink="http://schemas.microsoft.com/ink/2010/main" type="inkDrawing" rotatedBoundingBox="11158,8014 11301,8308 11254,8331 11111,8037" semanticType="callout" shapeName="Other">
            <msink:sourceLink direction="from" ref="{14DCF572-DEBC-4B13-BFEF-754956BA9019}"/>
            <msink:sourceLink direction="to" ref="{14DCF572-DEBC-4B13-BFEF-754956BA9019}"/>
          </msink:context>
        </emma:interpretation>
      </emma:emma>
    </inkml:annotationXML>
    <inkml:trace contextRef="#ctx0" brushRef="#br0">11209 7366 6016,'-27'-11'2272,"27"5"-1216,0 6-1248,8-4 1440,0 4-576,-2-3-128,4-1-192,-4 1-384,6 10 32,-4 6-32,0 4 32,0 11-96,-1 6 64,0 0-128,6 1-32,-2-1-480,5-4-192,-2-2-1408,2-8-1216,-4-5 1120</inkml:trace>
  </inkml:traceGroup>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0.419"/>
    </inkml:context>
    <inkml:brush xml:id="br0">
      <inkml:brushProperty name="width" value="0.025" units="cm"/>
      <inkml:brushProperty name="height" value="0.025" units="cm"/>
    </inkml:brush>
  </inkml:definitions>
  <inkml:traceGroup>
    <inkml:annotationXML>
      <emma:emma xmlns:emma="http://www.w3.org/2003/04/emma" version="1.0">
        <emma:interpretation id="{14DCF572-DEBC-4B13-BFEF-754956BA9019}" emma:medium="tactile" emma:mode="ink">
          <msink:context xmlns:msink="http://schemas.microsoft.com/ink/2010/main" type="inkDrawing" rotatedBoundingBox="11059,8652 11523,7864 11613,7917 11150,8706" semanticType="callout" shapeName="Other">
            <msink:destinationLink direction="from" ref="{9BC3455E-3617-4125-878B-D7F6D8E5538D}"/>
            <msink:destinationLink direction="to" ref="{9BC3455E-3617-4125-878B-D7F6D8E5538D}"/>
          </msink:context>
        </emma:interpretation>
      </emma:emma>
    </inkml:annotationXML>
    <inkml:trace contextRef="#ctx0" brushRef="#br0">11656 7218 5504,'-5'-3'2112,"10"3"-1152,-10 0-768,5 0 544,0 3-160,-7 11 32,-4-4 224,-16 7 128,-5 10-512,-10 7 32,-8 18 32,5 16-192,-2 24-96,1 8-224,4 7 0,8-9-928,7-1-320,4-12-2496</inkml:trace>
  </inkml:traceGroup>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03.368"/>
    </inkml:context>
    <inkml:brush xml:id="br0">
      <inkml:brushProperty name="width" value="0.025" units="cm"/>
      <inkml:brushProperty name="height" value="0.025" units="cm"/>
    </inkml:brush>
  </inkml:definitions>
  <inkml:traceGroup>
    <inkml:annotationXML>
      <emma:emma xmlns:emma="http://www.w3.org/2003/04/emma" version="1.0">
        <emma:interpretation id="{6FE880F2-5F67-4392-A676-269F3754A9F5}" emma:medium="tactile" emma:mode="ink">
          <msink:context xmlns:msink="http://schemas.microsoft.com/ink/2010/main" type="inkDrawing" rotatedBoundingBox="18516,4715 22676,8062 20551,10704 16391,7356" hotPoints="21480,7133 21731,9474 17803,8224 17552,5883" semanticType="enclosure" shapeName="Parallelogram">
            <msink:sourceLink direction="with" ref="{4DA2197F-090D-4146-941E-6B0D1A24F304}"/>
            <msink:sourceLink direction="with" ref="{C4D7AD77-68D1-4312-92FA-20C81178B4AB}"/>
          </msink:context>
        </emma:interpretation>
      </emma:emma>
    </inkml:annotationXML>
    <inkml:trace contextRef="#ctx0" brushRef="#br0">19299 6398 2944,'4'-2'1120,"-4"2"-576,5 0-576,-5 0 288,0 0 32,0 0 64,0 0 32,0 0 0,4 2 0,-2 3 64,2-2 64,1-1 64,-2 6-320,1-4 0,0 3 64,-1 3-128,2-3-32,-1 3-64,0 3-96,-1 1 96,1 3 0,3 0 96,-3 0 96,5 7-64,-2 10 32,1-2-32,-4-2 96,0 1-160,-2 0-96,-2-1 32,0 4 0,5 0-32,-1-2 32,3-1 0,2-4 96,-2 1-96,1-2 0,4 6-32,0-1-64,-6 3 32,3 3 32,-2 7-32,0-2 64,2-2-64,-2-1 64,2-4-64,-7 4-32,2 2 32,0-2 32,-4-2-96,0 1 0,0-1 32,0 2 64,0-3-32,0 8 64,0 5-128,0-8 0,0-3 32,-4-4 0,4 0 0,0 1 64,-4-5 32,4 11 32,-2-7-224,2-2 0,0-2 32,0-2 96,0-1 0,0-2-32,0-1 32,0-2-32,0 0 0,0-2 0,0 4 0,0-4 64,0 4-96,0 0-64,0 8 64,2-6 0,2-2 96,-4 1 96,0-6-224,0 3 0,0-5 0,0 0 96,0-4 64,0 1 32,0 1-64,0-5 32,0 0 128,0 0 192,-4-4-224,4 2-32,0-2-96,0 0-64,0-2 32,0 0-32,0-4 0,0 4 0,0-4 0,0 0 64,0 0 96,4 10-128,0-3-96,0-12 96,-4 5 32,4 8 0,4-6-64,0 3-64,-2-2 32,3 1 32,2-2 0,1 2 0,4-4 0,2 0 64,6 0 32,10 0-32,0 0 32,2-4-64,2 8-32,5-8 32,2 8-32,1-4 64,1 0 32,-1-6-32,1 6-64,-2-7 32,2 2 32,-1 3-32,4 2-32,0 0-64,-4 0 32,1 0 96,-6 0 32,11-8-128,-7 6 32,1 2 0,1-4 0,-1 4 0,0 0 64,-3 0-32,2 0-32,5 0 96,-3 4 0,-2-4-32,-1 0-64,-6 0 32,4 0-32,1-4 0,-4 0 64,-5 2-32,0-2-32,2 0 32,-2 4-32,0 0 0,2 0 64,-2-4-96,4 4-64,-2-2-32,-2 2 96,0-4 64,2 4 128,-7 0-64,2 0-64,-7 0 0,-2 0-32,5-4 0,-7 4 64,-1 0 32,-7 0 96,0 0 31,-5-2 33,0-2-64,-3 0-32,0 2-96,0-2 32,0-10 0,-8-2 96,4-16 32,0-6 32,-4-2 0,0-6 0,0 2 64,1 0-224,-1-2-64,-3-4-32,-2-2 64,2 1-96,3-10 0,-4-5 96,4-2 96,-2 0-64,1 2-64,-4 2 64,3-4 0,-2 2 96,-3 6 96,-2-10-192,6 8-64,0 4-32,-1 0 0,-4 4-96,0 6 64,1 3 32,2 4 0,-2-3 0,0 6 0,-1 0 0,6 0 0,-6 8 0,4-1 0,0-6 0,0-1 64,0 3-96,0 6 0,1-3-32,2 1 0,3 1 64,-2-1 0,0 3-96,0 0 64,0 6 32,0 0 64,0 5-96,1 0 0,-2-7-32,1 6 0,2 6 64,-3 0 64,1-4-32,-3 2-32,-1 0-64,0 7 32,-3 2-32,-5-3-64,1 1 96,-4 4 0,-1-3-64,-3 1 64,-8 5 32,1 5 0,-5-3-96,1 5 0,-2 0 64,-10 1 0,1-6-64,-6 8 64,-3-2 96,1-2 32,2 2-128,-7-6 32,4 6 0,0-2 0,-4-2 0,8-2 0,-4 2 0,4 0 64,1 0-96,-1-2 0,0 2 32,1 2 0,5 2-96,-10-1 0,-4 0 64,8 0 64,8 3-64,0-7 0,0 1 32,4-4 0,-6 3 0,6 4 0,0-4-96,4 1 64,2-1 32,1 4 0,4-4 0,0 1 0,4-1-224,5 0 0,-2 1-192,4-1-64,0 2-224,5-5-95,0 0-97,-1-5 64,-3 2-288,4-1-96,-1-2-640,8-5-256</inkml:trace>
    <inkml:trace contextRef="#ctx0" brushRef="#br0" timeOffset="-3418">17705 5187 2816,'-7'-4'1056,"7"4"-576,0-13-352,-8 16 320,5-3-64,6-3 96,-3-1 96,-3 1 32,-1 3 96,-1 0 32,1 0-320,1 0-160,3 0-160,0 3 0,7 4 0,-2 3-32,-1 2 32,-8-2 64,-1 0 128,10 4-64,-10 6 32,1 1-96,1 6 64,6 0-64,1 10 64,1 9-128,-1-5 0,-1-1 96,1 1 32,0-3 32,-4 4 64,7 2-160,-7-7-32,9 1-64,-2-1 32,-3 2-64,4 2 64,-4-7-128,-1 7 0,1 6 32,0-3 0,0-2 192,-1-4 128,-3-1-160,0-3-32,0 12-64,0-9-64,0 0 32,0-2-32,0-1 0,5 1 64,-1-1-32,-1 0 64,1-4 64,0 4 64,0 11-96,-1-8-32,-3 2-32,5-5 32,-1 0-64,-4-4 64,3 4-64,1-3-32,-4 1 32,4-5 32,-4-3-32,0-4-32,0 1 32,3 3-32,-3-1 64,0 1 32,0 1-128,0 6 32,0-4 0,0 7 0,0 3 0,0-3 64,0-3-32,0 1-32,0-5 96,0 0 64,0 0-64,0-3 0,0 4-96,0 0-32,0-4 32,0-4 64,0 1-32,0-1 64,0-3-64,0 3 64,0 1-128,0-1 0,0 1 96,0-1 32,0 5 32,0-5 63,0-3-31,0-3 64,0 0-128,0-4 0,0 0-32,0 0-64,0 1 96,0-5 0,0-6 32,0 0 0,0 0 0,0 0 0,0 0 0,0 0-64,0 0 32,0 0-128,0 0-64,0 0 64,0 0 64,0 0 0,0 0-32,0 0 32,0 0-32,0 0-96,0 0 64,0 0 32,0 0 0,0 0 64,0 0 32,4 0-32,5 0 32,-2 0-64,4 0-32,1 0-64,3 0-32,1 0 128,3 0 32,0 0-96,9 4 32,3-1 0,-1-3 0,1 0 0,-1 0 0,1 7-96,0-7 64,8-3 96,-1-1 32,-6 4-128,-2 0-32,1 0 32,-1 0 0,1 0-64,3 0 64,2 0 96,-2 0 96,1 4-64,4 6 0,-5-3-32,0-4-64,2 0 96,-2 1 0,-3-4-32,-1 0-64,6 3 32,-2 2-32,0-5-96,-3-8 64,3 1 32,2 4 0,-2-1 0,0 1 64,2 3-96,-6 0 0,5 7 32,-1-1 0,2-2 0,-6-1 64,1 2-32,-4-3-32,0 8 32,-4-10-32,0 10 0,-3-5 64,7 5-32,-9-3-32,9 0 32,-4-2-32,-3 0 0,-2 2 0,-2-4 0,0 1-96,-1-4 64,1 3 32,0 0 0,-2 1 64,2-1 32,3 4-128,0-4-32,4 1 32,-8-1 64,1-3 0,-5 4-32,1-4 32,3 0 32,-3 3-96,-1-3-64,-2 0 128,-2 0 32,4-3 0,-2-1 32,-2 1-128,1-1 0,0 4 96,-1-3 32,-7 3-32,4-3 32,0-1-64,0 1-32,-4 3-64,3-4 32,-3 4 96,0-3 32,0 0-32,0-1-64,0-3 32,0-1-32,0-4 64,-3-5-32,3-1 64,-4 1 0,4-4 96,-4-2-32,0-5 0,4-2 32,-7-1 32,-1 4-192,0-5 0,-3-5-32,-1-1 64,1 1 32,-1-9 32,1-5-64,-2-10-64,6 3 96,0-1 0,3 5-32,-1 3-64,3-7 32,2-1-32,-5-2 0,1-7 64,-3-5-96,-2 2 0,-2-1 32,-5 6 64,2 12-32,1-4 64,2 2-128,0 12-64,3 0 64,0 3 0,1-10 32,0-3 0,-2 1 0,2 6 64,-2 1-32,2 2-32,-1 7-64,1 3 32,0-4 32,-2-4 0,2 5 0,-2 6 0,2 4-96,0 0 64,3-4 32,0 4 0,-1 0 0,5-19 0,-2 9 0,2 0 0,-5-1 0,5 4 64,0-1-32,-4 4-32,1 4 32,-5 0-32,0 3-96,4 4 64,0-1 32,1 1 0,-1-2 0,4 10 0,0-5-96,-4 2 64,1 5 32,-2-4 0,5 4 0,-4 0 64,0-1-96,-3 5-64,3-1 64,-4 3 64,4 1-64,-3 3 0,-1 0 32,0 0 0,-3 0-96,-5 3 64,-2 1 32,-9 3 0,-4-1 0,-4 1 0,-3 4-96,-5-5 64,-4 8 32,6-4 0,-6 4-96,-3-4 64,1 0 32,-1-3 0,-2 1 0,-2-1 0,5-2 0,3 0 0,-4-3-96,8 3 64,-1-5 32,5 0 64,3 0-32,4 0 64,-3 0-64,-5-5-32,8 5 32,-3 0-32,3 0-96,-3 0 0,2 0 64,5 0 0,-4 0 96,1 5 32,3-2-192,0-3 0,4 0 96,-1 2 64,1-2-160,1 5 0,-1-5-608,3 0-192,1 0-448,-1 0-191,5 0-673,-1-10-256,2-7-1248</inkml:trace>
  </inkml:traceGroup>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14.633"/>
    </inkml:context>
    <inkml:brush xml:id="br0">
      <inkml:brushProperty name="width" value="0.025" units="cm"/>
      <inkml:brushProperty name="height" value="0.025" units="cm"/>
    </inkml:brush>
  </inkml:definitions>
  <inkml:traceGroup>
    <inkml:annotationXML>
      <emma:emma xmlns:emma="http://www.w3.org/2003/04/emma" version="1.0">
        <emma:interpretation id="{F6DF7ADB-CABB-44FC-8AB8-85DBEEA46ECE}" emma:medium="tactile" emma:mode="ink">
          <msink:context xmlns:msink="http://schemas.microsoft.com/ink/2010/main" type="inkDrawing" rotatedBoundingBox="17761,5791 23815,5349 23858,5940 17804,6382" semanticType="callout" shapeName="Other">
            <msink:sourceLink direction="to" ref="{D37A6A4C-1B1C-4FD8-A0E6-4E37C2607FC3}"/>
            <msink:sourceLink direction="to" ref="{E8D74B19-97B2-47EB-B162-657C1106CC2B}"/>
            <msink:sourceLink direction="to" ref="{396BA970-042C-48CD-9259-2671DB3517A3}"/>
          </msink:context>
        </emma:interpretation>
      </emma:emma>
    </inkml:annotationXML>
    <inkml:trace contextRef="#ctx0" brushRef="#br0">17993 5368 3328,'-18'-12'1312,"14"4"-704,-8-2-448,8 6 352,-3 2-224,-6-3-32,-1 2-192,-2 1-64,0 2 0,5-5 0,0 2 0,2-1 128,2 2 160,3-2 32,1 0 128,3 2-96,3-3 32,8 2-224,5 3-32,4 0-64,7 0-64,7 0-64,4 0-32,9 3 128,6-3 32,5 0-96,8-3 32,6 1 64,14-3 96,2 2 0,9-1 0,2-2-96,5-1 32,8-3-64,-1-1 64,5 1-64,-4 0-32,-1 3 32,1-3 32,-1 0 32,-2-1 32,-1 1-64,-4 0 32,-5 0-64,5 2-32,-3 2 32,-8-2 32,-1 2-32,-1 0-32,-1 1 32,-6 2-32,4-1 64,-7 1 32,-4 0-32,1 3-64,-1-4 32,0 2 32,0-3-96,-1 2 0,1 1 96,0-3 32,0 2-128,8-1 32,-4 1 0,3-4 64,-3 0-96,-4 1 0,0-1 32,0 3 64,1 1-96,-1 0 0,0-1 32,4 1 0,-1-7 0,5 3 64,-4 3-96,-4-2 0,4 2 32,-8-9 0,1 2 0,-6 3 0,-3 2 0,5 0 64,-4-2-32,-5 6-32,-3-2 32,-1 0-32,1 4 0,-8 0 0,-3-10-96,-6 4 64,-1 8 32,-6-9 64,-2 2-32,-10 0 64,1 2-64,-7-1 64,2 1-128,-6 3 0,0 0 32,0-3 64,-5-1-32,2 2-32,-2-3 32,0 2-32,-3 1-96,0-3 64,-4 2 96,0-1 32,-4 1-32,0-4 32,-3 0-128,0 0 0,-6 1 224,1-6 128,-3 2-32,-8 0 64,4 1-192,-5-1-32,-1-5 64,-18 1 96,0 2 0,1-2 64,3 4-192,-4 2-32,9 1-128,3 7-96,4 0 64,8 0 64,8 0-160,11 0-32,11 7-32,5 1 128,7 6 32,4-2 32,7 6-160,4-2 32,5 2 0,0-2 64,2-1 32,2-2 32,-1 11-96,1-2 64,-9 4 32,-4-6 64,-7 2-32,0-6-32,-7 2 32,-5-1-32,-12 0 0,-3 3 0,-6 1 0,-6-1 0,-8 7 0,-2 1 64,-1-4-736,-4 0-256,0 0-960,3 2-320,1 6-320</inkml:trace>
  </inkml:traceGroup>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2.843"/>
    </inkml:context>
    <inkml:brush xml:id="br0">
      <inkml:brushProperty name="width" value="0.025" units="cm"/>
      <inkml:brushProperty name="height" value="0.025" units="cm"/>
    </inkml:brush>
  </inkml:definitions>
  <inkml:traceGroup>
    <inkml:annotationXML>
      <emma:emma xmlns:emma="http://www.w3.org/2003/04/emma" version="1.0">
        <emma:interpretation id="{B7CDA351-2D6D-403F-BD7E-2147EE207E6B}" emma:medium="tactile" emma:mode="ink">
          <msink:context xmlns:msink="http://schemas.microsoft.com/ink/2010/main" type="writingRegion" rotatedBoundingBox="14303,7662 17620,7662 17620,9079 14303,9079">
            <msink:destinationLink direction="with" ref="{9D928CC8-4D94-4CC2-875F-260B96470CC9}"/>
          </msink:context>
        </emma:interpretation>
      </emma:emma>
    </inkml:annotationXML>
    <inkml:traceGroup>
      <inkml:annotationXML>
        <emma:emma xmlns:emma="http://www.w3.org/2003/04/emma" version="1.0">
          <emma:interpretation id="{ACE5284A-18F5-404D-851F-84C9EA2E23E4}" emma:medium="tactile" emma:mode="ink">
            <msink:context xmlns:msink="http://schemas.microsoft.com/ink/2010/main" type="paragraph" rotatedBoundingBox="14303,7662 17620,7662 17620,9079 14303,9079" alignmentLevel="1"/>
          </emma:interpretation>
        </emma:emma>
      </inkml:annotationXML>
      <inkml:traceGroup>
        <inkml:annotationXML>
          <emma:emma xmlns:emma="http://www.w3.org/2003/04/emma" version="1.0">
            <emma:interpretation id="{72BD3ABC-644A-4896-BFAF-AD7F2053C377}" emma:medium="tactile" emma:mode="ink">
              <msink:context xmlns:msink="http://schemas.microsoft.com/ink/2010/main" type="line" rotatedBoundingBox="14303,7662 17620,7662 17620,9079 14303,9079"/>
            </emma:interpretation>
          </emma:emma>
        </inkml:annotationXML>
        <inkml:traceGroup>
          <inkml:annotationXML>
            <emma:emma xmlns:emma="http://www.w3.org/2003/04/emma" version="1.0">
              <emma:interpretation id="{9EA32CB5-434D-4ABA-BDE3-8FC7D847B98E}" emma:medium="tactile" emma:mode="ink">
                <msink:context xmlns:msink="http://schemas.microsoft.com/ink/2010/main" type="inkWord" rotatedBoundingBox="14303,7662 17620,7662 17620,9079 14303,9079">
                  <msink:destinationLink direction="to" ref="{9C148424-57E1-4967-9064-22A09A14842C}"/>
                </msink:context>
              </emma:interpretation>
              <emma:one-of disjunction-type="recognition" id="oneOf0">
                <emma:interpretation id="interp0" emma:lang="en-US" emma:confidence="0">
                  <emma:literal>+</emma:literal>
                </emma:interpretation>
                <emma:interpretation id="interp1" emma:lang="en-US" emma:confidence="0">
                  <emma:literal>t</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T</emma:literal>
                </emma:interpretation>
              </emma:one-of>
            </emma:emma>
          </inkml:annotationXML>
          <inkml:trace contextRef="#ctx0" brushRef="#br0">14374 8063 4736,'-3'-3'1760,"6"3"-960,1 0-800,-4 0 320,8 0 224,0 0 128,-1 0 64,1 0 32,8 0-416,-2-7 64,6 10 96,0 8-256,3 2-128,-1 4-96,1 10-32,0 5-224,8 2 0,-8 7-672,8 3-224,4-5-1696,0-12-864,-5-8 1856</inkml:trace>
          <inkml:trace contextRef="#ctx0" brushRef="#br0" timeOffset="330">14836 7992 7296,'-19'-7'2720,"11"14"-1472,0 1-896,0-3 672,-6 17-608,-6 5-224,-7 10-480,-7 8-224,-13 19 256,-10 6-1152,-9-6-384,8-6-1152</inkml:trace>
          <inkml:trace contextRef="#ctx0" brushRef="#br0" timeOffset="104457">16900 6992 3328,'0'-13'1312,"3"13"-704,5-4-512,-8 4 384,0 0 128,0 0 96,0 0 64,0 0 0,0 0-160,0 0-32,0 7-320,8 0 32,0 3 64,4 4-128,2 6-64,6 1-64,7-1 0,4 2-128,-4-2 0,-1 4 32,1 6 0,0-2 0,0-1 0,-7-3-96,-2-4 64,-2 2-736,-1-3-320,1 6-1760</inkml:trace>
          <inkml:trace contextRef="#ctx0" brushRef="#br0" timeOffset="104920">17688 7013 5120,'-3'-14'1920,"6"11"-1024,-3-1-1056,0 4 384,-7 0-192,-4 0 320,-5 4 192,1 3-288,-8-1 64,3 8 96,-3 6-224,-4 8-32,-3 19-32,-5 5 0,-4 10-64,-4 6 32,2 4-128,-1 7 0,-1 17 32,-7-4 0,0-4-224,3 2-96,2-12-1504,9-9-1696</inkml:trace>
        </inkml:traceGroup>
      </inkml:traceGroup>
    </inkml:traceGroup>
  </inkml:traceGroup>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16.371"/>
    </inkml:context>
    <inkml:brush xml:id="br0">
      <inkml:brushProperty name="width" value="0.025" units="cm"/>
      <inkml:brushProperty name="height" value="0.025" units="cm"/>
    </inkml:brush>
  </inkml:definitions>
  <inkml:traceGroup>
    <inkml:annotationXML>
      <emma:emma xmlns:emma="http://www.w3.org/2003/04/emma" version="1.0">
        <emma:interpretation id="{A2BBD699-C21C-4201-A26F-986BB5564C3E}" emma:medium="tactile" emma:mode="ink">
          <msink:context xmlns:msink="http://schemas.microsoft.com/ink/2010/main" type="inkDrawing" rotatedBoundingBox="18531,6306 18636,11113 17723,11133 17618,6326" semanticType="verticalRange" shapeName="Other">
            <msink:sourceLink direction="with" ref="{DB415DBB-A01B-4B05-ACFE-9AE42373B6B1}"/>
          </msink:context>
        </emma:interpretation>
      </emma:emma>
    </inkml:annotationXML>
    <inkml:trace contextRef="#ctx0" brushRef="#br0">18091 5839 3072,'0'-17'1216,"0"10"-640,-5-3-608,1 5 224,-7 3-224,0-6 32,-5 2 0,0-8 64,2 0 320,-2 0 128,5 4-160,2 0-128,3 0-64,-3 0 32,2-1 32,-1 6 96,0-7-160,-4 6 32,-3-1 32,0 0 32,0 4 64,0-1-96,3 1 32,0 3-96,4 0 64,1-4 64,3 4 64,-1-3 32,3 3 64,2 0-96,0 0-32,0 0-192,0 0-32,0 0-32,2 7-64,-2 3 96,0 0 64,0 0 64,0 7 32,0 4-224,5-1-64,-1 2 64,3 2 32,1 3 64,4 7 0,0 3-160,-1 9 32,0 4-64,1 2-64,-4 2 448,-1 7 160,-2-2-160,-3 9-32,-2 4-224,4 14-64,4-1 0,0-10 0,0 1 0,0-10 64,-1-6-32,-2 6-32,-1-2 32,-2 18 32,-2 4-32,-2-4-32,-2 1-64,-1-2 32,-2 9 32,3 10 0,0-8 64,0-4 32,4-2-128,0-7 32,0 0 0,4 3 64,4 10-96,-1-4 0,4 2-32,1-8 0,-4-3 128,0 4 32,3-5-32,0 4-64,-2 0-64,-2 0 32,-3-6 96,0-8 96,-8-7-128,0 2-32,1-3 0,-1 2 0,-1 6-96,1 0 64,4-2 32,0-5 64,0 2-32,0-9 64,0 1-64,0-4-32,0 1 32,-2-1 32,-3 3-32,-2 4-32,-1 1-64,0-11 32,4-4 32,0-2 64,1-6 96,-2 2 128,1-3-64,2-4 32,-2-8-96,-1-2 0,1-1-96,1-2-64,-1-4 96,0-4 0,0 0 31,0-4 65,0-1 32,0-5 32,1-5-64,-2-5 32,1-10 0,-3-8 96,0-6-96,-5-7-64,-3-6 0,0 1-32,-1 2-64,0 7 32,5 3-128,0 3 0,2 7-32,2 0-64,-1 6 0,4 8 96,0 3-64,4 4-32,0 3 0,4 8 96,0 4-64,4 6-32,-1 12-64,6 5-32,-2 2 32,0 4 128,5 8 32,-2-5 32,6-3 0,3-3 64,8-8-96,1-1 0,2-3 32,4-6 0,5-2-96,6-8 64,-3-10 32,8-4 64,9-10 32,2-8 32,3-6-416,-5-7-224,-10-6-767,-6-13-385,-9-2-1120,1 2-384,-17-7 192</inkml:trace>
  </inkml:traceGroup>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59.167"/>
    </inkml:context>
    <inkml:brush xml:id="br0">
      <inkml:brushProperty name="width" value="0.025" units="cm"/>
      <inkml:brushProperty name="height" value="0.025" units="cm"/>
    </inkml:brush>
  </inkml:definitions>
  <inkml:traceGroup>
    <inkml:annotationXML>
      <emma:emma xmlns:emma="http://www.w3.org/2003/04/emma" version="1.0">
        <emma:interpretation id="{2D8F399C-6237-4653-9C96-68325847B2E1}" emma:medium="tactile" emma:mode="ink">
          <msink:context xmlns:msink="http://schemas.microsoft.com/ink/2010/main" type="writingRegion" rotatedBoundingBox="15976,3881 23042,2682 23454,5107 16387,6306"/>
        </emma:interpretation>
      </emma:emma>
    </inkml:annotationXML>
    <inkml:traceGroup>
      <inkml:annotationXML>
        <emma:emma xmlns:emma="http://www.w3.org/2003/04/emma" version="1.0">
          <emma:interpretation id="{365037D7-B451-4B44-BF33-E83A25B70BC0}" emma:medium="tactile" emma:mode="ink">
            <msink:context xmlns:msink="http://schemas.microsoft.com/ink/2010/main" type="paragraph" rotatedBoundingBox="17179,3677 23042,2682 23327,4361 17464,5355" alignmentLevel="2"/>
          </emma:interpretation>
        </emma:emma>
      </inkml:annotationXML>
      <inkml:traceGroup>
        <inkml:annotationXML>
          <emma:emma xmlns:emma="http://www.w3.org/2003/04/emma" version="1.0">
            <emma:interpretation id="{3F3E933E-5FED-4020-A164-1CF42FE5519E}" emma:medium="tactile" emma:mode="ink">
              <msink:context xmlns:msink="http://schemas.microsoft.com/ink/2010/main" type="line" rotatedBoundingBox="17179,3677 23042,2682 23327,4361 17464,5355"/>
            </emma:interpretation>
          </emma:emma>
        </inkml:annotationXML>
        <inkml:traceGroup>
          <inkml:annotationXML>
            <emma:emma xmlns:emma="http://www.w3.org/2003/04/emma" version="1.0">
              <emma:interpretation id="{396BA970-042C-48CD-9259-2671DB3517A3}" emma:medium="tactile" emma:mode="ink">
                <msink:context xmlns:msink="http://schemas.microsoft.com/ink/2010/main" type="inkWord" rotatedBoundingBox="19938,3209 23042,2682 23327,4361 20223,4887">
                  <msink:destinationLink direction="to" ref="{F6DF7ADB-CABB-44FC-8AB8-85DBEEA46ECE}"/>
                </msink:context>
              </emma:interpretation>
              <emma:one-of disjunction-type="recognition" id="oneOf0">
                <emma:interpretation id="interp0" emma:lang="en-US" emma:confidence="0">
                  <emma:literal>overlay/xy</emma:literal>
                </emma:interpretation>
                <emma:interpretation id="interp1" emma:lang="en-US" emma:confidence="0">
                  <emma:literal>overlay lay</emma:literal>
                </emma:interpretation>
                <emma:interpretation id="interp2" emma:lang="en-US" emma:confidence="0">
                  <emma:literal>overlay) Y</emma:literal>
                </emma:interpretation>
                <emma:interpretation id="interp3" emma:lang="en-US" emma:confidence="0">
                  <emma:literal>overlay 1xy</emma:literal>
                </emma:interpretation>
                <emma:interpretation id="interp4" emma:lang="en-US" emma:confidence="0">
                  <emma:literal>overlay) y</emma:literal>
                </emma:interpretation>
              </emma:one-of>
            </emma:emma>
          </inkml:annotationXML>
          <inkml:trace contextRef="#ctx0" brushRef="#br0">20293 3280 6272,'-9'0'2368,"9"2"-1280,-4 3-992,4-5 480,-3 3 0,-6-1 32,3 3 32,-3-2 0,2 4-352,0 0-160,-4 3-32,-3 0-128,3 4 0,0 3-32,3 3 0,0 5 128,6-5 96,-3-2-64,5-1-64,0-4-96,5-3 32,1-4-256,10-6-128,2-12 352,2-10 160,4 2-288,-2-6-96,-2-6 64,-4-16 32,-5 4 128,0 6 96,-3 8 352,-8 6 128,0 6-32,0 8 32,-4 6-224,4 26-32,0 2-64,0-2 32,0 6-64,8 0 0,3-1-96,0-3 32,5 0-64,0-4-32,0-3-64,-1 5 32,0-6-1440,0-2-640,0-18-1600</inkml:trace>
          <inkml:trace contextRef="#ctx0" brushRef="#br0" timeOffset="480">21274 3034 8064,'-24'13'3072,"-10"11"-1664,2 11-1280,17-1 608,-8 10-416,-11 7-96,-13 12-64,-3 5 32,-7 10-96,-1 24-128,-1-5 0,2-2-320,8-9-160,10-11-1440,4-16-640</inkml:trace>
          <inkml:trace contextRef="#ctx0" brushRef="#br0" timeOffset="252">20670 3119 7424,'-5'5'2816,"5"3"-1536,5 30-1152,-2-14 608,5-1-416,-4 6-32,-1-3-224,6 2-64,2 6 0,5 0-96,2-2 64,5-6 96,4 2 32,4 0-896,12-11-384,-5-12-2176</inkml:trace>
          <inkml:trace contextRef="#ctx0" brushRef="#br0" timeOffset="922">21608 2258 5120,'4'-8'2016,"12"8"-1088,-2 8-1024,-2 2 416,0 9 128,0 6 160,-1 11 64,4 20 64,0 20-416,5 12-32,-13 11 32,-3 32-192,-8 1-64,-8 2-320,-6 0-96,-9-4-800,4-4-288,3-16-1312</inkml:trace>
          <inkml:trace contextRef="#ctx0" brushRef="#br0" timeOffset="1653">22448 2728 5888,'-39'0'2272,"12"14"-1216,0 13-1088,16-13 480,-9 11-256,-8 2 64,-10 7-224,0 7-32,4 0 0,2 1-992,10-12-384,6-13-1120</inkml:trace>
          <inkml:trace contextRef="#ctx0" brushRef="#br0" timeOffset="1337">22154 2700 5632,'-26'-9'2112,"14"12"-1152,16-6-1056,-4 3 416,0 0-32,4 3 64,-4-3-96,4 6 0,0 9-160,0-2-64,7 4 64,5 4 0,3 6 32,1 4-224,2-1 0,5 6 32,4-2 96,-5 0-352,6 0-192,-6-4-1056,-3 8-1632,2-8 544</inkml:trace>
          <inkml:trace contextRef="#ctx0" brushRef="#br0" timeOffset="2185">23238 2739 8832,'-48'37'3328,"22"12"-1792,-17 22-1376,24-30 704,-15 35-480,-12 9-128,-8 12-608,-20 12-160,-6 24-2016,3-3-800,-20 7 64,16-25 128</inkml:trace>
          <inkml:trace contextRef="#ctx0" brushRef="#br0" timeOffset="1969">22779 2520 6272,'0'-4'2368,"3"8"-1280,5 3-1120,-5-4 480,2 7-128,-1 14 64,0 8-192,-1 5-128,6 4-32,-3 7-32,6-1 0,0 4-1344,7-3-608,0-6-704</inkml:trace>
          <inkml:trace contextRef="#ctx0" brushRef="#br0" timeOffset="-2104">17720 3638 3968,'-27'-10'1568,"27"10"-832,-27 0-512,19 0 416,-3 3-32,-5-3 96,-4 4-96,5-1-64,1 1-288,-6 2-96,5 5 32,-8-1-96,-4 15 0,4 9-32,0-4 32,3 1 0,5 0 32,3-7 192,8-1 128,4-1-96,9-10 32,9 0-160,6-9 32,-1-6 32,4-9 64,3 0-160,-3-10-64,4 2 0,0-7 0,-1-1 0,-10 5 0,-5-1 128,-12 2 160,-10 3-96,-8-1 64,-4-2-224,-12 5-32,-3 3-128,-6 4-32,10 3-608,3 1-288,16-1-1568,18-3-640,9-11-64</inkml:trace>
          <inkml:trace contextRef="#ctx0" brushRef="#br0" timeOffset="-1515">17774 3546 3840,'-16'-3'1472,"12"-1"-768,-3 1-768,-2 3 288,2 0-32,-9-3 32,5-1 96,0 1 128,3-1-128,4 1 0,4 3-192,4 0 320,-1 0 192,9 0 32,1 0-32,-2 0 32,0 3-32,1 4-160,3 0-32,4 7-416,1 3-96,-2 3 224,6 5 128,-5-1-128,1 6-32,-2-6 0,-2 7 0,0-4-64,-5-5 32,0-10 0,5-2 32,-5-3 192,8-14 128,-3-6-32,4-11 0,2-3-160,5-7-96,5 0-160,9 3 0,2-3-64,-1-8 0,4 5-640,5-1-320,-5 4-832,-8 4-352,0 1-1152</inkml:trace>
          <inkml:trace contextRef="#ctx0" brushRef="#br0" timeOffset="-1165">18440 3536 5504,'-8'17'2112,"12"-7"-1152,4 2-928,-5-7 448,6 0 32,2-3 64,0-2 64,1-2 64,-1-6-384,0-2-32,-2 1-64,-2-3-96,1-5-32,-8-3-32,0-1 32,-4-2-64,-4 6-32,-4 0 32,1 3-32,-4 4-96,0 3 64,2 2-32,2 5 0,0 5 64,3 9 64,4 3-192,0 0 32,4 0 32,8 3 32,4-3-64,4 0 64,2-3 96,14-1 32,6-1-736,0-3-288,5-1-832,2-8-320,3-5-384</inkml:trace>
          <inkml:trace contextRef="#ctx0" brushRef="#br0" timeOffset="-817">18806 3645 5120,'-16'24'2016,"16"-14"-1088,4 0-800,0-5 480,-1-3 0,6 3 384,7-12-288,2-3-352,-2-9 0,-1-1 0,4-4 0,1 0 32,-2-10-288,2 0-96,-2-1 96,2 1 160,-1 7-64,1 3 64,-5 0-160,1 7 0,-2 0 32,-1 4 0,2 2-64,0 5-64,5 2-64,7 1 32,3 3-32,8 0 0,5 0 0,7 0-64,1-5-1056,-1 3-480,0-8-1824</inkml:trace>
          <inkml:trace contextRef="#ctx0" brushRef="#br0" timeOffset="-495">19676 2630 6528,'-24'0'2464,"21"27"-1344,6 0-1088,1-13 448,4 6 32,0 4 64,-1 15-160,4-2 0,3 4-256,4 7 32,4 3 128,-2 11-192,-4 3 0,-2-4-128,-5 5-32,-2-5-544,-3-7-160,-4-3-928,4-12-288</inkml:trace>
        </inkml:traceGroup>
      </inkml:traceGroup>
    </inkml:traceGroup>
    <inkml:traceGroup>
      <inkml:annotationXML>
        <emma:emma xmlns:emma="http://www.w3.org/2003/04/emma" version="1.0">
          <emma:interpretation id="{7BDB236C-F870-4852-86DA-3F419AEAE67E}" emma:medium="tactile" emma:mode="ink">
            <msink:context xmlns:msink="http://schemas.microsoft.com/ink/2010/main" type="paragraph" rotatedBoundingBox="16220,5655 18471,4867 18715,5566 16464,6354" alignmentLevel="1"/>
          </emma:interpretation>
        </emma:emma>
      </inkml:annotationXML>
      <inkml:traceGroup>
        <inkml:annotationXML>
          <emma:emma xmlns:emma="http://www.w3.org/2003/04/emma" version="1.0">
            <emma:interpretation id="{463C3DCA-08FA-4B5D-A34C-58AF714722D5}" emma:medium="tactile" emma:mode="ink">
              <msink:context xmlns:msink="http://schemas.microsoft.com/ink/2010/main" type="line" rotatedBoundingBox="16220,5655 18471,4867 18715,5566 16464,6354">
                <msink:destinationLink direction="with" ref="{9D928CC8-4D94-4CC2-875F-260B96470CC9}"/>
              </msink:context>
            </emma:interpretation>
          </emma:emma>
        </inkml:annotationXML>
        <inkml:traceGroup>
          <inkml:annotationXML>
            <emma:emma xmlns:emma="http://www.w3.org/2003/04/emma" version="1.0">
              <emma:interpretation id="{CF95A081-A06C-43A8-A021-1FAAD71BE8CE}" emma:medium="tactile" emma:mode="ink">
                <msink:context xmlns:msink="http://schemas.microsoft.com/ink/2010/main" type="inkWord" rotatedBoundingBox="16220,5655 18471,4867 18715,5566 16464,6354"/>
              </emma:interpretation>
              <emma:one-of disjunction-type="recognition" id="oneOf1">
                <emma:interpretation id="interp5" emma:lang="en-US" emma:confidence="0">
                  <emma:literal>(00)</emma:literal>
                </emma:interpretation>
                <emma:interpretation id="interp6" emma:lang="en-US" emma:confidence="0">
                  <emma:literal>(00,</emma:literal>
                </emma:interpretation>
                <emma:interpretation id="interp7" emma:lang="en-US" emma:confidence="0">
                  <emma:literal>(010)</emma:literal>
                </emma:interpretation>
                <emma:interpretation id="interp8" emma:lang="en-US" emma:confidence="0">
                  <emma:literal>(010,</emma:literal>
                </emma:interpretation>
                <emma:interpretation id="interp9" emma:lang="en-US" emma:confidence="0">
                  <emma:literal>(08)</emma:literal>
                </emma:interpretation>
              </emma:one-of>
            </emma:emma>
          </inkml:annotationXML>
          <inkml:trace contextRef="#ctx0" brushRef="#br0" timeOffset="-47816">17785 4556 3584,'-7'0'1408,"7"3"-768,-4 1-832,4-4 256,-5 3 128,1-3 192,1 0 160,-5 3 64,-4 4-128,5 0 32,-8 0-224,-1 3-96,0 0-96,0 1-96,2-1 96,3 3-64,-2 4-32,1 0 32,10 0 32,2 0-32,11 2 64,5-2 0,7-4 32,3-3 128,4-3 96,6-7 0,-2-3 96,0-1-96,2-2-32,-2-1-64,0-3 64,2-1-96,-6 1-64,-4 0 0,-1 0 32,-6-2 96,-4-1 160,-4-1 32,-7-6 0,-8-1-32,-7 1 32,-12-1-192,-13 4-96,-9 0-96,-4 7 0,-14 2-288,2 6-96,-1 2-640,-3 2-192,-5 3-704,9-2-288,7 1-1056</inkml:trace>
          <inkml:trace contextRef="#ctx0" brushRef="#br0" timeOffset="-48617">16939 4810 3072,'0'0'1216,"0"0"-640,7 0-672,-7 0 192,4 0 256,-1 0 160,-3 0 160,0-5 128,-3 2-64,-1 3 0,-3 0-320,-4 3-96,-5 4-192,-4 3-96,-3 5 64,0 9-64,-1 7 64,2 3-128,3-4 0,8 4 32,2-2 0,9 2 0,9-7 0,2 0-96,12-6 64,-1-4 224,10 0 128,2-7-32,2-3 64,4-7 0,-1-7 32,0 0 0,-4-3 64,-1-3-32,-3-11 0,-3 0 32,-10-20 64,-6 3-32,-8-1 32,-12 4-64,-3 4 32,-20 4-256,-7 6-128,-12 2-224,-13 10 0,-5 7-800,-2 10-256,9 2-960,9-2-320,23-5-736</inkml:trace>
          <inkml:trace contextRef="#ctx0" brushRef="#br0" timeOffset="-46168">18420 4251 4992,'-11'-21'1824,"11"18"-960,0 3-800,4 0 448,3 3-480,6 1-128,1 3 96,6 3 128,-1 0-64,5 21-96,-1-1 0,4 2-32,0 4-64,-5 3 96,1 5 0,1-3 32,-12 1 0,-9 2 64,-6 0 96,-13 4-64,-11 4-64,0 6 0,-7-7-32,-2-7-800,6-3-320,6-9-992</inkml:trace>
          <inkml:trace contextRef="#ctx0" brushRef="#br0" timeOffset="-47284">17582 4943 1664,'-13'-24'704,"6"27"-384,-9-3-160,12 4 192,-3-4 416,2 0 320,-2 0-224,3 3-96,1-3-96,-1 2 32,0 6-96,4 2 0,0 1-320,0-1 32,4 4 32,3 3-128,2 0-64,-7 6-160,7-2-64,-6-1 32,-3 2 64,0 2 64,-3-4 32,-8 0 0,-5 4 64,-7 3-160,-1 4-32,5 0-576,0-1-256,3-1-2016</inkml:trace>
          <inkml:trace contextRef="#ctx0" brushRef="#br0" timeOffset="-46615">16430 5001 4096,'-4'-11'1568,"4"22"-832,0-8-800,4 4 288,-4 3-32,-4 4 96,-4 6 160,1 7 32,-4 5-256,2 2-128,6 10-64,6 4-32,10 11 0,17 2 0,5-6 64,15-8-96,11-6-64,25-14-864,9-12-1664,18-12 32</inkml:trace>
        </inkml:traceGroup>
      </inkml:traceGroup>
    </inkml:traceGroup>
  </inkml:traceGroup>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31.586"/>
    </inkml:context>
    <inkml:brush xml:id="br0">
      <inkml:brushProperty name="width" value="0.025" units="cm"/>
      <inkml:brushProperty name="height" value="0.025" units="cm"/>
    </inkml:brush>
  </inkml:definitions>
  <inkml:traceGroup>
    <inkml:annotationXML>
      <emma:emma xmlns:emma="http://www.w3.org/2003/04/emma" version="1.0">
        <emma:interpretation id="{857C36A7-B28F-4E09-9254-3F84617A2287}" emma:medium="tactile" emma:mode="ink">
          <msink:context xmlns:msink="http://schemas.microsoft.com/ink/2010/main" type="inkDrawing" rotatedBoundingBox="12675,14436 18761,11987 19967,14985 13881,17434" semanticType="callout" shapeName="Other">
            <msink:sourceLink direction="with" ref="{4EEE81AC-E206-4CAE-83B3-96DB9C45B380}"/>
            <msink:sourceLink direction="with" ref="{0A7F4B05-479A-43EC-9CC2-377D656C48F8}"/>
          </msink:context>
        </emma:interpretation>
      </emma:emma>
    </inkml:annotationXML>
    <inkml:trace contextRef="#ctx0" brushRef="#br0">13158 14769 3072,'0'5'1216,"0"-5"-640,0-5-544,0 5 256,0 0 32,0 0 32,0 0-32,0 0 32,0 0-128,0 0 32,0 0-32,0 0 32,0 0-128,0 0-32,0 0 32,0 0 0,0 0 0,0 0 128,0 0 160,0 0-32,0 0 96,0 0-192,4 0-32,0 0-64,4 0-32,0 0-96,-1 0-64,0 0 32,6 0-32,-2-10 128,1 15 64,6-5 64,-2 0 0,11 0-64,0 0-128,0 0 64,0 0-96,0 0 64,4 0 0,-1 0 32,6 0 0,-2-8 0,4 1-64,1-3 32,0 3-128,-1 4 0,0-1 96,9 1 32,-6 3-128,-2 0 32,0 3 0,0 1 64,-5-1 32,1 0 32,7 1-64,-4-8-64,1-2-64,0 2 32,-1 1 32,0-7 64,0 3-96,1 0 0,1 7 32,1 0 0,-3 0 0,1 0 64,-4 0-32,-1 0 64,0 0-224,2 0 32,2 0 160,-3 0 128,0-7-192,-1 11 32,0-1-192,2-3 32,-2-7 192,5 11 128,0-1-96,3 0-64,0-3 0,-3 0-32,2 0 0,-1 0 0,-6 0 0,12 0 64,1 0-96,-2-6 0,5 2 32,2 8 0,2-8 0,-2 8 0,0-1 0,0-3 0,-1 3-160,-6-3-32,10 0 0,-1 0 128,0 0 32,0-6 32,3-1 128,5 3 160,4 1-160,-5 6-64,-4-6-128,5-4 32,-4-1 32,0 6 64,0-2-32,-1 0-32,-3 2 32,11 2-32,-6 0 0,-2-4 64,1 0-96,4 0 0,3 2 32,-4-1 0,1-2 64,0 3 32,8-6-128,2 6 32,-6-2 0,-8 0 0,-8 4-96,0 0 64,4 0 96,0-4 32,2 4-128,-2-2 32,0-2 0,-4 0 0,4 4 0,-4 0 0,2 0 0,-11 0 0,2 0 0,-9 0 0,1 4 0,4-4 0,-1 0 0,-4 0 64,2 0-96,-6 0 0,1 0 32,0-4 0,-5 2 0,1 2 64,0 0-32,-3 0-32,-1 0-64,4 0 32,0 0 32,3 0 64,-3 2-32,0 2-32,4 0 32,-8-2-32,0 2-96,1 0 64,-2 2 32,10-2 64,-2 0-96,1-2 0,-1 6-32,-3-6 0,0 2 64,0 0 64,-3 0-96,-1-2 0,-4 2 96,-3 7 32,-6-1-32,2-3 32,-4-14-128,0 2 0,0 0 96,-5-2 32,2-1-32,-1-2-64,-4-4 96,0-2 64,0-4-128,-4-4-32,-4-1 192,-4 1 128,0-1 32,-2-11 96,1-1-32,2-2 0,-1 3-224,1-6-65,0-16-127,3 2-32,0-2 32,0 4 64,0 2 96,6-3 128,-3-2-64,1 1-64,-1 2 0,5-11 32,-2-3-96,2 3 0,0-1-96,0 8-32,0 4 160,0-12 64,0 8-160,0 4 0,0-2-32,0-15 64,0 3-32,0 7 64,0-5 0,0 15 32,0 6-64,0-9 32,0 2-64,0 4 64,0-4-64,0-2-32,0-8 32,2 5 32,-2-2-32,5 4 64,-1 7-128,-4 8 0,0-5 32,0 1 64,0 2-96,0 5 0,-4-2 32,-1 5 0,3 4 0,2-10 64,0-6-96,0 9 0,0 0 32,0 1 64,0 2 32,0 4 32,-4-1 0,-1 4 64,2 0-32,-1 6 0,0-7-192,-4-3 32,4 8 0,-2 2 0,-4 4 0,8 0 0,-2 0-96,0 3 64,-1 4 32,5 0 64,0 0-96,-3 2-64,-1-2 64,-3 4 0,-2-4 96,7-2 32,-3 2-32,1 3-64,-1-3-64,3 3 32,-2 1-32,4 2 0,0-3-96,-4 4-32,0 1-480,0 2-192,0 0-1119,-3 0-385,-9-5-2016</inkml:trace>
  </inkml:traceGroup>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0:08.343"/>
    </inkml:context>
    <inkml:brush xml:id="br0">
      <inkml:brushProperty name="width" value="0.025" units="cm"/>
      <inkml:brushProperty name="height" value="0.025" units="cm"/>
    </inkml:brush>
  </inkml:definitions>
  <inkml:traceGroup>
    <inkml:annotationXML>
      <emma:emma xmlns:emma="http://www.w3.org/2003/04/emma" version="1.0">
        <emma:interpretation id="{94D249D6-8C00-4253-B6CC-3DAF7FC52B82}" emma:medium="tactile" emma:mode="ink">
          <msink:context xmlns:msink="http://schemas.microsoft.com/ink/2010/main" type="inkDrawing" rotatedBoundingBox="12094,13822 12392,14055 12375,14077 12077,13844" semanticType="callout" shapeName="Other"/>
        </emma:interpretation>
      </emma:emma>
    </inkml:annotationXML>
    <inkml:trace contextRef="#ctx0" brushRef="#br0">12180 13148 7680,'-12'4'2880,"-3"-8"-1536,24 8-1568,-7-1 512,7 2-128,-2 0 128,5 6-128,-2 3-96,6 0-32,0 2 32,2 2 32,2-1-32,8 0-64,-6 0-64,5 0-32,-4 0-384,1-2-64,-1-3-736,-4-2-288,1 2-1280</inkml:trace>
  </inkml:traceGroup>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8:58.707"/>
    </inkml:context>
    <inkml:brush xml:id="br0">
      <inkml:brushProperty name="width" value="0.025" units="cm"/>
      <inkml:brushProperty name="height" value="0.025" units="cm"/>
    </inkml:brush>
  </inkml:definitions>
  <inkml:traceGroup>
    <inkml:annotationXML>
      <emma:emma xmlns:emma="http://www.w3.org/2003/04/emma" version="1.0">
        <emma:interpretation id="{9D928CC8-4D94-4CC2-875F-260B96470CC9}" emma:medium="tactile" emma:mode="ink">
          <msink:context xmlns:msink="http://schemas.microsoft.com/ink/2010/main" type="inkDrawing" rotatedBoundingBox="12459,5516 16554,9781 14137,12101 10042,7836" semanticType="verticalRange" shapeName="Other">
            <msink:sourceLink direction="with" ref="{BD9BC507-5B34-4D30-97B0-031D6640685E}"/>
            <msink:sourceLink direction="with" ref="{463C3DCA-08FA-4B5D-A34C-58AF714722D5}"/>
            <msink:sourceLink direction="with" ref="{BA9A9A9E-0DF7-4BC2-8DE8-804E11F2C176}"/>
            <msink:sourceLink direction="with" ref="{B7CDA351-2D6D-403F-BD7E-2147EE207E6B}"/>
            <msink:destinationLink direction="from" ref="{9C148424-57E1-4967-9064-22A09A14842C}"/>
          </msink:context>
        </emma:interpretation>
      </emma:emma>
    </inkml:annotationXML>
    <inkml:trace contextRef="#ctx0" brushRef="#br0">11992 5383 7296,'-23'-17'2816,"27"20"-1536,3 1-1632,2-1 352,2 2-192,1 0 64,-1 2 64,0 0 96,1 3 0,-1 12-160,5 8 0,-5 4 64,2 7 96,-6 15 0,0-2 64,-7 7 64,9 9 64,-7 21-32,12-2 32,-4 1-64,6-2 0,-2 7-96,6 12 32,-4 3-64,2-5 64,-2 5-64,-4-1-32,-1 15 160,-2-7 128,-2 5-160,-3-5-64,1 2 32,-3 5 0,-2-7-32,4 2 32,0-9-128,4-8-64,-1 5 64,-3-12 64,1-2 0,-5-11-32,-5-4 32,-2-6 32,-5 0-32,-3-1-32,-5 2 96,1 2 64,-7-4-64,-6-12-64,5-8 0,8-10-32,0-2 0,3-10 0,2-4 64,1-8 96,2 0 224,0-3 64,3-4-96,0-3-32,5 0-192,-2-4-32,5 0-32,0-3-64,8 4-64,3-4 32,16 7 32,0-7 0,8 3 0,7-6 64,9-1 32,10 1 32,9-1-64,10-2 32,16-1-128,-3 0 0,11-3 96,9 3 32,9 0-128,4 0 32,14 1-64,9-1 0,2 0 64,11 4 64,-4-1-32,7 1 64,-7 3-64,5 0 64,5 3 0,2 1 32,-1-1-160,-4 4 32,5 0 0,-12-1 64,-5 1-32,-2 0-32,-1 3 32,-20-3-32,-13-4 0,-10 4 0,-11-3-512,-8-4-192,-10-4-640,-9-3-192,-10-3-960,-18-7-1664,-6 0 928</inkml:trace>
  </inkml:traceGroup>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0:08.778"/>
    </inkml:context>
    <inkml:brush xml:id="br0">
      <inkml:brushProperty name="width" value="0.025" units="cm"/>
      <inkml:brushProperty name="height" value="0.025" units="cm"/>
    </inkml:brush>
  </inkml:definitions>
  <inkml:traceGroup>
    <inkml:annotationXML>
      <emma:emma xmlns:emma="http://www.w3.org/2003/04/emma" version="1.0">
        <emma:interpretation id="{530CA97A-8E25-48AE-9382-6696EC0704FB}" emma:medium="tactile" emma:mode="ink">
          <msink:context xmlns:msink="http://schemas.microsoft.com/ink/2010/main" type="inkDrawing" rotatedBoundingBox="12180,14598 12524,13748 12580,13771 12237,14621" semanticType="callout" shapeName="Other"/>
        </emma:interpretation>
      </emma:emma>
    </inkml:annotationXML>
    <inkml:trace contextRef="#ctx0" brushRef="#br0">12650 13083 5632,'-16'-4'2112,"13"4"-1152,3 0-768,0 0 544,-4 4-96,-3 2 0,-2 5 160,-6 2 128,-4 16-512,-4 10 128,-4 10 32,0 12-192,-4 19 32,0-2-256,4 7-96,0 5-320,1-5-160,2-6-832,5-4-416,4-7-1920</inkml:trace>
  </inkml:traceGroup>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09.740"/>
    </inkml:context>
    <inkml:brush xml:id="br0">
      <inkml:brushProperty name="width" value="0.025" units="cm"/>
      <inkml:brushProperty name="height" value="0.025" units="cm"/>
    </inkml:brush>
  </inkml:definitions>
  <inkml:traceGroup>
    <inkml:annotationXML>
      <emma:emma xmlns:emma="http://www.w3.org/2003/04/emma" version="1.0">
        <emma:interpretation id="{4DA2197F-090D-4146-941E-6B0D1A24F304}" emma:medium="tactile" emma:mode="ink">
          <msink:context xmlns:msink="http://schemas.microsoft.com/ink/2010/main" type="writingRegion" rotatedBoundingBox="17612,5754 19632,7147 19407,7474 17387,6080">
            <msink:destinationLink direction="with" ref="{6FE880F2-5F67-4392-A676-269F3754A9F5}"/>
          </msink:context>
        </emma:interpretation>
      </emma:emma>
    </inkml:annotationXML>
    <inkml:traceGroup>
      <inkml:annotationXML>
        <emma:emma xmlns:emma="http://www.w3.org/2003/04/emma" version="1.0">
          <emma:interpretation id="{7957EF48-326C-498A-9E71-C5151B83123C}" emma:medium="tactile" emma:mode="ink">
            <msink:context xmlns:msink="http://schemas.microsoft.com/ink/2010/main" type="paragraph" rotatedBoundingBox="17612,5754 19632,7147 19407,7474 17387,6080" alignmentLevel="1"/>
          </emma:interpretation>
        </emma:emma>
      </inkml:annotationXML>
      <inkml:traceGroup>
        <inkml:annotationXML>
          <emma:emma xmlns:emma="http://www.w3.org/2003/04/emma" version="1.0">
            <emma:interpretation id="{5506E10C-9A13-4259-9C10-F91548736CF9}" emma:medium="tactile" emma:mode="ink">
              <msink:context xmlns:msink="http://schemas.microsoft.com/ink/2010/main" type="line" rotatedBoundingBox="17612,5754 19632,7147 19407,7474 17387,6080"/>
            </emma:interpretation>
          </emma:emma>
        </inkml:annotationXML>
        <inkml:traceGroup>
          <inkml:annotationXML>
            <emma:emma xmlns:emma="http://www.w3.org/2003/04/emma" version="1.0">
              <emma:interpretation id="{E8D74B19-97B2-47EB-B162-657C1106CC2B}" emma:medium="tactile" emma:mode="ink">
                <msink:context xmlns:msink="http://schemas.microsoft.com/ink/2010/main" type="inkWord" rotatedBoundingBox="17612,5754 17891,5946 17666,6272 17387,6080">
                  <msink:destinationLink direction="to" ref="{F6DF7ADB-CABB-44FC-8AB8-85DBEEA46ECE}"/>
                </msink:context>
              </emma:interpretation>
              <emma:one-of disjunction-type="recognition" id="oneOf0">
                <emma:interpretation id="interp0" emma:lang="en-US" emma:confidence="0">
                  <emma:literal>dot</emma:literal>
                </emma:interpretation>
                <emma:interpretation id="interp1" emma:lang="en-US" emma:confidence="0">
                  <emma:literal>@</emma:literal>
                </emma:interpretation>
                <emma:interpretation id="interp2" emma:lang="en-US" emma:confidence="0">
                  <emma:literal>do</emma:literal>
                </emma:interpretation>
                <emma:interpretation id="interp3" emma:lang="en-US" emma:confidence="0">
                  <emma:literal>@t</emma:literal>
                </emma:interpretation>
                <emma:interpretation id="interp4" emma:lang="en-US" emma:confidence="0">
                  <emma:literal>duo</emma:literal>
                </emma:interpretation>
              </emma:one-of>
            </emma:emma>
          </inkml:annotationXML>
          <inkml:trace contextRef="#ctx0" brushRef="#br0">17623 5328 2176,'-3'-10'864,"6"8"-448,5-2-480,-8 4 192,3-3-32,-3 0 32,5-4 480,-5 0 256,4-1-192,0 2 32,-1 0-224,-3-2-32,0 4-256,0 2-128,0 2-32,-3 2 96,-1 6 64,-5 2 0,-5 4-32,1 3-32,2 0 0,4 0-64,0 0 32,2 0-64,5 0-32,5 0 32,2-2 32,0-9 32,4-6 32,13-4 128,-1-3 160,0 2-160,0-10 0,1 1-64,-6-3-32,2 0 96,-4 0 96,-2-1-64,-2 6 64,-4-2-64,-4 4 0,-4 0-160,0 2-32,-4 2 160,-4 2 160,0 0-288,-3 4-64,-9 0-64,-3 4 0,1 2 0,-1 2 64,3 2-96,4 1-64,2 2-32,1 1 96,2-2-64,11 3 32,0-1 128,8-4 32,4 0-32,-1-3-64,8-4-64,1-3 32,-5 0 96,4-3 32,1-7-32,-2-4-64,-2 0 96,-1-4 64,-3 2-64,-1 3 0,-2-2 96,-9 3 32,0-2-32,-9-4 32,2 8-64,-4 4 0,-9 1-192,-10 5 32,-1 5 0,-1-3 0,-2 6 0,0-2 0,7 8-96,0 0 64,3 2-32,5 2 0,4-2 0,10 2 0,5-1 0,5 0 0,6-3 64,5 0 64,4-4-96,-2-2 0,13-8 96,4-5 32,-4-2-32,3-3 32,0-2-64,2-10 64,-6 2 0,-3-2 96,-3 6 32,-10-4 96,-1 2-32,-6-6-1,-7 3-95,-7 8-32,-9 3-192,-4 3-32,2 7-64,-9 7 96,-5-1 0,-2 1 32,3 3-96,0 5 64,8 5-32,-4 0 1,11 0-1,5 2 0,4-2 64,7-3 0,4-3 0,7 1 64,8-5-32,8-4 63,-4-6-63,1-4-32,-1-3 32,-1-3 32,1-4-32,-3 1 64,-1-4-64,-4 0 64,-3 3 64,-4 1 64,-8-2-96,-4 5-96,-3 4 0,-5 2-32,-3 0 0,-8 4 64,-8 0-96,-1 8-64,2-2 64,-1 4 0,0 5 32,8-2 64,5 1-96,2 3-64,7-4-32,7 1 96,2 0 0,7-4 32,8 0 0,8-3 64,8-4-32,-4-6-32,0 0 32,1-8-32,-3-2 64,2-1 32,-3-3 32,-5 0 0,-8 3 64,-2 1 32,-9-2-32,-4 5-32,-8 4-96,-4 2-64,-6 0 32,-10 4-32,-2 8 0,-4-2 0,-1 4-96,-3 5 64,8 2 32,2 3 0,12 1-96,6-4 64,6 1-32,8-6-64,8 0 96,6-2 64,11-4 0,2-2-32,7-8 96,0-2 0,4-4-32,-6-5-64,-1-2 96,-4 0 0,-4 0 32,-8 0 0,-3 2-64,-5 3-64,-7 0 32,-4 7 32,-8 0-32,1 5 64,-8 0-128,-5 5-64,6 0 64,-2 7 0,5 0-64,0 3 0,6-2-32,6 4 96,11-3-64,-1 1 32,8-6-96,5-2 32,3-4 192,8-3 128,-1-7-32,2-3 0,-1-2-32,-8-3 0,-5-2 128,-5 0 96,-10 0-192,-6 3-32,-10 4-64,-5 2 32,-5 6-128,-1-2 0,5 4 32,-4 0 0,3 4-576,5-2-160,19-2-2527,16-6-1,18-8-128,19-20 160</inkml:trace>
        </inkml:traceGroup>
        <inkml:traceGroup>
          <inkml:annotationXML>
            <emma:emma xmlns:emma="http://www.w3.org/2003/04/emma" version="1.0">
              <emma:interpretation id="{BC9E64D1-F353-4D03-B3EA-318A02B28FE8}" emma:medium="tactile" emma:mode="ink">
                <msink:context xmlns:msink="http://schemas.microsoft.com/ink/2010/main" type="inkWord" rotatedBoundingBox="19403,7055 19601,7192 19427,7445 19228,7308"/>
              </emma:interpretation>
              <emma:one-of disjunction-type="recognition" id="oneOf1">
                <emma:interpretation id="interp5" emma:lang="en-US" emma:confidence="0">
                  <emma:literal>Old</emma:literal>
                </emma:interpretation>
                <emma:interpretation id="interp6" emma:lang="en-US" emma:confidence="0">
                  <emma:literal>d</emma:literal>
                </emma:interpretation>
                <emma:interpretation id="interp7" emma:lang="en-US" emma:confidence="0">
                  <emma:literal>do</emma:literal>
                </emma:interpretation>
                <emma:interpretation id="interp8" emma:lang="en-US" emma:confidence="0">
                  <emma:literal>@</emma:literal>
                </emma:interpretation>
                <emma:interpretation id="interp9" emma:lang="en-US" emma:confidence="0">
                  <emma:literal>Odd</emma:literal>
                </emma:interpretation>
              </emma:one-of>
            </emma:emma>
          </inkml:annotationXML>
          <inkml:trace contextRef="#ctx0" brushRef="#br0" timeOffset="-3475">19361 6561 2944,'11'-7'1120,"-4"1"-576,2-1-512,-6 3 256,1 1-32,3-4 0,-3 0 0,0 1 64,4-1 192,-8 0 128,0 0-32,0 4-64,-3-1-224,-2 4-128,-3 4-96,1-1-96,0 4 32,-5 3-32,0 4 0,4-1-96,1 1 64,3 7 32,4 2 0,4 1 0,-1-2 0,6-5 0,-2-4 0,13 1 128,-2-4 64,5-3 0,1-4 32,-1-20-64,0 4 0,-1-1-32,-2-3 64,-1 0 96,-3-1 160,-5 1 32,-3-3 96,-5 2-192,-3 1-64,-3 0-32,-5 4-32,1-1-64,-5 4-32,1 3-32,-9 4 0,4 3-160,-6 0 32,3 3 0,-1 4 0,2 3 0,-2 0 0,4 4-96,5 0 64,-1-1-32,5 8-64,3-1 0,0 4 96,8 1 64,3-8 128,5 0-64,3-4-64,5-2-96,-1-4-32,3-14 64,3-7 0,-3-3 160,-3-3 64,1-4 0,0-1 32,-6-2-64,-3 3 0,-2 0 32,-5 4 32,-4 3-96,-4 3-96,-5 4 64,-2 3 0,-3 4-128,-6 3 32,0 6 0,-6 1 0,-5 7 0,4 3 0,4 0-96,3 3 64,5 7-32,3 4-64,9-4 96,-1-2 0,8-4 32,3-8 64,1-3-32,7 1 64,5-8-64,-1-10-32,1-6-64,-2-1 32,2-3 32,-2 0 64,2-3 32,-4-2 32,-5 2 0,-3-1 64,-4 4-32,-4 0 0,-4 4-32,-4 2 64,-3 5-96,0 2-64,-5 4-96,-7 7 32,3 3-32,0 0 0,6 4 0,3 0 0,-2-1 0,6 1 0,3-4 64,12 0 0,-1-3-96,9-2 64,-5-3 96,5-2 32,0-2-32,-1-3 32,-1-2-64,-2 1 64,1-5-64,-6 1-32,-3 0 96,-4 3 0,-4 0-33,-1 0-63,-2 4 32,-1 3-32,-6 0 0,2 3 64,-3 1-96,-1 3 0,0-1 32,5 1 0,4 0-95,2 3 63,10-3-32,-2 0 0,8 8 0,0-13 0,2 1 64,1-3 64,2 0-32,0-3-32,-1 1 96,1-6 0,0-2-33,-5-1-63,-4 1 96,-3-4 64,-4 4-64,-4 0 0,-3 3-32,-4 4 32,-5-1-64,-4 4-32,-7 4-64,0 3 32,4 3 32,0 0 0,4 0-96,3 0 64,5 1-32,3 6-64,4-4 160,8-1-96,4-10 32,7 6 32,5-13 64,-1 2-32,3-4 64,3 0-128,2-3 0,-5 0 96,1 0 32,-3-4-32,-6 4-64,-1 0 96,-6-1 0,-3 5-32,-8-1-64,-3 3 32,-6 4-32,-1 4-96,-2 3 64,1 3 32,-5 0 0,-3 0 0,5 4 0,2-4-96,0 7 0,5-2 64,4-3 64,2 0-64,17-2-64,-1-3 64,5-4 64,0-10 64,-1-1-32,-1-2 32,2 0 0,0-4 32,-5 1-160,1-1 32,-4 0 64,-5 1 96,-6-1-64,-1 4 0,-8 0 32,1 3 0,0 0-64,-9 4-64,-3 3-64,-4 7-32,0-1-32,4 5 96,-1-1 0,5 3 96,4 1-96,3 0 0,5 3-32,3-4 0,8 9 0,3-15 0,5-2 64,8-7 64,2-1-32,1-4-32,0-1 32,1-1 32,-1-6-32,0-2-32,-3 0 96,-2 0 0,-2 0 32,-9 0 0,-3 3 0,-4 1 0,-4 3-160,-3-1 32,-5 5-64,1 6 0,-5 0 64,-4 6 0,-2 1-96,3 3 0,-1 4 64,5 0 64,3 3-64,5 0-64,3-4 64,4 1 64,7-4 0,1 0-32,4-6 32,-1-1-32,1-3 64,3-3 32,-3-4-32,3-3 32,-3-1-64,-1-2 64,-2-1-64,-2 1 64,-3 2 0,-4 1 96,-4 0-96,-1 3-64,-2 4-96,-1 3-32,-6 3 64,-2 7 0,-4 1-64,2 2 64,2 4 32,4 0 0,1 4-96,3-1 0,5 4 64,3-4 0,7-3 32,8 1 64,-3-4-32,4-17 64,-1-1-64,-1-6-32,6-5 96,-1 3 0,-4-5-32,1 0 32,-4-1 64,-8 1 128,-4 0-64,-4 3 32,-4 4-160,-3 3 0,-5 4-32,-11-1-64,0 4 32,-4 4-32,4 2-96,4 1 64,5 0-832,6 0-288,8 0-1055,11-11-353,29-9-1760</inkml:trace>
          <inkml:trace contextRef="#ctx0" brushRef="#br0" timeOffset="12817">19548 6544 9856,'-7'-7'3680,"14"18"-1984,9 9-3392,-7-10 0,-2 8-2112,4 6-704</inkml:trace>
        </inkml:traceGroup>
      </inkml:traceGroup>
    </inkml:traceGroup>
  </inkml:traceGroup>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22.098"/>
    </inkml:context>
    <inkml:brush xml:id="br0">
      <inkml:brushProperty name="width" value="0.025" units="cm"/>
      <inkml:brushProperty name="height" value="0.025" units="cm"/>
    </inkml:brush>
  </inkml:definitions>
  <inkml:traceGroup>
    <inkml:annotationXML>
      <emma:emma xmlns:emma="http://www.w3.org/2003/04/emma" version="1.0">
        <emma:interpretation id="{DB415DBB-A01B-4B05-ACFE-9AE42373B6B1}" emma:medium="tactile" emma:mode="ink">
          <msink:context xmlns:msink="http://schemas.microsoft.com/ink/2010/main" type="writingRegion" rotatedBoundingBox="21068,5452 18530,8173 17929,7613 20467,4892">
            <msink:destinationLink direction="with" ref="{A2BBD699-C21C-4201-A26F-986BB5564C3E}"/>
          </msink:context>
        </emma:interpretation>
      </emma:emma>
    </inkml:annotationXML>
    <inkml:traceGroup>
      <inkml:annotationXML>
        <emma:emma xmlns:emma="http://www.w3.org/2003/04/emma" version="1.0">
          <emma:interpretation id="{E191A3A7-32CA-455E-B9A1-4367552E7D26}" emma:medium="tactile" emma:mode="ink">
            <msink:context xmlns:msink="http://schemas.microsoft.com/ink/2010/main" type="paragraph" rotatedBoundingBox="21068,5452 18530,8173 17929,7613 20467,4892" alignmentLevel="1"/>
          </emma:interpretation>
        </emma:emma>
      </inkml:annotationXML>
      <inkml:traceGroup>
        <inkml:annotationXML>
          <emma:emma xmlns:emma="http://www.w3.org/2003/04/emma" version="1.0">
            <emma:interpretation id="{B3AF804B-9852-4FC3-807E-C5B3AD527D4A}" emma:medium="tactile" emma:mode="ink">
              <msink:context xmlns:msink="http://schemas.microsoft.com/ink/2010/main" type="line" rotatedBoundingBox="21068,5452 18530,8173 17929,7613 20467,4892"/>
            </emma:interpretation>
          </emma:emma>
        </inkml:annotationXML>
        <inkml:traceGroup>
          <inkml:annotationXML>
            <emma:emma xmlns:emma="http://www.w3.org/2003/04/emma" version="1.0">
              <emma:interpretation id="{C4D7AD77-68D1-4312-92FA-20C81178B4AB}" emma:medium="tactile" emma:mode="ink">
                <msink:context xmlns:msink="http://schemas.microsoft.com/ink/2010/main" type="inkWord" rotatedBoundingBox="19497,5976 19627,7075 19475,7092 19345,5994">
                  <msink:destinationLink direction="with" ref="{6FE880F2-5F67-4392-A676-269F3754A9F5}"/>
                </msink:context>
              </emma:interpretation>
              <emma:one-of disjunction-type="recognition" id="oneOf0">
                <emma:interpretation id="interp0" emma:lang="en-US" emma:confidence="0">
                  <emma:literal>time.</emma:literal>
                </emma:interpretation>
                <emma:interpretation id="interp1" emma:lang="en-US" emma:confidence="0">
                  <emma:literal>tie.</emma:literal>
                </emma:interpretation>
                <emma:interpretation id="interp2" emma:lang="en-US" emma:confidence="0">
                  <emma:literal>tire.</emma:literal>
                </emma:interpretation>
                <emma:interpretation id="interp3" emma:lang="en-US" emma:confidence="0">
                  <emma:literal>trio.</emma:literal>
                </emma:interpretation>
                <emma:interpretation id="interp4" emma:lang="en-US" emma:confidence="0">
                  <emma:literal>tin...</emma:literal>
                </emma:interpretation>
              </emma:one-of>
            </emma:emma>
          </inkml:annotationXML>
          <inkml:trace contextRef="#ctx0" brushRef="#br0">19487 5891 7552,'0'7'2880,"5"3"-1536,-3 8-2272,-2-8 192,0 0-384,0 0 32,0 0 384,0 0 256,0 0-1472,4-2-704</inkml:trace>
          <inkml:trace contextRef="#ctx0" brushRef="#br0" timeOffset="-365">19514 5300 5248,'5'-5'2016,"-5"10"-1088,0-3-800,0-2 480,0 8-352,0 1-64,0 1-128,0 1-64,0 3 32,0 0-32,0 0 64,2-2-32,3 10-32,-1 8 32,-1-3-32,1 2-448,-4 0-160,-4 0-1888</inkml:trace>
          <inkml:trace contextRef="#ctx0" brushRef="#br0" timeOffset="301">19652 6257 7808,'4'-3'2880,"8"13"-1536,-1 4-1632,-6-1 384,-5 4-1056,-5 0-384,-6-2 672,-5-1 320,4-2 288,2-2-160,-2 2-96,5-2-1920</inkml:trace>
          <inkml:trace contextRef="#ctx0" brushRef="#br0" timeOffset="-1320">19083 6814 5376,'7'-3'2112,"1"6"-1152,4 1-1472,-8-1 160,-1 1-704,5-4-192,0 3-544,3-3-160</inkml:trace>
          <inkml:trace contextRef="#ctx0" brushRef="#br0" timeOffset="-3349">20512 4483 4480,'-9'-3'1664,"6"1"-896,-1 2-416,4 0 480,0 0-320,0 0-128,0 0-96,0 5-32,0 2-128,4 3 64,-1 5 0,6 4-64,-3 6-96,6 2 0,0 1-32,8 2 0,2 8 64,1-3-32,1-4-32,3 6 32,7-3 32,0 4-32,-2-8-32,-1-5-1024,-1-6-512,5-4-1088</inkml:trace>
          <inkml:trace contextRef="#ctx0" brushRef="#br0" timeOffset="-3048">20912 4559 5248,'-8'-10'2016,"8"13"-1088,-4 1-1088,-8 13 448,-10 3-160,-14 8 96,-5 9 64,-10 5-128,-2 6-96,-6 6-32,-1 1-192,1-3 32</inkml:trace>
          <inkml:trace contextRef="#ctx0" brushRef="#br0" timeOffset="-1866">18043 6969 2816,'27'-4'1056,"-16"8"-576,9-1-640,-9 0 128,1 1 0,-1-1 0,5-3-64,-1 0 64,1 0-736,-5 0-384,8 0 320,1 0 128</inkml:trace>
          <inkml:trace contextRef="#ctx0" brushRef="#br0" timeOffset="-1566">18510 6852 6272,'12'-4'2368,"-6"8"-1280,10-1-1696,-4 1 224,-1-1-448,9 0-32,-5 1 384,4-4 256,1 0-192,3 0-32,-1-7-1184,6 0-448</inkml:trace>
        </inkml:traceGroup>
      </inkml:traceGroup>
    </inkml:traceGroup>
  </inkml:traceGroup>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5T02:18:24.299"/>
    </inkml:context>
    <inkml:brush xml:id="br0">
      <inkml:brushProperty name="width" value="0.025" units="cm"/>
      <inkml:brushProperty name="height" value="0.025" units="cm"/>
    </inkml:brush>
  </inkml:definitions>
  <inkml:traceGroup>
    <inkml:annotationXML>
      <emma:emma xmlns:emma="http://www.w3.org/2003/04/emma" version="1.0">
        <emma:interpretation id="{F45A5C35-9B50-4B66-9FE7-C89C0DD2FC5F}" emma:medium="tactile" emma:mode="ink">
          <msink:context xmlns:msink="http://schemas.microsoft.com/ink/2010/main" type="writingRegion" rotatedBoundingBox="23198,10102 23233,10102 23233,10109 23198,10109"/>
        </emma:interpretation>
      </emma:emma>
    </inkml:annotationXML>
    <inkml:traceGroup>
      <inkml:annotationXML>
        <emma:emma xmlns:emma="http://www.w3.org/2003/04/emma" version="1.0">
          <emma:interpretation id="{C61F46FD-5F0E-4A4E-994E-DA243FABCCEC}" emma:medium="tactile" emma:mode="ink">
            <msink:context xmlns:msink="http://schemas.microsoft.com/ink/2010/main" type="paragraph" rotatedBoundingBox="23198,10102 23233,10102 23233,10109 23198,10109" alignmentLevel="1"/>
          </emma:interpretation>
        </emma:emma>
      </inkml:annotationXML>
      <inkml:traceGroup>
        <inkml:annotationXML>
          <emma:emma xmlns:emma="http://www.w3.org/2003/04/emma" version="1.0">
            <emma:interpretation id="{28B42D62-6AF2-4A28-8D22-7294D1D45609}" emma:medium="tactile" emma:mode="ink">
              <msink:context xmlns:msink="http://schemas.microsoft.com/ink/2010/main" type="line" rotatedBoundingBox="23198,10102 23233,10102 23233,10109 23198,10109"/>
            </emma:interpretation>
          </emma:emma>
        </inkml:annotationXML>
        <inkml:traceGroup>
          <inkml:annotationXML>
            <emma:emma xmlns:emma="http://www.w3.org/2003/04/emma" version="1.0">
              <emma:interpretation id="{3504787A-E56F-4259-9BB9-38A9E8D83D44}" emma:medium="tactile" emma:mode="ink">
                <msink:context xmlns:msink="http://schemas.microsoft.com/ink/2010/main" type="inkWord" rotatedBoundingBox="23198,10102 23233,10102 23233,10109 23198,10109"/>
              </emma:interpretation>
              <emma:one-of disjunction-type="recognition" id="oneOf0">
                <emma:interpretation id="interp0" emma:lang="en-US" emma:confidence="0">
                  <emma:literal>-</emma:literal>
                </emma:interpretation>
                <emma:interpretation id="interp1" emma:lang="en-US" emma:confidence="0">
                  <emma:literal>_</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S</emma:literal>
                </emma:interpretation>
              </emma:one-of>
            </emma:emma>
          </inkml:annotationXML>
          <inkml:trace contextRef="#ctx0" brushRef="#br0">25373 10384 6272,'-28'2'2368,"21"-2"-1280,7-7-3936,7 7-800</inkml:trace>
        </inkml:traceGroup>
      </inkml:traceGroup>
    </inkml:traceGroup>
  </inkml:traceGroup>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5T02:32:47.778"/>
    </inkml:context>
    <inkml:brush xml:id="br0">
      <inkml:brushProperty name="width" value="0.025" units="cm"/>
      <inkml:brushProperty name="height" value="0.025" units="cm"/>
      <inkml:brushProperty name="color" value="#ED1C24"/>
    </inkml:brush>
  </inkml:definitions>
  <inkml:traceGroup>
    <inkml:annotationXML>
      <emma:emma xmlns:emma="http://www.w3.org/2003/04/emma" version="1.0">
        <emma:interpretation id="{9364147C-C36B-4D0F-91C0-BE6C739CD9F6}" emma:medium="tactile" emma:mode="ink">
          <msink:context xmlns:msink="http://schemas.microsoft.com/ink/2010/main" type="inkDrawing" rotatedBoundingBox="6256,6275 6834,6632 6553,7086 5975,6729" shapeName="None"/>
        </emma:interpretation>
      </emma:emma>
    </inkml:annotationXML>
    <inkml:trace contextRef="#ctx0" brushRef="#br0">8750 6772 4736,'-16'-8'1760,"11"8"-960,-15-2-672,17 2 480,-9-4-352,1 0-64,-2 2-128,5-3 32,1-2-64,-2 1-96,2-1 32,-2 0 160,2-1 160,0 1-32,-2 0 96,-3 1-128,1-8 32,-1 3-32,1 1 32,-1 3 0,-4-1 64,0 1-96,-4 4-64,-8-1 0,5 4 32,-1 7-32,4 4 0,1 0-96,-1-1 32,1 3 0,-1 5 96,1 4-96,-2-2-64,5 4 0,2 2 32,1 8-32,1 6-32,5-6 32,3 1-32,4-4-96,4-2 64,3-2 32,5 1 0,4-3-96,4 2 64,8-2 32,7-4 0,0 1 0,1-6 0,-6-2 0,2-2 64,3-10-32,6-2 64,1 0-64,-3-10-32,-2 3-64,-2-4 32,-3 1 96,-2-4 96,-2 4 0,-4-4 0,-5 0-32,-3 0 64,-4-1-96,-5 2 0,-2-1-32,-5-11 32,0-3 64,-5 3 64,-2 1-32,-5 4-32,-4-2 32,0 1 32,-11 1-32,-4-2-32,-1 1-32,0 5 64,-3-6 32,0 4 32,-8 5-129,-5-2-31,6 5 32,2 3 0,4 0-224,6 4 0,-2 3-191,4 3 31,5 4-512,2 8-224,10 5-800,3 14-320,8 9-1280</inkml:trace>
  </inkml:traceGroup>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02.376"/>
    </inkml:context>
    <inkml:brush xml:id="br0">
      <inkml:brushProperty name="width" value="0.025" units="cm"/>
      <inkml:brushProperty name="height" value="0.025" units="cm"/>
    </inkml:brush>
  </inkml:definitions>
  <inkml:traceGroup>
    <inkml:annotationXML>
      <emma:emma xmlns:emma="http://www.w3.org/2003/04/emma" version="1.0">
        <emma:interpretation id="{F2C2FFAC-536E-4203-9504-46421B76F7DE}" emma:medium="tactile" emma:mode="ink">
          <msink:context xmlns:msink="http://schemas.microsoft.com/ink/2010/main" type="inkDrawing" rotatedBoundingBox="1189,14556 6455,9782 9070,12667 3804,17441" semanticType="callout" shapeName="Other">
            <msink:sourceLink direction="with" ref="{6B3563EC-C014-4903-9D3A-8162F2D7635F}"/>
            <msink:sourceLink direction="with" ref="{09E24873-7025-4FB1-B68E-8B90CE20C804}"/>
            <msink:sourceLink direction="with" ref="{C47AE91B-4D0D-4235-AAA2-6F8C265538AB}"/>
          </msink:context>
        </emma:interpretation>
      </emma:emma>
    </inkml:annotationXML>
    <inkml:trace contextRef="#ctx0" brushRef="#br0">3640 16358 3328,'-2'4'1312,"-2"-1"-704,-16 4-288,12-4 448,-3 9-64,0-5 32,-1-2 96,0-7 32,0-1-448,0-9-32,6 0-32,-3-10-128,6-5 32,-1-14 32,0-10 64,4-3-32,-3-5 32,3-13 96,-5-4 96,1-5-160,0-6-64,4 2-160,0-10-128,0-12 0,0 2-32,4-19 0,0 4 0,4-9 0,0-2 0,0-3 64,-2 2 96,7-2-64,-2 8 0,-3 2-32,0 1-64,-5 10 32,-3-7 32,0 3-32,-3 2-32,-1-1-64,-4 9 32,0-6 32,1 7 0,-6 3 0,2 8 64,0-5-32,-5 11-32,4 3 32,-3 1 32,-4-15 32,4 12 96,4 6-96,-1 10 0,4 10 32,0 1 0,-3 7-160,7 8 32,1 6 0,3 5 0,0 5 0,3 6 64,6 4-96,1-2-64,6 12 128,-2 0 96,6 3-96,8-3-32,14 6 0,4-6 0,12 0 0,14 3 0,14 0 0,-2 11 0,12-11 0,4 3 0,4 1 64,16 0 32,-8 9-128,10-9-32,2 0 32,10-1 0,-6 1-64,6 3 64,1 0 32,16 0 0,-9 0 0,4 3 64,-3 11-32,6-4-32,-9 0-64,2 0 32,-7 1 32,10-1 64,-5 3-96,-14 1 0,10 1 32,-6-3 0,8 3 0,-6-1 0,2-4 0,4-3 0,14-1 0,-10-2 0,4-8 0,0-2 64,8-5-96,-12-2 0,-4 3 96,-18 3 32,-12 0-32,-15 4-64,-12-2-832,-9 10-320,-13 0-992,-20 10-384,-33-5-704</inkml:trace>
  </inkml:traceGroup>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10.675"/>
    </inkml:context>
    <inkml:brush xml:id="br0">
      <inkml:brushProperty name="width" value="0.025" units="cm"/>
      <inkml:brushProperty name="height" value="0.025" units="cm"/>
    </inkml:brush>
  </inkml:definitions>
  <inkml:traceGroup>
    <inkml:annotationXML>
      <emma:emma xmlns:emma="http://www.w3.org/2003/04/emma" version="1.0">
        <emma:interpretation id="{B77B3F79-8235-45B6-8A96-E75259429599}" emma:medium="tactile" emma:mode="ink">
          <msink:context xmlns:msink="http://schemas.microsoft.com/ink/2010/main" type="writingRegion" rotatedBoundingBox="2937,7673 4061,7673 4061,8446 2937,8446"/>
        </emma:interpretation>
      </emma:emma>
    </inkml:annotationXML>
    <inkml:traceGroup>
      <inkml:annotationXML>
        <emma:emma xmlns:emma="http://www.w3.org/2003/04/emma" version="1.0">
          <emma:interpretation id="{5BAB28F1-2AC6-4241-BB02-2E42E45A6500}" emma:medium="tactile" emma:mode="ink">
            <msink:context xmlns:msink="http://schemas.microsoft.com/ink/2010/main" type="paragraph" rotatedBoundingBox="2937,7673 4061,7673 4061,8446 2937,8446" alignmentLevel="1"/>
          </emma:interpretation>
        </emma:emma>
      </inkml:annotationXML>
      <inkml:traceGroup>
        <inkml:annotationXML>
          <emma:emma xmlns:emma="http://www.w3.org/2003/04/emma" version="1.0">
            <emma:interpretation id="{7139BF92-73D4-4C19-B9CC-91C35911BDAD}" emma:medium="tactile" emma:mode="ink">
              <msink:context xmlns:msink="http://schemas.microsoft.com/ink/2010/main" type="line" rotatedBoundingBox="2937,7673 4061,7673 4061,8446 2937,8446"/>
            </emma:interpretation>
          </emma:emma>
        </inkml:annotationXML>
        <inkml:traceGroup>
          <inkml:annotationXML>
            <emma:emma xmlns:emma="http://www.w3.org/2003/04/emma" version="1.0">
              <emma:interpretation id="{B194C1D0-7A06-4E7B-9082-27C220905BC8}" emma:medium="tactile" emma:mode="ink">
                <msink:context xmlns:msink="http://schemas.microsoft.com/ink/2010/main" type="inkWord" rotatedBoundingBox="2937,7673 4061,7673 4061,8446 2937,8446">
                  <msink:destinationLink direction="with" ref="{F8BAF5A1-90B3-430C-A600-A696748A0E3D}"/>
                </msink:context>
              </emma:interpretation>
              <emma:one-of disjunction-type="recognition" id="oneOf0">
                <emma:interpretation id="interp0" emma:lang="en-US" emma:confidence="0">
                  <emma:literal>on</emma:literal>
                </emma:interpretation>
                <emma:interpretation id="interp1" emma:lang="en-US" emma:confidence="0">
                  <emma:literal>0 to</emma:literal>
                </emma:interpretation>
                <emma:interpretation id="interp2" emma:lang="en-US" emma:confidence="0">
                  <emma:literal>0 10</emma:literal>
                </emma:interpretation>
                <emma:interpretation id="interp3" emma:lang="en-US" emma:confidence="0">
                  <emma:literal>00</emma:literal>
                </emma:interpretation>
                <emma:interpretation id="interp4" emma:lang="en-US" emma:confidence="0">
                  <emma:literal>0 so</emma:literal>
                </emma:interpretation>
              </emma:one-of>
            </emma:emma>
          </inkml:annotationXML>
          <inkml:trace contextRef="#ctx0" brushRef="#br0">3602 7361 8192,'-28'-20'3072,"28"23"-1664,0 1-1632,5 2 448,-1 5-224,-4 9 0,0 14-224,-9 0 0,3 10 96,-3 5-288,-2 2-96,-5 10-544,2-10-192,-2-2-1536</inkml:trace>
          <inkml:trace contextRef="#ctx0" brushRef="#br0" timeOffset="-301">3152 7150 3456,'-9'-4'1312,"4"4"-704,3 0-448,-2 4 352,0-2-160,-4 6 32,-3 18-96,0 3 64,-1 0-128,-8 6 32,4-1-160,-2 5 0,2-3 32,8-2-64,5-2-64,3-5 32,7-3-32,5-7 0,3-7 64,8-6 96,4-4 64,4-10 96,1-11 32,-2-3 32,-4-10 64,-6-11-96,-12-9 32,-8 2-96,-8 5 64,-8 2-256,-3 7-64,-4 12-192,5 4 32,-2 12-928,4 10-416,4 8-1344</inkml:trace>
          <inkml:trace contextRef="#ctx0" brushRef="#br0" timeOffset="479">3793 7053 4736,'-11'-4'1824,"8"8"-960,-1 2-928,0 5 288,1 2-160,-1 4-64,-1 0-64,5 17-32,5-2 64,2-1 0,4-4 96,5-3-32,15-4 64,-1-10-64,6-3 64,-2-10 128,-3-4 192,-1-10 64,-3-10 96,4-4-32,3-3 32,-7 0-160,-15 0 0,-4 2-128,-12 2 0,-7-1-672,-5 11-288,-7 9-1568,-4 11-1600,-11-6 1056</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12.175"/>
    </inkml:context>
    <inkml:brush xml:id="br0">
      <inkml:brushProperty name="width" value="0.025" units="cm"/>
      <inkml:brushProperty name="height" value="0.025" units="cm"/>
    </inkml:brush>
  </inkml:definitions>
  <inkml:traceGroup>
    <inkml:annotationXML>
      <emma:emma xmlns:emma="http://www.w3.org/2003/04/emma" version="1.0">
        <emma:interpretation id="{ECF20ABB-E39C-4C1E-845E-5E7E3E829C76}" emma:medium="tactile" emma:mode="ink">
          <msink:context xmlns:msink="http://schemas.microsoft.com/ink/2010/main" type="writingRegion" rotatedBoundingBox="4346,8100 4590,8100 4590,8326 4346,8326"/>
        </emma:interpretation>
      </emma:emma>
    </inkml:annotationXML>
    <inkml:traceGroup>
      <inkml:annotationXML>
        <emma:emma xmlns:emma="http://www.w3.org/2003/04/emma" version="1.0">
          <emma:interpretation id="{F9290E33-2C74-40C5-9012-AA0A1E3B2045}" emma:medium="tactile" emma:mode="ink">
            <msink:context xmlns:msink="http://schemas.microsoft.com/ink/2010/main" type="paragraph" rotatedBoundingBox="4346,8100 4590,8100 4590,8326 4346,8326" alignmentLevel="1"/>
          </emma:interpretation>
        </emma:emma>
      </inkml:annotationXML>
      <inkml:traceGroup>
        <inkml:annotationXML>
          <emma:emma xmlns:emma="http://www.w3.org/2003/04/emma" version="1.0">
            <emma:interpretation id="{28B0B31B-226E-4EC3-8A30-5153CD46A79A}" emma:medium="tactile" emma:mode="ink">
              <msink:context xmlns:msink="http://schemas.microsoft.com/ink/2010/main" type="line" rotatedBoundingBox="4346,8100 4590,8100 4590,8326 4346,8326"/>
            </emma:interpretation>
          </emma:emma>
        </inkml:annotationXML>
        <inkml:traceGroup>
          <inkml:annotationXML>
            <emma:emma xmlns:emma="http://www.w3.org/2003/04/emma" version="1.0">
              <emma:interpretation id="{1D3E237B-A7F0-4BB5-AE31-B8FCDC7D4DF8}" emma:medium="tactile" emma:mode="ink">
                <msink:context xmlns:msink="http://schemas.microsoft.com/ink/2010/main" type="inkWord" rotatedBoundingBox="4359,8065 4590,8156 4509,8362 4278,8272">
                  <msink:destinationLink direction="with" ref="{5CDDD2B3-FA69-4349-8CF9-19655B11CB0F}"/>
                  <msink:destinationLink direction="from" ref="{FBDC51FE-2FCD-421A-9D24-7B8C20E2FDAB}"/>
                  <msink:destinationLink direction="from" ref="{977E5F04-6EE0-4A9C-8BED-386B698784A7}"/>
                  <msink:destinationLink direction="to" ref="{977E5F04-6EE0-4A9C-8BED-386B698784A7}"/>
                </msink:context>
              </emma:interpretation>
              <emma:one-of disjunction-type="recognition" id="oneOf0">
                <emma:interpretation id="interp0" emma:lang="en-US" emma:confidence="0">
                  <emma:literal>to</emma:literal>
                </emma:interpretation>
                <emma:interpretation id="interp1" emma:lang="en-US" emma:confidence="0">
                  <emma:literal>if</emma:literal>
                </emma:interpretation>
                <emma:interpretation id="interp2" emma:lang="en-US" emma:confidence="0">
                  <emma:literal>o</emma:literal>
                </emma:interpretation>
                <emma:interpretation id="interp3" emma:lang="en-US" emma:confidence="0">
                  <emma:literal>no</emma:literal>
                </emma:interpretation>
                <emma:interpretation id="interp4" emma:lang="en-US" emma:confidence="0">
                  <emma:literal>so</emma:literal>
                </emma:interpretation>
              </emma:one-of>
            </emma:emma>
          </inkml:annotationXML>
          <inkml:trace contextRef="#ctx0" brushRef="#br0">4418 7416 4480,'-4'-4'1664,"8"4"-896,-4 4-896,0-4 256,4 3-128,0 4 0,-4 1 0,4 2 0,-4 0 0,0 6 0,0-2 64,11 0-96,-11 2 0,7 2 32,6-2 0,2-1 0,0-5 0,0-3 128,-3-4 64,4-3 64,-5-3 0,0 0-64,1-4 32,-1 0 0,2-3 32,-1 0-64,-2-7 32,2 3-128,0 0-64,-6 4 0,3 0-32,-4 2 256,-5 6 224,-5 2-96,-4 6-64,-2 4-32,-3 0-32,-1 5 0,-13 2 0,2 3-128,2 0-96,4 1 0,5-4 32,8-3-96,7-1 0,0-6 32,11-7 64,0-2-32,1-6-32,4-6 32,-5 4 32,0-4 96,-2-3 64,-6 0-32,-3 4-32,-3-4-256,-2 3 0,1 4-1664,-12 10-672,-13-14-512</inkml:trace>
        </inkml:traceGroup>
      </inkml:traceGroup>
    </inkml:traceGroup>
  </inkml:traceGroup>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17.576"/>
    </inkml:context>
    <inkml:brush xml:id="br0">
      <inkml:brushProperty name="width" value="0.025" units="cm"/>
      <inkml:brushProperty name="height" value="0.025" units="cm"/>
    </inkml:brush>
  </inkml:definitions>
  <inkml:traceGroup>
    <inkml:annotationXML>
      <emma:emma xmlns:emma="http://www.w3.org/2003/04/emma" version="1.0">
        <emma:interpretation id="{7455F8A3-0C22-4C6F-80D8-1902C6C398A0}" emma:medium="tactile" emma:mode="ink">
          <msink:context xmlns:msink="http://schemas.microsoft.com/ink/2010/main" type="inkDrawing" rotatedBoundingBox="3663,12952 3807,17157 2777,17192 2633,12988" semanticType="callout" shapeName="Other">
            <msink:sourceLink direction="from" ref="{B3502A51-B3F8-421E-86AF-697D604EE9FE}"/>
            <msink:sourceLink direction="to" ref="{22D0E633-64AC-46FF-BAF0-1B27D03D6E57}"/>
            <msink:sourceLink direction="to" ref="{C47AE91B-4D0D-4235-AAA2-6F8C265538AB}"/>
            <msink:sourceLink direction="from" ref="{C47AE91B-4D0D-4235-AAA2-6F8C265538AB}"/>
          </msink:context>
        </emma:interpretation>
      </emma:emma>
    </inkml:annotationXML>
    <inkml:trace contextRef="#ctx0" brushRef="#br0">3145 12290 2560,'0'-4'960,"0"4"-512,4 0-384,-4 0 192,0 0 224,0 7 128,0 0-96,0 0 32,0 3-128,0 10 0,0 9-96,0 5 32,4 3-192,-1 4-32,1 10 64,1 3-96,-2 5 0,1 3 32,0 14 64,0-8 96,-1-4 64,1 12-32,-4-8-32,0 2-256,5-2 0,-2 0-32,1 10 64,0-2 32,-1-5 32,1 9-160,0-2 32,1 4 0,-2-3 0,5 13 0,-5-6 0,1 3 64,1 4 32,-1-5-32,-1-3-64,1 12-64,-4-12 32,0-6-32,4 3 0,-1 1 64,6-8 64,-2-1-32,1-1-32,-1 2 32,9-4 32,-5 2 32,1-5 32,-5 5 0,6-9 64,-6 1-96,0-4-64,-3-2 0,0-1-32,-4 0 0,5-4 0,-5-2 0,3-4 64,-3 0-32,0 6-32,0-5 32,0-1-32,0-4 0,0-3 0,-3 1 0,3-5 64,0-3 32,-5-3 32,5-1-64,-4 1 32,0-4-64,1-5-32,-8-2 96,2-3 0,-7-3 32,2-4 0,-1-3 0,-5-11-64,1-2 32,-8-11 0,-4-7 96,0-7-256,-4-6 0,-3-9-64,0-5 64,-1 7 160,5 0 96,3 2-160,4 4-64,4 4 0,3-3 64,4 5-64,5 3 0,0-3-32,3 12 0,0 6 0,5 0 0,3 11 64,3 13 64,5 4-96,4 6 0,3 11-32,4-4 0,12 18 64,-1-4 64,1-3-96,8-1 0,4 5 32,11-1 64,3-4-32,5 1-32,-5-8-64,-3 1 32,4 1 32,-8-8 64,-7-4-32,-9-3-32,-3-3 224,-4-4 96,-8-3 96,-3-7 160,-1-7 32,-3-10 32,-5-7-160,1-17 32,4-25-289,3-12-127,8-25-160,4-13 32,7-14-1087,9 4-545,-9-5-2592</inkml:trace>
  </inkml:traceGroup>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18.124"/>
    </inkml:context>
    <inkml:brush xml:id="br0">
      <inkml:brushProperty name="width" value="0.025" units="cm"/>
      <inkml:brushProperty name="height" value="0.025" units="cm"/>
    </inkml:brush>
  </inkml:definitions>
  <inkml:traceGroup>
    <inkml:annotationXML>
      <emma:emma xmlns:emma="http://www.w3.org/2003/04/emma" version="1.0">
        <emma:interpretation id="{3E454604-3F29-498F-AF84-303CA3BA3F29}" emma:medium="tactile" emma:mode="ink">
          <msink:context xmlns:msink="http://schemas.microsoft.com/ink/2010/main" type="inkDrawing" rotatedBoundingBox="1926,14576 2448,15001 2415,15042 1892,14617" semanticType="callout" shapeName="Other">
            <msink:sourceLink direction="with" ref="{1B70BA7F-73D6-4CA4-BCE4-2D7FF456CA79}"/>
          </msink:context>
        </emma:interpretation>
      </emma:emma>
    </inkml:annotationXML>
    <inkml:trace contextRef="#ctx0" brushRef="#br0">1970 13935 6400,'-9'-7'2464,"18"7"-1344,7 0-960,-6 0 544,6 7-320,18 3-64,0 10-160,5 4-64,4 15-32,7 0 32,0 7 0,-4 1-128,0 4 32,5 0-992,-10-2-384,-3-8-1632</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2B6B4C-0318-468A-8BC3-B50C01483D3E}" type="datetimeFigureOut">
              <a:rPr lang="en-US" smtClean="0"/>
              <a:t>10/16/2016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BB7D1-A314-492A-8F9A-F58BF8C6BC84}" type="slidenum">
              <a:rPr lang="en-US" smtClean="0"/>
              <a:t>‹#›</a:t>
            </a:fld>
            <a:endParaRPr lang="en-US"/>
          </a:p>
        </p:txBody>
      </p:sp>
    </p:spTree>
    <p:extLst>
      <p:ext uri="{BB962C8B-B14F-4D97-AF65-F5344CB8AC3E}">
        <p14:creationId xmlns:p14="http://schemas.microsoft.com/office/powerpoint/2010/main" val="336612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00.xml.rels><?xml version="1.0" encoding="UTF-8" standalone="yes"?>
<Relationships xmlns="http://schemas.openxmlformats.org/package/2006/relationships"><Relationship Id="rId2" Type="http://schemas.openxmlformats.org/officeDocument/2006/relationships/slide" Target="../slides/slide1003.xml"/><Relationship Id="rId1" Type="http://schemas.openxmlformats.org/officeDocument/2006/relationships/notesMaster" Target="../notesMasters/notesMaster1.xml"/></Relationships>
</file>

<file path=ppt/notesSlides/_rels/notesSlide1001.xml.rels><?xml version="1.0" encoding="UTF-8" standalone="yes"?>
<Relationships xmlns="http://schemas.openxmlformats.org/package/2006/relationships"><Relationship Id="rId2" Type="http://schemas.openxmlformats.org/officeDocument/2006/relationships/slide" Target="../slides/slide1004.xml"/><Relationship Id="rId1" Type="http://schemas.openxmlformats.org/officeDocument/2006/relationships/notesMaster" Target="../notesMasters/notesMaster1.xml"/></Relationships>
</file>

<file path=ppt/notesSlides/_rels/notesSlide1002.xml.rels><?xml version="1.0" encoding="UTF-8" standalone="yes"?>
<Relationships xmlns="http://schemas.openxmlformats.org/package/2006/relationships"><Relationship Id="rId2" Type="http://schemas.openxmlformats.org/officeDocument/2006/relationships/slide" Target="../slides/slide1005.xml"/><Relationship Id="rId1" Type="http://schemas.openxmlformats.org/officeDocument/2006/relationships/notesMaster" Target="../notesMasters/notesMaster1.xml"/></Relationships>
</file>

<file path=ppt/notesSlides/_rels/notesSlide1003.xml.rels><?xml version="1.0" encoding="UTF-8" standalone="yes"?>
<Relationships xmlns="http://schemas.openxmlformats.org/package/2006/relationships"><Relationship Id="rId2" Type="http://schemas.openxmlformats.org/officeDocument/2006/relationships/slide" Target="../slides/slide1006.xml"/><Relationship Id="rId1" Type="http://schemas.openxmlformats.org/officeDocument/2006/relationships/notesMaster" Target="../notesMasters/notesMaster1.xml"/></Relationships>
</file>

<file path=ppt/notesSlides/_rels/notesSlide1004.xml.rels><?xml version="1.0" encoding="UTF-8" standalone="yes"?>
<Relationships xmlns="http://schemas.openxmlformats.org/package/2006/relationships"><Relationship Id="rId2" Type="http://schemas.openxmlformats.org/officeDocument/2006/relationships/slide" Target="../slides/slide1007.xml"/><Relationship Id="rId1" Type="http://schemas.openxmlformats.org/officeDocument/2006/relationships/notesMaster" Target="../notesMasters/notesMaster1.xml"/></Relationships>
</file>

<file path=ppt/notesSlides/_rels/notesSlide1005.xml.rels><?xml version="1.0" encoding="UTF-8" standalone="yes"?>
<Relationships xmlns="http://schemas.openxmlformats.org/package/2006/relationships"><Relationship Id="rId2" Type="http://schemas.openxmlformats.org/officeDocument/2006/relationships/slide" Target="../slides/slide1008.xml"/><Relationship Id="rId1" Type="http://schemas.openxmlformats.org/officeDocument/2006/relationships/notesMaster" Target="../notesMasters/notesMaster1.xml"/></Relationships>
</file>

<file path=ppt/notesSlides/_rels/notesSlide1006.xml.rels><?xml version="1.0" encoding="UTF-8" standalone="yes"?>
<Relationships xmlns="http://schemas.openxmlformats.org/package/2006/relationships"><Relationship Id="rId2" Type="http://schemas.openxmlformats.org/officeDocument/2006/relationships/slide" Target="../slides/slide1009.xml"/><Relationship Id="rId1" Type="http://schemas.openxmlformats.org/officeDocument/2006/relationships/notesMaster" Target="../notesMasters/notesMaster1.xml"/></Relationships>
</file>

<file path=ppt/notesSlides/_rels/notesSlide1007.xml.rels><?xml version="1.0" encoding="UTF-8" standalone="yes"?>
<Relationships xmlns="http://schemas.openxmlformats.org/package/2006/relationships"><Relationship Id="rId2" Type="http://schemas.openxmlformats.org/officeDocument/2006/relationships/slide" Target="../slides/slide1010.xml"/><Relationship Id="rId1" Type="http://schemas.openxmlformats.org/officeDocument/2006/relationships/notesMaster" Target="../notesMasters/notesMaster1.xml"/></Relationships>
</file>

<file path=ppt/notesSlides/_rels/notesSlide1008.xml.rels><?xml version="1.0" encoding="UTF-8" standalone="yes"?>
<Relationships xmlns="http://schemas.openxmlformats.org/package/2006/relationships"><Relationship Id="rId2" Type="http://schemas.openxmlformats.org/officeDocument/2006/relationships/slide" Target="../slides/slide1011.xml"/><Relationship Id="rId1" Type="http://schemas.openxmlformats.org/officeDocument/2006/relationships/notesMaster" Target="../notesMasters/notesMaster1.xml"/></Relationships>
</file>

<file path=ppt/notesSlides/_rels/notesSlide1009.xml.rels><?xml version="1.0" encoding="UTF-8" standalone="yes"?>
<Relationships xmlns="http://schemas.openxmlformats.org/package/2006/relationships"><Relationship Id="rId2" Type="http://schemas.openxmlformats.org/officeDocument/2006/relationships/slide" Target="../slides/slide10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0.xml.rels><?xml version="1.0" encoding="UTF-8" standalone="yes"?>
<Relationships xmlns="http://schemas.openxmlformats.org/package/2006/relationships"><Relationship Id="rId2" Type="http://schemas.openxmlformats.org/officeDocument/2006/relationships/slide" Target="../slides/slide1013.xml"/><Relationship Id="rId1" Type="http://schemas.openxmlformats.org/officeDocument/2006/relationships/notesMaster" Target="../notesMasters/notesMaster1.xml"/></Relationships>
</file>

<file path=ppt/notesSlides/_rels/notesSlide1011.xml.rels><?xml version="1.0" encoding="UTF-8" standalone="yes"?>
<Relationships xmlns="http://schemas.openxmlformats.org/package/2006/relationships"><Relationship Id="rId2" Type="http://schemas.openxmlformats.org/officeDocument/2006/relationships/slide" Target="../slides/slide1014.xml"/><Relationship Id="rId1" Type="http://schemas.openxmlformats.org/officeDocument/2006/relationships/notesMaster" Target="../notesMasters/notesMaster1.xml"/></Relationships>
</file>

<file path=ppt/notesSlides/_rels/notesSlide1012.xml.rels><?xml version="1.0" encoding="UTF-8" standalone="yes"?>
<Relationships xmlns="http://schemas.openxmlformats.org/package/2006/relationships"><Relationship Id="rId2" Type="http://schemas.openxmlformats.org/officeDocument/2006/relationships/slide" Target="../slides/slide1015.xml"/><Relationship Id="rId1" Type="http://schemas.openxmlformats.org/officeDocument/2006/relationships/notesMaster" Target="../notesMasters/notesMaster1.xml"/></Relationships>
</file>

<file path=ppt/notesSlides/_rels/notesSlide1013.xml.rels><?xml version="1.0" encoding="UTF-8" standalone="yes"?>
<Relationships xmlns="http://schemas.openxmlformats.org/package/2006/relationships"><Relationship Id="rId2" Type="http://schemas.openxmlformats.org/officeDocument/2006/relationships/slide" Target="../slides/slide1016.xml"/><Relationship Id="rId1" Type="http://schemas.openxmlformats.org/officeDocument/2006/relationships/notesMaster" Target="../notesMasters/notesMaster1.xml"/></Relationships>
</file>

<file path=ppt/notesSlides/_rels/notesSlide1014.xml.rels><?xml version="1.0" encoding="UTF-8" standalone="yes"?>
<Relationships xmlns="http://schemas.openxmlformats.org/package/2006/relationships"><Relationship Id="rId2" Type="http://schemas.openxmlformats.org/officeDocument/2006/relationships/slide" Target="../slides/slide1017.xml"/><Relationship Id="rId1" Type="http://schemas.openxmlformats.org/officeDocument/2006/relationships/notesMaster" Target="../notesMasters/notesMaster1.xml"/></Relationships>
</file>

<file path=ppt/notesSlides/_rels/notesSlide1015.xml.rels><?xml version="1.0" encoding="UTF-8" standalone="yes"?>
<Relationships xmlns="http://schemas.openxmlformats.org/package/2006/relationships"><Relationship Id="rId2" Type="http://schemas.openxmlformats.org/officeDocument/2006/relationships/slide" Target="../slides/slide1018.xml"/><Relationship Id="rId1" Type="http://schemas.openxmlformats.org/officeDocument/2006/relationships/notesMaster" Target="../notesMasters/notesMaster1.xml"/></Relationships>
</file>

<file path=ppt/notesSlides/_rels/notesSlide1016.xml.rels><?xml version="1.0" encoding="UTF-8" standalone="yes"?>
<Relationships xmlns="http://schemas.openxmlformats.org/package/2006/relationships"><Relationship Id="rId2" Type="http://schemas.openxmlformats.org/officeDocument/2006/relationships/slide" Target="../slides/slide1019.xml"/><Relationship Id="rId1" Type="http://schemas.openxmlformats.org/officeDocument/2006/relationships/notesMaster" Target="../notesMasters/notesMaster1.xml"/></Relationships>
</file>

<file path=ppt/notesSlides/_rels/notesSlide1017.xml.rels><?xml version="1.0" encoding="UTF-8" standalone="yes"?>
<Relationships xmlns="http://schemas.openxmlformats.org/package/2006/relationships"><Relationship Id="rId2" Type="http://schemas.openxmlformats.org/officeDocument/2006/relationships/slide" Target="../slides/slide1020.xml"/><Relationship Id="rId1" Type="http://schemas.openxmlformats.org/officeDocument/2006/relationships/notesMaster" Target="../notesMasters/notesMaster1.xml"/></Relationships>
</file>

<file path=ppt/notesSlides/_rels/notesSlide1018.xml.rels><?xml version="1.0" encoding="UTF-8" standalone="yes"?>
<Relationships xmlns="http://schemas.openxmlformats.org/package/2006/relationships"><Relationship Id="rId2" Type="http://schemas.openxmlformats.org/officeDocument/2006/relationships/slide" Target="../slides/slide1021.xml"/><Relationship Id="rId1" Type="http://schemas.openxmlformats.org/officeDocument/2006/relationships/notesMaster" Target="../notesMasters/notesMaster1.xml"/></Relationships>
</file>

<file path=ppt/notesSlides/_rels/notesSlide1019.xml.rels><?xml version="1.0" encoding="UTF-8" standalone="yes"?>
<Relationships xmlns="http://schemas.openxmlformats.org/package/2006/relationships"><Relationship Id="rId2" Type="http://schemas.openxmlformats.org/officeDocument/2006/relationships/slide" Target="../slides/slide102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0.xml.rels><?xml version="1.0" encoding="UTF-8" standalone="yes"?>
<Relationships xmlns="http://schemas.openxmlformats.org/package/2006/relationships"><Relationship Id="rId2" Type="http://schemas.openxmlformats.org/officeDocument/2006/relationships/slide" Target="../slides/slide1023.xml"/><Relationship Id="rId1" Type="http://schemas.openxmlformats.org/officeDocument/2006/relationships/notesMaster" Target="../notesMasters/notesMaster1.xml"/></Relationships>
</file>

<file path=ppt/notesSlides/_rels/notesSlide1021.xml.rels><?xml version="1.0" encoding="UTF-8" standalone="yes"?>
<Relationships xmlns="http://schemas.openxmlformats.org/package/2006/relationships"><Relationship Id="rId2" Type="http://schemas.openxmlformats.org/officeDocument/2006/relationships/slide" Target="../slides/slide1024.xml"/><Relationship Id="rId1" Type="http://schemas.openxmlformats.org/officeDocument/2006/relationships/notesMaster" Target="../notesMasters/notesMaster1.xml"/></Relationships>
</file>

<file path=ppt/notesSlides/_rels/notesSlide1022.xml.rels><?xml version="1.0" encoding="UTF-8" standalone="yes"?>
<Relationships xmlns="http://schemas.openxmlformats.org/package/2006/relationships"><Relationship Id="rId2" Type="http://schemas.openxmlformats.org/officeDocument/2006/relationships/slide" Target="../slides/slide1025.xml"/><Relationship Id="rId1" Type="http://schemas.openxmlformats.org/officeDocument/2006/relationships/notesMaster" Target="../notesMasters/notesMaster1.xml"/></Relationships>
</file>

<file path=ppt/notesSlides/_rels/notesSlide1023.xml.rels><?xml version="1.0" encoding="UTF-8" standalone="yes"?>
<Relationships xmlns="http://schemas.openxmlformats.org/package/2006/relationships"><Relationship Id="rId2" Type="http://schemas.openxmlformats.org/officeDocument/2006/relationships/slide" Target="../slides/slide1026.xml"/><Relationship Id="rId1" Type="http://schemas.openxmlformats.org/officeDocument/2006/relationships/notesMaster" Target="../notesMasters/notesMaster1.xml"/></Relationships>
</file>

<file path=ppt/notesSlides/_rels/notesSlide1024.xml.rels><?xml version="1.0" encoding="UTF-8" standalone="yes"?>
<Relationships xmlns="http://schemas.openxmlformats.org/package/2006/relationships"><Relationship Id="rId2" Type="http://schemas.openxmlformats.org/officeDocument/2006/relationships/slide" Target="../slides/slide1027.xml"/><Relationship Id="rId1" Type="http://schemas.openxmlformats.org/officeDocument/2006/relationships/notesMaster" Target="../notesMasters/notesMaster1.xml"/></Relationships>
</file>

<file path=ppt/notesSlides/_rels/notesSlide1025.xml.rels><?xml version="1.0" encoding="UTF-8" standalone="yes"?>
<Relationships xmlns="http://schemas.openxmlformats.org/package/2006/relationships"><Relationship Id="rId2" Type="http://schemas.openxmlformats.org/officeDocument/2006/relationships/slide" Target="../slides/slide1028.xml"/><Relationship Id="rId1" Type="http://schemas.openxmlformats.org/officeDocument/2006/relationships/notesMaster" Target="../notesMasters/notesMaster1.xml"/></Relationships>
</file>

<file path=ppt/notesSlides/_rels/notesSlide1026.xml.rels><?xml version="1.0" encoding="UTF-8" standalone="yes"?>
<Relationships xmlns="http://schemas.openxmlformats.org/package/2006/relationships"><Relationship Id="rId2" Type="http://schemas.openxmlformats.org/officeDocument/2006/relationships/slide" Target="../slides/slide1029.xml"/><Relationship Id="rId1" Type="http://schemas.openxmlformats.org/officeDocument/2006/relationships/notesMaster" Target="../notesMasters/notesMaster1.xml"/></Relationships>
</file>

<file path=ppt/notesSlides/_rels/notesSlide1027.xml.rels><?xml version="1.0" encoding="UTF-8" standalone="yes"?>
<Relationships xmlns="http://schemas.openxmlformats.org/package/2006/relationships"><Relationship Id="rId2" Type="http://schemas.openxmlformats.org/officeDocument/2006/relationships/slide" Target="../slides/slide1030.xml"/><Relationship Id="rId1" Type="http://schemas.openxmlformats.org/officeDocument/2006/relationships/notesMaster" Target="../notesMasters/notesMaster1.xml"/></Relationships>
</file>

<file path=ppt/notesSlides/_rels/notesSlide1028.xml.rels><?xml version="1.0" encoding="UTF-8" standalone="yes"?>
<Relationships xmlns="http://schemas.openxmlformats.org/package/2006/relationships"><Relationship Id="rId2" Type="http://schemas.openxmlformats.org/officeDocument/2006/relationships/slide" Target="../slides/slide1031.xml"/><Relationship Id="rId1" Type="http://schemas.openxmlformats.org/officeDocument/2006/relationships/notesMaster" Target="../notesMasters/notesMaster1.xml"/></Relationships>
</file>

<file path=ppt/notesSlides/_rels/notesSlide1029.xml.rels><?xml version="1.0" encoding="UTF-8" standalone="yes"?>
<Relationships xmlns="http://schemas.openxmlformats.org/package/2006/relationships"><Relationship Id="rId2" Type="http://schemas.openxmlformats.org/officeDocument/2006/relationships/slide" Target="../slides/slide103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0.xml.rels><?xml version="1.0" encoding="UTF-8" standalone="yes"?>
<Relationships xmlns="http://schemas.openxmlformats.org/package/2006/relationships"><Relationship Id="rId2" Type="http://schemas.openxmlformats.org/officeDocument/2006/relationships/slide" Target="../slides/slide1033.xml"/><Relationship Id="rId1" Type="http://schemas.openxmlformats.org/officeDocument/2006/relationships/notesMaster" Target="../notesMasters/notesMaster1.xml"/></Relationships>
</file>

<file path=ppt/notesSlides/_rels/notesSlide1031.xml.rels><?xml version="1.0" encoding="UTF-8" standalone="yes"?>
<Relationships xmlns="http://schemas.openxmlformats.org/package/2006/relationships"><Relationship Id="rId2" Type="http://schemas.openxmlformats.org/officeDocument/2006/relationships/slide" Target="../slides/slide1034.xml"/><Relationship Id="rId1" Type="http://schemas.openxmlformats.org/officeDocument/2006/relationships/notesMaster" Target="../notesMasters/notesMaster1.xml"/></Relationships>
</file>

<file path=ppt/notesSlides/_rels/notesSlide1032.xml.rels><?xml version="1.0" encoding="UTF-8" standalone="yes"?>
<Relationships xmlns="http://schemas.openxmlformats.org/package/2006/relationships"><Relationship Id="rId2" Type="http://schemas.openxmlformats.org/officeDocument/2006/relationships/slide" Target="../slides/slide1035.xml"/><Relationship Id="rId1" Type="http://schemas.openxmlformats.org/officeDocument/2006/relationships/notesMaster" Target="../notesMasters/notesMaster1.xml"/></Relationships>
</file>

<file path=ppt/notesSlides/_rels/notesSlide1033.xml.rels><?xml version="1.0" encoding="UTF-8" standalone="yes"?>
<Relationships xmlns="http://schemas.openxmlformats.org/package/2006/relationships"><Relationship Id="rId2" Type="http://schemas.openxmlformats.org/officeDocument/2006/relationships/slide" Target="../slides/slide1036.xml"/><Relationship Id="rId1" Type="http://schemas.openxmlformats.org/officeDocument/2006/relationships/notesMaster" Target="../notesMasters/notesMaster1.xml"/></Relationships>
</file>

<file path=ppt/notesSlides/_rels/notesSlide1034.xml.rels><?xml version="1.0" encoding="UTF-8" standalone="yes"?>
<Relationships xmlns="http://schemas.openxmlformats.org/package/2006/relationships"><Relationship Id="rId2" Type="http://schemas.openxmlformats.org/officeDocument/2006/relationships/slide" Target="../slides/slide1037.xml"/><Relationship Id="rId1" Type="http://schemas.openxmlformats.org/officeDocument/2006/relationships/notesMaster" Target="../notesMasters/notesMaster1.xml"/></Relationships>
</file>

<file path=ppt/notesSlides/_rels/notesSlide1035.xml.rels><?xml version="1.0" encoding="UTF-8" standalone="yes"?>
<Relationships xmlns="http://schemas.openxmlformats.org/package/2006/relationships"><Relationship Id="rId2" Type="http://schemas.openxmlformats.org/officeDocument/2006/relationships/slide" Target="../slides/slide1038.xml"/><Relationship Id="rId1" Type="http://schemas.openxmlformats.org/officeDocument/2006/relationships/notesMaster" Target="../notesMasters/notesMaster1.xml"/></Relationships>
</file>

<file path=ppt/notesSlides/_rels/notesSlide1036.xml.rels><?xml version="1.0" encoding="UTF-8" standalone="yes"?>
<Relationships xmlns="http://schemas.openxmlformats.org/package/2006/relationships"><Relationship Id="rId2" Type="http://schemas.openxmlformats.org/officeDocument/2006/relationships/slide" Target="../slides/slide1039.xml"/><Relationship Id="rId1" Type="http://schemas.openxmlformats.org/officeDocument/2006/relationships/notesMaster" Target="../notesMasters/notesMaster1.xml"/></Relationships>
</file>

<file path=ppt/notesSlides/_rels/notesSlide1037.xml.rels><?xml version="1.0" encoding="UTF-8" standalone="yes"?>
<Relationships xmlns="http://schemas.openxmlformats.org/package/2006/relationships"><Relationship Id="rId2" Type="http://schemas.openxmlformats.org/officeDocument/2006/relationships/slide" Target="../slides/slide1040.xml"/><Relationship Id="rId1" Type="http://schemas.openxmlformats.org/officeDocument/2006/relationships/notesMaster" Target="../notesMasters/notesMaster1.xml"/></Relationships>
</file>

<file path=ppt/notesSlides/_rels/notesSlide1038.xml.rels><?xml version="1.0" encoding="UTF-8" standalone="yes"?>
<Relationships xmlns="http://schemas.openxmlformats.org/package/2006/relationships"><Relationship Id="rId2" Type="http://schemas.openxmlformats.org/officeDocument/2006/relationships/slide" Target="../slides/slide1041.xml"/><Relationship Id="rId1" Type="http://schemas.openxmlformats.org/officeDocument/2006/relationships/notesMaster" Target="../notesMasters/notesMaster1.xml"/></Relationships>
</file>

<file path=ppt/notesSlides/_rels/notesSlide1039.xml.rels><?xml version="1.0" encoding="UTF-8" standalone="yes"?>
<Relationships xmlns="http://schemas.openxmlformats.org/package/2006/relationships"><Relationship Id="rId2" Type="http://schemas.openxmlformats.org/officeDocument/2006/relationships/slide" Target="../slides/slide104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0.xml.rels><?xml version="1.0" encoding="UTF-8" standalone="yes"?>
<Relationships xmlns="http://schemas.openxmlformats.org/package/2006/relationships"><Relationship Id="rId2" Type="http://schemas.openxmlformats.org/officeDocument/2006/relationships/slide" Target="../slides/slide1043.xml"/><Relationship Id="rId1" Type="http://schemas.openxmlformats.org/officeDocument/2006/relationships/notesMaster" Target="../notesMasters/notesMaster1.xml"/></Relationships>
</file>

<file path=ppt/notesSlides/_rels/notesSlide1041.xml.rels><?xml version="1.0" encoding="UTF-8" standalone="yes"?>
<Relationships xmlns="http://schemas.openxmlformats.org/package/2006/relationships"><Relationship Id="rId2" Type="http://schemas.openxmlformats.org/officeDocument/2006/relationships/slide" Target="../slides/slide1044.xml"/><Relationship Id="rId1" Type="http://schemas.openxmlformats.org/officeDocument/2006/relationships/notesMaster" Target="../notesMasters/notesMaster1.xml"/></Relationships>
</file>

<file path=ppt/notesSlides/_rels/notesSlide1042.xml.rels><?xml version="1.0" encoding="UTF-8" standalone="yes"?>
<Relationships xmlns="http://schemas.openxmlformats.org/package/2006/relationships"><Relationship Id="rId2" Type="http://schemas.openxmlformats.org/officeDocument/2006/relationships/slide" Target="../slides/slide1045.xml"/><Relationship Id="rId1" Type="http://schemas.openxmlformats.org/officeDocument/2006/relationships/notesMaster" Target="../notesMasters/notesMaster1.xml"/></Relationships>
</file>

<file path=ppt/notesSlides/_rels/notesSlide1043.xml.rels><?xml version="1.0" encoding="UTF-8" standalone="yes"?>
<Relationships xmlns="http://schemas.openxmlformats.org/package/2006/relationships"><Relationship Id="rId2" Type="http://schemas.openxmlformats.org/officeDocument/2006/relationships/slide" Target="../slides/slide1046.xml"/><Relationship Id="rId1" Type="http://schemas.openxmlformats.org/officeDocument/2006/relationships/notesMaster" Target="../notesMasters/notesMaster1.xml"/></Relationships>
</file>

<file path=ppt/notesSlides/_rels/notesSlide1044.xml.rels><?xml version="1.0" encoding="UTF-8" standalone="yes"?>
<Relationships xmlns="http://schemas.openxmlformats.org/package/2006/relationships"><Relationship Id="rId2" Type="http://schemas.openxmlformats.org/officeDocument/2006/relationships/slide" Target="../slides/slide1047.xml"/><Relationship Id="rId1" Type="http://schemas.openxmlformats.org/officeDocument/2006/relationships/notesMaster" Target="../notesMasters/notesMaster1.xml"/></Relationships>
</file>

<file path=ppt/notesSlides/_rels/notesSlide1045.xml.rels><?xml version="1.0" encoding="UTF-8" standalone="yes"?>
<Relationships xmlns="http://schemas.openxmlformats.org/package/2006/relationships"><Relationship Id="rId2" Type="http://schemas.openxmlformats.org/officeDocument/2006/relationships/slide" Target="../slides/slide1048.xml"/><Relationship Id="rId1" Type="http://schemas.openxmlformats.org/officeDocument/2006/relationships/notesMaster" Target="../notesMasters/notesMaster1.xml"/></Relationships>
</file>

<file path=ppt/notesSlides/_rels/notesSlide1046.xml.rels><?xml version="1.0" encoding="UTF-8" standalone="yes"?>
<Relationships xmlns="http://schemas.openxmlformats.org/package/2006/relationships"><Relationship Id="rId2" Type="http://schemas.openxmlformats.org/officeDocument/2006/relationships/slide" Target="../slides/slide1049.xml"/><Relationship Id="rId1" Type="http://schemas.openxmlformats.org/officeDocument/2006/relationships/notesMaster" Target="../notesMasters/notesMaster1.xml"/></Relationships>
</file>

<file path=ppt/notesSlides/_rels/notesSlide1047.xml.rels><?xml version="1.0" encoding="UTF-8" standalone="yes"?>
<Relationships xmlns="http://schemas.openxmlformats.org/package/2006/relationships"><Relationship Id="rId2" Type="http://schemas.openxmlformats.org/officeDocument/2006/relationships/slide" Target="../slides/slide1050.xml"/><Relationship Id="rId1" Type="http://schemas.openxmlformats.org/officeDocument/2006/relationships/notesMaster" Target="../notesMasters/notesMaster1.xml"/></Relationships>
</file>

<file path=ppt/notesSlides/_rels/notesSlide1048.xml.rels><?xml version="1.0" encoding="UTF-8" standalone="yes"?>
<Relationships xmlns="http://schemas.openxmlformats.org/package/2006/relationships"><Relationship Id="rId2" Type="http://schemas.openxmlformats.org/officeDocument/2006/relationships/slide" Target="../slides/slide1051.xml"/><Relationship Id="rId1" Type="http://schemas.openxmlformats.org/officeDocument/2006/relationships/notesMaster" Target="../notesMasters/notesMaster1.xml"/></Relationships>
</file>

<file path=ppt/notesSlides/_rels/notesSlide1049.xml.rels><?xml version="1.0" encoding="UTF-8" standalone="yes"?>
<Relationships xmlns="http://schemas.openxmlformats.org/package/2006/relationships"><Relationship Id="rId2" Type="http://schemas.openxmlformats.org/officeDocument/2006/relationships/slide" Target="../slides/slide105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0.xml.rels><?xml version="1.0" encoding="UTF-8" standalone="yes"?>
<Relationships xmlns="http://schemas.openxmlformats.org/package/2006/relationships"><Relationship Id="rId2" Type="http://schemas.openxmlformats.org/officeDocument/2006/relationships/slide" Target="../slides/slide1053.xml"/><Relationship Id="rId1" Type="http://schemas.openxmlformats.org/officeDocument/2006/relationships/notesMaster" Target="../notesMasters/notesMaster1.xml"/></Relationships>
</file>

<file path=ppt/notesSlides/_rels/notesSlide1051.xml.rels><?xml version="1.0" encoding="UTF-8" standalone="yes"?>
<Relationships xmlns="http://schemas.openxmlformats.org/package/2006/relationships"><Relationship Id="rId2" Type="http://schemas.openxmlformats.org/officeDocument/2006/relationships/slide" Target="../slides/slide1054.xml"/><Relationship Id="rId1" Type="http://schemas.openxmlformats.org/officeDocument/2006/relationships/notesMaster" Target="../notesMasters/notesMaster1.xml"/></Relationships>
</file>

<file path=ppt/notesSlides/_rels/notesSlide1052.xml.rels><?xml version="1.0" encoding="UTF-8" standalone="yes"?>
<Relationships xmlns="http://schemas.openxmlformats.org/package/2006/relationships"><Relationship Id="rId2" Type="http://schemas.openxmlformats.org/officeDocument/2006/relationships/slide" Target="../slides/slide1055.xml"/><Relationship Id="rId1" Type="http://schemas.openxmlformats.org/officeDocument/2006/relationships/notesMaster" Target="../notesMasters/notesMaster1.xml"/></Relationships>
</file>

<file path=ppt/notesSlides/_rels/notesSlide1053.xml.rels><?xml version="1.0" encoding="UTF-8" standalone="yes"?>
<Relationships xmlns="http://schemas.openxmlformats.org/package/2006/relationships"><Relationship Id="rId2" Type="http://schemas.openxmlformats.org/officeDocument/2006/relationships/slide" Target="../slides/slide1056.xml"/><Relationship Id="rId1" Type="http://schemas.openxmlformats.org/officeDocument/2006/relationships/notesMaster" Target="../notesMasters/notesMaster1.xml"/></Relationships>
</file>

<file path=ppt/notesSlides/_rels/notesSlide1054.xml.rels><?xml version="1.0" encoding="UTF-8" standalone="yes"?>
<Relationships xmlns="http://schemas.openxmlformats.org/package/2006/relationships"><Relationship Id="rId2" Type="http://schemas.openxmlformats.org/officeDocument/2006/relationships/slide" Target="../slides/slide1057.xml"/><Relationship Id="rId1" Type="http://schemas.openxmlformats.org/officeDocument/2006/relationships/notesMaster" Target="../notesMasters/notesMaster1.xml"/></Relationships>
</file>

<file path=ppt/notesSlides/_rels/notesSlide1055.xml.rels><?xml version="1.0" encoding="UTF-8" standalone="yes"?>
<Relationships xmlns="http://schemas.openxmlformats.org/package/2006/relationships"><Relationship Id="rId3" Type="http://schemas.openxmlformats.org/officeDocument/2006/relationships/hyperlink" Target="http://www.ccs.neu.edu/home/matthias/HtDP2e/part_two.html#%28tech._shotworld%29" TargetMode="External"/><Relationship Id="rId2" Type="http://schemas.openxmlformats.org/officeDocument/2006/relationships/slide" Target="../slides/slide1058.xml"/><Relationship Id="rId1" Type="http://schemas.openxmlformats.org/officeDocument/2006/relationships/notesMaster" Target="../notesMasters/notesMaster1.xml"/></Relationships>
</file>

<file path=ppt/notesSlides/_rels/notesSlide1056.xml.rels><?xml version="1.0" encoding="UTF-8" standalone="yes"?>
<Relationships xmlns="http://schemas.openxmlformats.org/package/2006/relationships"><Relationship Id="rId2" Type="http://schemas.openxmlformats.org/officeDocument/2006/relationships/slide" Target="../slides/slide1059.xml"/><Relationship Id="rId1" Type="http://schemas.openxmlformats.org/officeDocument/2006/relationships/notesMaster" Target="../notesMasters/notesMaster1.xml"/></Relationships>
</file>

<file path=ppt/notesSlides/_rels/notesSlide1057.xml.rels><?xml version="1.0" encoding="UTF-8" standalone="yes"?>
<Relationships xmlns="http://schemas.openxmlformats.org/package/2006/relationships"><Relationship Id="rId2" Type="http://schemas.openxmlformats.org/officeDocument/2006/relationships/slide" Target="../slides/slide1060.xml"/><Relationship Id="rId1" Type="http://schemas.openxmlformats.org/officeDocument/2006/relationships/notesMaster" Target="../notesMasters/notesMaster1.xml"/></Relationships>
</file>

<file path=ppt/notesSlides/_rels/notesSlide1058.xml.rels><?xml version="1.0" encoding="UTF-8" standalone="yes"?>
<Relationships xmlns="http://schemas.openxmlformats.org/package/2006/relationships"><Relationship Id="rId2" Type="http://schemas.openxmlformats.org/officeDocument/2006/relationships/slide" Target="../slides/slide1061.xml"/><Relationship Id="rId1" Type="http://schemas.openxmlformats.org/officeDocument/2006/relationships/notesMaster" Target="../notesMasters/notesMaster1.xml"/></Relationships>
</file>

<file path=ppt/notesSlides/_rels/notesSlide1059.xml.rels><?xml version="1.0" encoding="UTF-8" standalone="yes"?>
<Relationships xmlns="http://schemas.openxmlformats.org/package/2006/relationships"><Relationship Id="rId2" Type="http://schemas.openxmlformats.org/officeDocument/2006/relationships/slide" Target="../slides/slide106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0.xml.rels><?xml version="1.0" encoding="UTF-8" standalone="yes"?>
<Relationships xmlns="http://schemas.openxmlformats.org/package/2006/relationships"><Relationship Id="rId2" Type="http://schemas.openxmlformats.org/officeDocument/2006/relationships/slide" Target="../slides/slide1063.xml"/><Relationship Id="rId1" Type="http://schemas.openxmlformats.org/officeDocument/2006/relationships/notesMaster" Target="../notesMasters/notesMaster1.xml"/></Relationships>
</file>

<file path=ppt/notesSlides/_rels/notesSlide1061.xml.rels><?xml version="1.0" encoding="UTF-8" standalone="yes"?>
<Relationships xmlns="http://schemas.openxmlformats.org/package/2006/relationships"><Relationship Id="rId2" Type="http://schemas.openxmlformats.org/officeDocument/2006/relationships/slide" Target="../slides/slide1064.xml"/><Relationship Id="rId1" Type="http://schemas.openxmlformats.org/officeDocument/2006/relationships/notesMaster" Target="../notesMasters/notesMaster1.xml"/></Relationships>
</file>

<file path=ppt/notesSlides/_rels/notesSlide1062.xml.rels><?xml version="1.0" encoding="UTF-8" standalone="yes"?>
<Relationships xmlns="http://schemas.openxmlformats.org/package/2006/relationships"><Relationship Id="rId3" Type="http://schemas.openxmlformats.org/officeDocument/2006/relationships/hyperlink" Target="http://www.ccs.neu.edu/home/matthias/HtDP2e/part_two.html#%28counter._%28figure._fig~3adefinition-q%29%29" TargetMode="External"/><Relationship Id="rId2" Type="http://schemas.openxmlformats.org/officeDocument/2006/relationships/slide" Target="../slides/slide1065.xml"/><Relationship Id="rId1" Type="http://schemas.openxmlformats.org/officeDocument/2006/relationships/notesMaster" Target="../notesMasters/notesMaster1.xml"/><Relationship Id="rId6" Type="http://schemas.openxmlformats.org/officeDocument/2006/relationships/hyperlink" Target="http://docs.racket-lang.org/htdp-langs/beginner.html#%28def._htdp-beginner._%28%28lib._lang%2Fhtdp-beginner..rkt%29._rest%29%29" TargetMode="External"/><Relationship Id="rId5" Type="http://schemas.openxmlformats.org/officeDocument/2006/relationships/hyperlink" Target="http://docs.racket-lang.org/htdp-langs/beginner.html#%28def._htdp-beginner._%28%28lib._lang%2Fhtdp-beginner..rkt%29._first%29%29" TargetMode="External"/><Relationship Id="rId4" Type="http://schemas.openxmlformats.org/officeDocument/2006/relationships/hyperlink" Target="http://docs.racket-lang.org/htdp-langs/beginner.html#%28form._%28%28lib._lang%2Fhtdp-beginner..rkt%29._cond%29%29" TargetMode="External"/></Relationships>
</file>

<file path=ppt/notesSlides/_rels/notesSlide1063.xml.rels><?xml version="1.0" encoding="UTF-8" standalone="yes"?>
<Relationships xmlns="http://schemas.openxmlformats.org/package/2006/relationships"><Relationship Id="rId3" Type="http://schemas.openxmlformats.org/officeDocument/2006/relationships/hyperlink" Target="http://www.ccs.neu.edu/home/matthias/HtDP2e/part_two.html#%28counter._%28figure._fig~3adefinition-q%29%29" TargetMode="External"/><Relationship Id="rId2" Type="http://schemas.openxmlformats.org/officeDocument/2006/relationships/slide" Target="../slides/slide1066.xml"/><Relationship Id="rId1" Type="http://schemas.openxmlformats.org/officeDocument/2006/relationships/notesMaster" Target="../notesMasters/notesMaster1.xml"/><Relationship Id="rId6" Type="http://schemas.openxmlformats.org/officeDocument/2006/relationships/hyperlink" Target="http://docs.racket-lang.org/htdp-langs/beginner.html#%28def._htdp-beginner._%28%28lib._lang%2Fhtdp-beginner..rkt%29._rest%29%29" TargetMode="External"/><Relationship Id="rId5" Type="http://schemas.openxmlformats.org/officeDocument/2006/relationships/hyperlink" Target="http://docs.racket-lang.org/htdp-langs/beginner.html#%28def._htdp-beginner._%28%28lib._lang%2Fhtdp-beginner..rkt%29._first%29%29" TargetMode="External"/><Relationship Id="rId4" Type="http://schemas.openxmlformats.org/officeDocument/2006/relationships/hyperlink" Target="http://docs.racket-lang.org/htdp-langs/beginner.html#%28form._%28%28lib._lang%2Fhtdp-beginner..rkt%29._cond%29%29" TargetMode="External"/></Relationships>
</file>

<file path=ppt/notesSlides/_rels/notesSlide1064.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1067.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1065.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1068.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1066.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1069.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1067.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1070.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1068.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1071.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1069.xml.rels><?xml version="1.0" encoding="UTF-8" standalone="yes"?>
<Relationships xmlns="http://schemas.openxmlformats.org/package/2006/relationships"><Relationship Id="rId2" Type="http://schemas.openxmlformats.org/officeDocument/2006/relationships/slide" Target="../slides/slide107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0.xml.rels><?xml version="1.0" encoding="UTF-8" standalone="yes"?>
<Relationships xmlns="http://schemas.openxmlformats.org/package/2006/relationships"><Relationship Id="rId2" Type="http://schemas.openxmlformats.org/officeDocument/2006/relationships/slide" Target="../slides/slide1073.xml"/><Relationship Id="rId1" Type="http://schemas.openxmlformats.org/officeDocument/2006/relationships/notesMaster" Target="../notesMasters/notesMaster1.xml"/></Relationships>
</file>

<file path=ppt/notesSlides/_rels/notesSlide1071.xml.rels><?xml version="1.0" encoding="UTF-8" standalone="yes"?>
<Relationships xmlns="http://schemas.openxmlformats.org/package/2006/relationships"><Relationship Id="rId2" Type="http://schemas.openxmlformats.org/officeDocument/2006/relationships/slide" Target="../slides/slide1074.xml"/><Relationship Id="rId1" Type="http://schemas.openxmlformats.org/officeDocument/2006/relationships/notesMaster" Target="../notesMasters/notesMaster1.xml"/></Relationships>
</file>

<file path=ppt/notesSlides/_rels/notesSlide1072.xml.rels><?xml version="1.0" encoding="UTF-8" standalone="yes"?>
<Relationships xmlns="http://schemas.openxmlformats.org/package/2006/relationships"><Relationship Id="rId2" Type="http://schemas.openxmlformats.org/officeDocument/2006/relationships/slide" Target="../slides/slide107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3" Type="http://schemas.openxmlformats.org/officeDocument/2006/relationships/hyperlink" Target="http://www.ccs.neu.edu/home/matthias/HtDP2e/part_two.html#%28tech._shotworld%29" TargetMode="External"/><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3" Type="http://schemas.openxmlformats.org/officeDocument/2006/relationships/hyperlink" Target="http://www.ccs.neu.edu/home/matthias/HtDP2e/part_two.html#%28counter._%28figure._fig~3adefinition-q%29%29" TargetMode="External"/><Relationship Id="rId2" Type="http://schemas.openxmlformats.org/officeDocument/2006/relationships/slide" Target="../slides/slide396.xml"/><Relationship Id="rId1" Type="http://schemas.openxmlformats.org/officeDocument/2006/relationships/notesMaster" Target="../notesMasters/notesMaster1.xml"/><Relationship Id="rId6" Type="http://schemas.openxmlformats.org/officeDocument/2006/relationships/hyperlink" Target="http://docs.racket-lang.org/htdp-langs/beginner.html#%28def._htdp-beginner._%28%28lib._lang%2Fhtdp-beginner..rkt%29._rest%29%29" TargetMode="External"/><Relationship Id="rId5" Type="http://schemas.openxmlformats.org/officeDocument/2006/relationships/hyperlink" Target="http://docs.racket-lang.org/htdp-langs/beginner.html#%28def._htdp-beginner._%28%28lib._lang%2Fhtdp-beginner..rkt%29._first%29%29" TargetMode="External"/><Relationship Id="rId4" Type="http://schemas.openxmlformats.org/officeDocument/2006/relationships/hyperlink" Target="http://docs.racket-lang.org/htdp-langs/beginner.html#%28form._%28%28lib._lang%2Fhtdp-beginner..rkt%29._cond%29%29" TargetMode="External"/></Relationships>
</file>

<file path=ppt/notesSlides/_rels/notesSlide394.xml.rels><?xml version="1.0" encoding="UTF-8" standalone="yes"?>
<Relationships xmlns="http://schemas.openxmlformats.org/package/2006/relationships"><Relationship Id="rId3" Type="http://schemas.openxmlformats.org/officeDocument/2006/relationships/hyperlink" Target="http://www.ccs.neu.edu/home/matthias/HtDP2e/part_two.html#%28counter._%28figure._fig~3adefinition-q%29%29" TargetMode="External"/><Relationship Id="rId2" Type="http://schemas.openxmlformats.org/officeDocument/2006/relationships/slide" Target="../slides/slide397.xml"/><Relationship Id="rId1" Type="http://schemas.openxmlformats.org/officeDocument/2006/relationships/notesMaster" Target="../notesMasters/notesMaster1.xml"/><Relationship Id="rId6" Type="http://schemas.openxmlformats.org/officeDocument/2006/relationships/hyperlink" Target="http://docs.racket-lang.org/htdp-langs/beginner.html#%28def._htdp-beginner._%28%28lib._lang%2Fhtdp-beginner..rkt%29._rest%29%29" TargetMode="External"/><Relationship Id="rId5" Type="http://schemas.openxmlformats.org/officeDocument/2006/relationships/hyperlink" Target="http://docs.racket-lang.org/htdp-langs/beginner.html#%28def._htdp-beginner._%28%28lib._lang%2Fhtdp-beginner..rkt%29._first%29%29" TargetMode="External"/><Relationship Id="rId4" Type="http://schemas.openxmlformats.org/officeDocument/2006/relationships/hyperlink" Target="http://docs.racket-lang.org/htdp-langs/beginner.html#%28form._%28%28lib._lang%2Fhtdp-beginner..rkt%29._cond%29%29" TargetMode="External"/></Relationships>
</file>

<file path=ppt/notesSlides/_rels/notesSlide395.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398.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396.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399.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397.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400.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398.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401.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399.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402.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3" Type="http://schemas.openxmlformats.org/officeDocument/2006/relationships/hyperlink" Target="http://www.bootstrapworld.org/materials/resources/workbook/StudentWorkbook.pdf" TargetMode="External"/><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87.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88.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89.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0.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91.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92.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93.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94.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95.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96.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97.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98.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599.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00.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601.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602.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603.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604.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605.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606.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607.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608.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609.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0.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611.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612.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613.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614.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615.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616.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617.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618.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619.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0.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621.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622.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623.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624.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625.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626.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627.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628.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629.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0.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631.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632.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633.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634.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635.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636.xml.rels><?xml version="1.0" encoding="UTF-8" standalone="yes"?>
<Relationships xmlns="http://schemas.openxmlformats.org/package/2006/relationships"><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637.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638.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639.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0.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641.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642.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643.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644.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645.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646.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647.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648.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649.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0.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651.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652.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653.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654.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655.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656.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657.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658.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659.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0.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661.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662.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663.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664.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665.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666.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667.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668.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669.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0.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671.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672.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673.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674.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675.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676.xml.rels><?xml version="1.0" encoding="UTF-8" standalone="yes"?>
<Relationships xmlns="http://schemas.openxmlformats.org/package/2006/relationships"><Relationship Id="rId2" Type="http://schemas.openxmlformats.org/officeDocument/2006/relationships/slide" Target="../slides/slide679.xml"/><Relationship Id="rId1" Type="http://schemas.openxmlformats.org/officeDocument/2006/relationships/notesMaster" Target="../notesMasters/notesMaster1.xml"/></Relationships>
</file>

<file path=ppt/notesSlides/_rels/notesSlide677.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678.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679.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0.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681.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682.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683.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684.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685.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686.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687.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688.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689.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0.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691.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692.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693.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694.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695.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696.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697.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698.xml.rels><?xml version="1.0" encoding="UTF-8" standalone="yes"?>
<Relationships xmlns="http://schemas.openxmlformats.org/package/2006/relationships"><Relationship Id="rId2" Type="http://schemas.openxmlformats.org/officeDocument/2006/relationships/slide" Target="../slides/slide701.xml"/><Relationship Id="rId1" Type="http://schemas.openxmlformats.org/officeDocument/2006/relationships/notesMaster" Target="../notesMasters/notesMaster1.xml"/></Relationships>
</file>

<file path=ppt/notesSlides/_rels/notesSlide699.xml.rels><?xml version="1.0" encoding="UTF-8" standalone="yes"?>
<Relationships xmlns="http://schemas.openxmlformats.org/package/2006/relationships"><Relationship Id="rId2" Type="http://schemas.openxmlformats.org/officeDocument/2006/relationships/slide" Target="../slides/slide7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00.xml.rels><?xml version="1.0" encoding="UTF-8" standalone="yes"?>
<Relationships xmlns="http://schemas.openxmlformats.org/package/2006/relationships"><Relationship Id="rId2" Type="http://schemas.openxmlformats.org/officeDocument/2006/relationships/slide" Target="../slides/slide703.xml"/><Relationship Id="rId1" Type="http://schemas.openxmlformats.org/officeDocument/2006/relationships/notesMaster" Target="../notesMasters/notesMaster1.xml"/></Relationships>
</file>

<file path=ppt/notesSlides/_rels/notesSlide701.xml.rels><?xml version="1.0" encoding="UTF-8" standalone="yes"?>
<Relationships xmlns="http://schemas.openxmlformats.org/package/2006/relationships"><Relationship Id="rId2" Type="http://schemas.openxmlformats.org/officeDocument/2006/relationships/slide" Target="../slides/slide704.xml"/><Relationship Id="rId1" Type="http://schemas.openxmlformats.org/officeDocument/2006/relationships/notesMaster" Target="../notesMasters/notesMaster1.xml"/></Relationships>
</file>

<file path=ppt/notesSlides/_rels/notesSlide702.xml.rels><?xml version="1.0" encoding="UTF-8" standalone="yes"?>
<Relationships xmlns="http://schemas.openxmlformats.org/package/2006/relationships"><Relationship Id="rId2" Type="http://schemas.openxmlformats.org/officeDocument/2006/relationships/slide" Target="../slides/slide705.xml"/><Relationship Id="rId1" Type="http://schemas.openxmlformats.org/officeDocument/2006/relationships/notesMaster" Target="../notesMasters/notesMaster1.xml"/></Relationships>
</file>

<file path=ppt/notesSlides/_rels/notesSlide703.xml.rels><?xml version="1.0" encoding="UTF-8" standalone="yes"?>
<Relationships xmlns="http://schemas.openxmlformats.org/package/2006/relationships"><Relationship Id="rId2" Type="http://schemas.openxmlformats.org/officeDocument/2006/relationships/slide" Target="../slides/slide706.xml"/><Relationship Id="rId1" Type="http://schemas.openxmlformats.org/officeDocument/2006/relationships/notesMaster" Target="../notesMasters/notesMaster1.xml"/></Relationships>
</file>

<file path=ppt/notesSlides/_rels/notesSlide704.xml.rels><?xml version="1.0" encoding="UTF-8" standalone="yes"?>
<Relationships xmlns="http://schemas.openxmlformats.org/package/2006/relationships"><Relationship Id="rId2" Type="http://schemas.openxmlformats.org/officeDocument/2006/relationships/slide" Target="../slides/slide707.xml"/><Relationship Id="rId1" Type="http://schemas.openxmlformats.org/officeDocument/2006/relationships/notesMaster" Target="../notesMasters/notesMaster1.xml"/></Relationships>
</file>

<file path=ppt/notesSlides/_rels/notesSlide705.xml.rels><?xml version="1.0" encoding="UTF-8" standalone="yes"?>
<Relationships xmlns="http://schemas.openxmlformats.org/package/2006/relationships"><Relationship Id="rId2" Type="http://schemas.openxmlformats.org/officeDocument/2006/relationships/slide" Target="../slides/slide708.xml"/><Relationship Id="rId1" Type="http://schemas.openxmlformats.org/officeDocument/2006/relationships/notesMaster" Target="../notesMasters/notesMaster1.xml"/></Relationships>
</file>

<file path=ppt/notesSlides/_rels/notesSlide706.xml.rels><?xml version="1.0" encoding="UTF-8" standalone="yes"?>
<Relationships xmlns="http://schemas.openxmlformats.org/package/2006/relationships"><Relationship Id="rId2" Type="http://schemas.openxmlformats.org/officeDocument/2006/relationships/slide" Target="../slides/slide709.xml"/><Relationship Id="rId1" Type="http://schemas.openxmlformats.org/officeDocument/2006/relationships/notesMaster" Target="../notesMasters/notesMaster1.xml"/></Relationships>
</file>

<file path=ppt/notesSlides/_rels/notesSlide707.xml.rels><?xml version="1.0" encoding="UTF-8" standalone="yes"?>
<Relationships xmlns="http://schemas.openxmlformats.org/package/2006/relationships"><Relationship Id="rId2" Type="http://schemas.openxmlformats.org/officeDocument/2006/relationships/slide" Target="../slides/slide710.xml"/><Relationship Id="rId1" Type="http://schemas.openxmlformats.org/officeDocument/2006/relationships/notesMaster" Target="../notesMasters/notesMaster1.xml"/></Relationships>
</file>

<file path=ppt/notesSlides/_rels/notesSlide708.xml.rels><?xml version="1.0" encoding="UTF-8" standalone="yes"?>
<Relationships xmlns="http://schemas.openxmlformats.org/package/2006/relationships"><Relationship Id="rId2" Type="http://schemas.openxmlformats.org/officeDocument/2006/relationships/slide" Target="../slides/slide711.xml"/><Relationship Id="rId1" Type="http://schemas.openxmlformats.org/officeDocument/2006/relationships/notesMaster" Target="../notesMasters/notesMaster1.xml"/></Relationships>
</file>

<file path=ppt/notesSlides/_rels/notesSlide709.xml.rels><?xml version="1.0" encoding="UTF-8" standalone="yes"?>
<Relationships xmlns="http://schemas.openxmlformats.org/package/2006/relationships"><Relationship Id="rId2" Type="http://schemas.openxmlformats.org/officeDocument/2006/relationships/slide" Target="../slides/slide71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0.xml.rels><?xml version="1.0" encoding="UTF-8" standalone="yes"?>
<Relationships xmlns="http://schemas.openxmlformats.org/package/2006/relationships"><Relationship Id="rId2" Type="http://schemas.openxmlformats.org/officeDocument/2006/relationships/slide" Target="../slides/slide713.xml"/><Relationship Id="rId1" Type="http://schemas.openxmlformats.org/officeDocument/2006/relationships/notesMaster" Target="../notesMasters/notesMaster1.xml"/></Relationships>
</file>

<file path=ppt/notesSlides/_rels/notesSlide711.xml.rels><?xml version="1.0" encoding="UTF-8" standalone="yes"?>
<Relationships xmlns="http://schemas.openxmlformats.org/package/2006/relationships"><Relationship Id="rId2" Type="http://schemas.openxmlformats.org/officeDocument/2006/relationships/slide" Target="../slides/slide714.xml"/><Relationship Id="rId1" Type="http://schemas.openxmlformats.org/officeDocument/2006/relationships/notesMaster" Target="../notesMasters/notesMaster1.xml"/></Relationships>
</file>

<file path=ppt/notesSlides/_rels/notesSlide712.xml.rels><?xml version="1.0" encoding="UTF-8" standalone="yes"?>
<Relationships xmlns="http://schemas.openxmlformats.org/package/2006/relationships"><Relationship Id="rId2" Type="http://schemas.openxmlformats.org/officeDocument/2006/relationships/slide" Target="../slides/slide715.xml"/><Relationship Id="rId1" Type="http://schemas.openxmlformats.org/officeDocument/2006/relationships/notesMaster" Target="../notesMasters/notesMaster1.xml"/></Relationships>
</file>

<file path=ppt/notesSlides/_rels/notesSlide713.xml.rels><?xml version="1.0" encoding="UTF-8" standalone="yes"?>
<Relationships xmlns="http://schemas.openxmlformats.org/package/2006/relationships"><Relationship Id="rId2" Type="http://schemas.openxmlformats.org/officeDocument/2006/relationships/slide" Target="../slides/slide716.xml"/><Relationship Id="rId1" Type="http://schemas.openxmlformats.org/officeDocument/2006/relationships/notesMaster" Target="../notesMasters/notesMaster1.xml"/></Relationships>
</file>

<file path=ppt/notesSlides/_rels/notesSlide714.xml.rels><?xml version="1.0" encoding="UTF-8" standalone="yes"?>
<Relationships xmlns="http://schemas.openxmlformats.org/package/2006/relationships"><Relationship Id="rId2" Type="http://schemas.openxmlformats.org/officeDocument/2006/relationships/slide" Target="../slides/slide717.xml"/><Relationship Id="rId1" Type="http://schemas.openxmlformats.org/officeDocument/2006/relationships/notesMaster" Target="../notesMasters/notesMaster1.xml"/></Relationships>
</file>

<file path=ppt/notesSlides/_rels/notesSlide715.xml.rels><?xml version="1.0" encoding="UTF-8" standalone="yes"?>
<Relationships xmlns="http://schemas.openxmlformats.org/package/2006/relationships"><Relationship Id="rId2" Type="http://schemas.openxmlformats.org/officeDocument/2006/relationships/slide" Target="../slides/slide718.xml"/><Relationship Id="rId1" Type="http://schemas.openxmlformats.org/officeDocument/2006/relationships/notesMaster" Target="../notesMasters/notesMaster1.xml"/></Relationships>
</file>

<file path=ppt/notesSlides/_rels/notesSlide716.xml.rels><?xml version="1.0" encoding="UTF-8" standalone="yes"?>
<Relationships xmlns="http://schemas.openxmlformats.org/package/2006/relationships"><Relationship Id="rId2" Type="http://schemas.openxmlformats.org/officeDocument/2006/relationships/slide" Target="../slides/slide719.xml"/><Relationship Id="rId1" Type="http://schemas.openxmlformats.org/officeDocument/2006/relationships/notesMaster" Target="../notesMasters/notesMaster1.xml"/></Relationships>
</file>

<file path=ppt/notesSlides/_rels/notesSlide717.xml.rels><?xml version="1.0" encoding="UTF-8" standalone="yes"?>
<Relationships xmlns="http://schemas.openxmlformats.org/package/2006/relationships"><Relationship Id="rId2" Type="http://schemas.openxmlformats.org/officeDocument/2006/relationships/slide" Target="../slides/slide720.xml"/><Relationship Id="rId1" Type="http://schemas.openxmlformats.org/officeDocument/2006/relationships/notesMaster" Target="../notesMasters/notesMaster1.xml"/></Relationships>
</file>

<file path=ppt/notesSlides/_rels/notesSlide718.xml.rels><?xml version="1.0" encoding="UTF-8" standalone="yes"?>
<Relationships xmlns="http://schemas.openxmlformats.org/package/2006/relationships"><Relationship Id="rId2" Type="http://schemas.openxmlformats.org/officeDocument/2006/relationships/slide" Target="../slides/slide721.xml"/><Relationship Id="rId1" Type="http://schemas.openxmlformats.org/officeDocument/2006/relationships/notesMaster" Target="../notesMasters/notesMaster1.xml"/></Relationships>
</file>

<file path=ppt/notesSlides/_rels/notesSlide719.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0.xml.rels><?xml version="1.0" encoding="UTF-8" standalone="yes"?>
<Relationships xmlns="http://schemas.openxmlformats.org/package/2006/relationships"><Relationship Id="rId2" Type="http://schemas.openxmlformats.org/officeDocument/2006/relationships/slide" Target="../slides/slide723.xml"/><Relationship Id="rId1" Type="http://schemas.openxmlformats.org/officeDocument/2006/relationships/notesMaster" Target="../notesMasters/notesMaster1.xml"/></Relationships>
</file>

<file path=ppt/notesSlides/_rels/notesSlide721.xml.rels><?xml version="1.0" encoding="UTF-8" standalone="yes"?>
<Relationships xmlns="http://schemas.openxmlformats.org/package/2006/relationships"><Relationship Id="rId2" Type="http://schemas.openxmlformats.org/officeDocument/2006/relationships/slide" Target="../slides/slide724.xml"/><Relationship Id="rId1" Type="http://schemas.openxmlformats.org/officeDocument/2006/relationships/notesMaster" Target="../notesMasters/notesMaster1.xml"/></Relationships>
</file>

<file path=ppt/notesSlides/_rels/notesSlide722.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723.xml.rels><?xml version="1.0" encoding="UTF-8" standalone="yes"?>
<Relationships xmlns="http://schemas.openxmlformats.org/package/2006/relationships"><Relationship Id="rId2" Type="http://schemas.openxmlformats.org/officeDocument/2006/relationships/slide" Target="../slides/slide726.xml"/><Relationship Id="rId1" Type="http://schemas.openxmlformats.org/officeDocument/2006/relationships/notesMaster" Target="../notesMasters/notesMaster1.xml"/></Relationships>
</file>

<file path=ppt/notesSlides/_rels/notesSlide724.xml.rels><?xml version="1.0" encoding="UTF-8" standalone="yes"?>
<Relationships xmlns="http://schemas.openxmlformats.org/package/2006/relationships"><Relationship Id="rId2" Type="http://schemas.openxmlformats.org/officeDocument/2006/relationships/slide" Target="../slides/slide727.xml"/><Relationship Id="rId1" Type="http://schemas.openxmlformats.org/officeDocument/2006/relationships/notesMaster" Target="../notesMasters/notesMaster1.xml"/></Relationships>
</file>

<file path=ppt/notesSlides/_rels/notesSlide725.xml.rels><?xml version="1.0" encoding="UTF-8" standalone="yes"?>
<Relationships xmlns="http://schemas.openxmlformats.org/package/2006/relationships"><Relationship Id="rId2" Type="http://schemas.openxmlformats.org/officeDocument/2006/relationships/slide" Target="../slides/slide728.xml"/><Relationship Id="rId1" Type="http://schemas.openxmlformats.org/officeDocument/2006/relationships/notesMaster" Target="../notesMasters/notesMaster1.xml"/></Relationships>
</file>

<file path=ppt/notesSlides/_rels/notesSlide726.xml.rels><?xml version="1.0" encoding="UTF-8" standalone="yes"?>
<Relationships xmlns="http://schemas.openxmlformats.org/package/2006/relationships"><Relationship Id="rId2" Type="http://schemas.openxmlformats.org/officeDocument/2006/relationships/slide" Target="../slides/slide729.xml"/><Relationship Id="rId1" Type="http://schemas.openxmlformats.org/officeDocument/2006/relationships/notesMaster" Target="../notesMasters/notesMaster1.xml"/></Relationships>
</file>

<file path=ppt/notesSlides/_rels/notesSlide727.xml.rels><?xml version="1.0" encoding="UTF-8" standalone="yes"?>
<Relationships xmlns="http://schemas.openxmlformats.org/package/2006/relationships"><Relationship Id="rId2" Type="http://schemas.openxmlformats.org/officeDocument/2006/relationships/slide" Target="../slides/slide730.xml"/><Relationship Id="rId1" Type="http://schemas.openxmlformats.org/officeDocument/2006/relationships/notesMaster" Target="../notesMasters/notesMaster1.xml"/></Relationships>
</file>

<file path=ppt/notesSlides/_rels/notesSlide728.xml.rels><?xml version="1.0" encoding="UTF-8" standalone="yes"?>
<Relationships xmlns="http://schemas.openxmlformats.org/package/2006/relationships"><Relationship Id="rId2" Type="http://schemas.openxmlformats.org/officeDocument/2006/relationships/slide" Target="../slides/slide731.xml"/><Relationship Id="rId1" Type="http://schemas.openxmlformats.org/officeDocument/2006/relationships/notesMaster" Target="../notesMasters/notesMaster1.xml"/></Relationships>
</file>

<file path=ppt/notesSlides/_rels/notesSlide729.xml.rels><?xml version="1.0" encoding="UTF-8" standalone="yes"?>
<Relationships xmlns="http://schemas.openxmlformats.org/package/2006/relationships"><Relationship Id="rId2" Type="http://schemas.openxmlformats.org/officeDocument/2006/relationships/slide" Target="../slides/slide73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0.xml.rels><?xml version="1.0" encoding="UTF-8" standalone="yes"?>
<Relationships xmlns="http://schemas.openxmlformats.org/package/2006/relationships"><Relationship Id="rId2" Type="http://schemas.openxmlformats.org/officeDocument/2006/relationships/slide" Target="../slides/slide733.xml"/><Relationship Id="rId1" Type="http://schemas.openxmlformats.org/officeDocument/2006/relationships/notesMaster" Target="../notesMasters/notesMaster1.xml"/></Relationships>
</file>

<file path=ppt/notesSlides/_rels/notesSlide731.xml.rels><?xml version="1.0" encoding="UTF-8" standalone="yes"?>
<Relationships xmlns="http://schemas.openxmlformats.org/package/2006/relationships"><Relationship Id="rId2" Type="http://schemas.openxmlformats.org/officeDocument/2006/relationships/slide" Target="../slides/slide734.xml"/><Relationship Id="rId1" Type="http://schemas.openxmlformats.org/officeDocument/2006/relationships/notesMaster" Target="../notesMasters/notesMaster1.xml"/></Relationships>
</file>

<file path=ppt/notesSlides/_rels/notesSlide732.xml.rels><?xml version="1.0" encoding="UTF-8" standalone="yes"?>
<Relationships xmlns="http://schemas.openxmlformats.org/package/2006/relationships"><Relationship Id="rId2" Type="http://schemas.openxmlformats.org/officeDocument/2006/relationships/slide" Target="../slides/slide735.xml"/><Relationship Id="rId1" Type="http://schemas.openxmlformats.org/officeDocument/2006/relationships/notesMaster" Target="../notesMasters/notesMaster1.xml"/></Relationships>
</file>

<file path=ppt/notesSlides/_rels/notesSlide733.xml.rels><?xml version="1.0" encoding="UTF-8" standalone="yes"?>
<Relationships xmlns="http://schemas.openxmlformats.org/package/2006/relationships"><Relationship Id="rId2" Type="http://schemas.openxmlformats.org/officeDocument/2006/relationships/slide" Target="../slides/slide736.xml"/><Relationship Id="rId1" Type="http://schemas.openxmlformats.org/officeDocument/2006/relationships/notesMaster" Target="../notesMasters/notesMaster1.xml"/></Relationships>
</file>

<file path=ppt/notesSlides/_rels/notesSlide734.xml.rels><?xml version="1.0" encoding="UTF-8" standalone="yes"?>
<Relationships xmlns="http://schemas.openxmlformats.org/package/2006/relationships"><Relationship Id="rId2" Type="http://schemas.openxmlformats.org/officeDocument/2006/relationships/slide" Target="../slides/slide737.xml"/><Relationship Id="rId1" Type="http://schemas.openxmlformats.org/officeDocument/2006/relationships/notesMaster" Target="../notesMasters/notesMaster1.xml"/></Relationships>
</file>

<file path=ppt/notesSlides/_rels/notesSlide735.xml.rels><?xml version="1.0" encoding="UTF-8" standalone="yes"?>
<Relationships xmlns="http://schemas.openxmlformats.org/package/2006/relationships"><Relationship Id="rId2" Type="http://schemas.openxmlformats.org/officeDocument/2006/relationships/slide" Target="../slides/slide738.xml"/><Relationship Id="rId1" Type="http://schemas.openxmlformats.org/officeDocument/2006/relationships/notesMaster" Target="../notesMasters/notesMaster1.xml"/></Relationships>
</file>

<file path=ppt/notesSlides/_rels/notesSlide736.xml.rels><?xml version="1.0" encoding="UTF-8" standalone="yes"?>
<Relationships xmlns="http://schemas.openxmlformats.org/package/2006/relationships"><Relationship Id="rId2" Type="http://schemas.openxmlformats.org/officeDocument/2006/relationships/slide" Target="../slides/slide739.xml"/><Relationship Id="rId1" Type="http://schemas.openxmlformats.org/officeDocument/2006/relationships/notesMaster" Target="../notesMasters/notesMaster1.xml"/></Relationships>
</file>

<file path=ppt/notesSlides/_rels/notesSlide737.xml.rels><?xml version="1.0" encoding="UTF-8" standalone="yes"?>
<Relationships xmlns="http://schemas.openxmlformats.org/package/2006/relationships"><Relationship Id="rId2" Type="http://schemas.openxmlformats.org/officeDocument/2006/relationships/slide" Target="../slides/slide740.xml"/><Relationship Id="rId1" Type="http://schemas.openxmlformats.org/officeDocument/2006/relationships/notesMaster" Target="../notesMasters/notesMaster1.xml"/></Relationships>
</file>

<file path=ppt/notesSlides/_rels/notesSlide738.xml.rels><?xml version="1.0" encoding="UTF-8" standalone="yes"?>
<Relationships xmlns="http://schemas.openxmlformats.org/package/2006/relationships"><Relationship Id="rId2" Type="http://schemas.openxmlformats.org/officeDocument/2006/relationships/slide" Target="../slides/slide741.xml"/><Relationship Id="rId1" Type="http://schemas.openxmlformats.org/officeDocument/2006/relationships/notesMaster" Target="../notesMasters/notesMaster1.xml"/></Relationships>
</file>

<file path=ppt/notesSlides/_rels/notesSlide739.xml.rels><?xml version="1.0" encoding="UTF-8" standalone="yes"?>
<Relationships xmlns="http://schemas.openxmlformats.org/package/2006/relationships"><Relationship Id="rId2" Type="http://schemas.openxmlformats.org/officeDocument/2006/relationships/slide" Target="../slides/slide74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0.xml.rels><?xml version="1.0" encoding="UTF-8" standalone="yes"?>
<Relationships xmlns="http://schemas.openxmlformats.org/package/2006/relationships"><Relationship Id="rId2" Type="http://schemas.openxmlformats.org/officeDocument/2006/relationships/slide" Target="../slides/slide743.xml"/><Relationship Id="rId1" Type="http://schemas.openxmlformats.org/officeDocument/2006/relationships/notesMaster" Target="../notesMasters/notesMaster1.xml"/></Relationships>
</file>

<file path=ppt/notesSlides/_rels/notesSlide741.xml.rels><?xml version="1.0" encoding="UTF-8" standalone="yes"?>
<Relationships xmlns="http://schemas.openxmlformats.org/package/2006/relationships"><Relationship Id="rId2" Type="http://schemas.openxmlformats.org/officeDocument/2006/relationships/slide" Target="../slides/slide744.xml"/><Relationship Id="rId1" Type="http://schemas.openxmlformats.org/officeDocument/2006/relationships/notesMaster" Target="../notesMasters/notesMaster1.xml"/></Relationships>
</file>

<file path=ppt/notesSlides/_rels/notesSlide742.xml.rels><?xml version="1.0" encoding="UTF-8" standalone="yes"?>
<Relationships xmlns="http://schemas.openxmlformats.org/package/2006/relationships"><Relationship Id="rId2" Type="http://schemas.openxmlformats.org/officeDocument/2006/relationships/slide" Target="../slides/slide745.xml"/><Relationship Id="rId1" Type="http://schemas.openxmlformats.org/officeDocument/2006/relationships/notesMaster" Target="../notesMasters/notesMaster1.xml"/></Relationships>
</file>

<file path=ppt/notesSlides/_rels/notesSlide743.xml.rels><?xml version="1.0" encoding="UTF-8" standalone="yes"?>
<Relationships xmlns="http://schemas.openxmlformats.org/package/2006/relationships"><Relationship Id="rId2" Type="http://schemas.openxmlformats.org/officeDocument/2006/relationships/slide" Target="../slides/slide746.xml"/><Relationship Id="rId1" Type="http://schemas.openxmlformats.org/officeDocument/2006/relationships/notesMaster" Target="../notesMasters/notesMaster1.xml"/></Relationships>
</file>

<file path=ppt/notesSlides/_rels/notesSlide744.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745.xml.rels><?xml version="1.0" encoding="UTF-8" standalone="yes"?>
<Relationships xmlns="http://schemas.openxmlformats.org/package/2006/relationships"><Relationship Id="rId2" Type="http://schemas.openxmlformats.org/officeDocument/2006/relationships/slide" Target="../slides/slide748.xml"/><Relationship Id="rId1" Type="http://schemas.openxmlformats.org/officeDocument/2006/relationships/notesMaster" Target="../notesMasters/notesMaster1.xml"/></Relationships>
</file>

<file path=ppt/notesSlides/_rels/notesSlide746.xml.rels><?xml version="1.0" encoding="UTF-8" standalone="yes"?>
<Relationships xmlns="http://schemas.openxmlformats.org/package/2006/relationships"><Relationship Id="rId2" Type="http://schemas.openxmlformats.org/officeDocument/2006/relationships/slide" Target="../slides/slide749.xml"/><Relationship Id="rId1" Type="http://schemas.openxmlformats.org/officeDocument/2006/relationships/notesMaster" Target="../notesMasters/notesMaster1.xml"/></Relationships>
</file>

<file path=ppt/notesSlides/_rels/notesSlide747.xml.rels><?xml version="1.0" encoding="UTF-8" standalone="yes"?>
<Relationships xmlns="http://schemas.openxmlformats.org/package/2006/relationships"><Relationship Id="rId2" Type="http://schemas.openxmlformats.org/officeDocument/2006/relationships/slide" Target="../slides/slide750.xml"/><Relationship Id="rId1" Type="http://schemas.openxmlformats.org/officeDocument/2006/relationships/notesMaster" Target="../notesMasters/notesMaster1.xml"/></Relationships>
</file>

<file path=ppt/notesSlides/_rels/notesSlide748.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749.xml.rels><?xml version="1.0" encoding="UTF-8" standalone="yes"?>
<Relationships xmlns="http://schemas.openxmlformats.org/package/2006/relationships"><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0.xml.rels><?xml version="1.0" encoding="UTF-8" standalone="yes"?>
<Relationships xmlns="http://schemas.openxmlformats.org/package/2006/relationships"><Relationship Id="rId2" Type="http://schemas.openxmlformats.org/officeDocument/2006/relationships/slide" Target="../slides/slide753.xml"/><Relationship Id="rId1" Type="http://schemas.openxmlformats.org/officeDocument/2006/relationships/notesMaster" Target="../notesMasters/notesMaster1.xml"/></Relationships>
</file>

<file path=ppt/notesSlides/_rels/notesSlide751.xml.rels><?xml version="1.0" encoding="UTF-8" standalone="yes"?>
<Relationships xmlns="http://schemas.openxmlformats.org/package/2006/relationships"><Relationship Id="rId2" Type="http://schemas.openxmlformats.org/officeDocument/2006/relationships/slide" Target="../slides/slide754.xml"/><Relationship Id="rId1" Type="http://schemas.openxmlformats.org/officeDocument/2006/relationships/notesMaster" Target="../notesMasters/notesMaster1.xml"/></Relationships>
</file>

<file path=ppt/notesSlides/_rels/notesSlide752.xml.rels><?xml version="1.0" encoding="UTF-8" standalone="yes"?>
<Relationships xmlns="http://schemas.openxmlformats.org/package/2006/relationships"><Relationship Id="rId2" Type="http://schemas.openxmlformats.org/officeDocument/2006/relationships/slide" Target="../slides/slide755.xml"/><Relationship Id="rId1" Type="http://schemas.openxmlformats.org/officeDocument/2006/relationships/notesMaster" Target="../notesMasters/notesMaster1.xml"/></Relationships>
</file>

<file path=ppt/notesSlides/_rels/notesSlide753.xml.rels><?xml version="1.0" encoding="UTF-8" standalone="yes"?>
<Relationships xmlns="http://schemas.openxmlformats.org/package/2006/relationships"><Relationship Id="rId2" Type="http://schemas.openxmlformats.org/officeDocument/2006/relationships/slide" Target="../slides/slide756.xml"/><Relationship Id="rId1" Type="http://schemas.openxmlformats.org/officeDocument/2006/relationships/notesMaster" Target="../notesMasters/notesMaster1.xml"/></Relationships>
</file>

<file path=ppt/notesSlides/_rels/notesSlide754.xml.rels><?xml version="1.0" encoding="UTF-8" standalone="yes"?>
<Relationships xmlns="http://schemas.openxmlformats.org/package/2006/relationships"><Relationship Id="rId2" Type="http://schemas.openxmlformats.org/officeDocument/2006/relationships/slide" Target="../slides/slide757.xml"/><Relationship Id="rId1" Type="http://schemas.openxmlformats.org/officeDocument/2006/relationships/notesMaster" Target="../notesMasters/notesMaster1.xml"/></Relationships>
</file>

<file path=ppt/notesSlides/_rels/notesSlide755.xml.rels><?xml version="1.0" encoding="UTF-8" standalone="yes"?>
<Relationships xmlns="http://schemas.openxmlformats.org/package/2006/relationships"><Relationship Id="rId2" Type="http://schemas.openxmlformats.org/officeDocument/2006/relationships/slide" Target="../slides/slide758.xml"/><Relationship Id="rId1" Type="http://schemas.openxmlformats.org/officeDocument/2006/relationships/notesMaster" Target="../notesMasters/notesMaster1.xml"/></Relationships>
</file>

<file path=ppt/notesSlides/_rels/notesSlide756.xml.rels><?xml version="1.0" encoding="UTF-8" standalone="yes"?>
<Relationships xmlns="http://schemas.openxmlformats.org/package/2006/relationships"><Relationship Id="rId2" Type="http://schemas.openxmlformats.org/officeDocument/2006/relationships/slide" Target="../slides/slide759.xml"/><Relationship Id="rId1" Type="http://schemas.openxmlformats.org/officeDocument/2006/relationships/notesMaster" Target="../notesMasters/notesMaster1.xml"/></Relationships>
</file>

<file path=ppt/notesSlides/_rels/notesSlide757.xml.rels><?xml version="1.0" encoding="UTF-8" standalone="yes"?>
<Relationships xmlns="http://schemas.openxmlformats.org/package/2006/relationships"><Relationship Id="rId2" Type="http://schemas.openxmlformats.org/officeDocument/2006/relationships/slide" Target="../slides/slide760.xml"/><Relationship Id="rId1" Type="http://schemas.openxmlformats.org/officeDocument/2006/relationships/notesMaster" Target="../notesMasters/notesMaster1.xml"/></Relationships>
</file>

<file path=ppt/notesSlides/_rels/notesSlide758.xml.rels><?xml version="1.0" encoding="UTF-8" standalone="yes"?>
<Relationships xmlns="http://schemas.openxmlformats.org/package/2006/relationships"><Relationship Id="rId2" Type="http://schemas.openxmlformats.org/officeDocument/2006/relationships/slide" Target="../slides/slide761.xml"/><Relationship Id="rId1" Type="http://schemas.openxmlformats.org/officeDocument/2006/relationships/notesMaster" Target="../notesMasters/notesMaster1.xml"/></Relationships>
</file>

<file path=ppt/notesSlides/_rels/notesSlide759.xml.rels><?xml version="1.0" encoding="UTF-8" standalone="yes"?>
<Relationships xmlns="http://schemas.openxmlformats.org/package/2006/relationships"><Relationship Id="rId2" Type="http://schemas.openxmlformats.org/officeDocument/2006/relationships/slide" Target="../slides/slide76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0.xml.rels><?xml version="1.0" encoding="UTF-8" standalone="yes"?>
<Relationships xmlns="http://schemas.openxmlformats.org/package/2006/relationships"><Relationship Id="rId2" Type="http://schemas.openxmlformats.org/officeDocument/2006/relationships/slide" Target="../slides/slide763.xml"/><Relationship Id="rId1" Type="http://schemas.openxmlformats.org/officeDocument/2006/relationships/notesMaster" Target="../notesMasters/notesMaster1.xml"/></Relationships>
</file>

<file path=ppt/notesSlides/_rels/notesSlide761.xml.rels><?xml version="1.0" encoding="UTF-8" standalone="yes"?>
<Relationships xmlns="http://schemas.openxmlformats.org/package/2006/relationships"><Relationship Id="rId2" Type="http://schemas.openxmlformats.org/officeDocument/2006/relationships/slide" Target="../slides/slide764.xml"/><Relationship Id="rId1" Type="http://schemas.openxmlformats.org/officeDocument/2006/relationships/notesMaster" Target="../notesMasters/notesMaster1.xml"/></Relationships>
</file>

<file path=ppt/notesSlides/_rels/notesSlide762.xml.rels><?xml version="1.0" encoding="UTF-8" standalone="yes"?>
<Relationships xmlns="http://schemas.openxmlformats.org/package/2006/relationships"><Relationship Id="rId2" Type="http://schemas.openxmlformats.org/officeDocument/2006/relationships/slide" Target="../slides/slide765.xml"/><Relationship Id="rId1" Type="http://schemas.openxmlformats.org/officeDocument/2006/relationships/notesMaster" Target="../notesMasters/notesMaster1.xml"/></Relationships>
</file>

<file path=ppt/notesSlides/_rels/notesSlide763.xml.rels><?xml version="1.0" encoding="UTF-8" standalone="yes"?>
<Relationships xmlns="http://schemas.openxmlformats.org/package/2006/relationships"><Relationship Id="rId2" Type="http://schemas.openxmlformats.org/officeDocument/2006/relationships/slide" Target="../slides/slide766.xml"/><Relationship Id="rId1" Type="http://schemas.openxmlformats.org/officeDocument/2006/relationships/notesMaster" Target="../notesMasters/notesMaster1.xml"/></Relationships>
</file>

<file path=ppt/notesSlides/_rels/notesSlide764.xml.rels><?xml version="1.0" encoding="UTF-8" standalone="yes"?>
<Relationships xmlns="http://schemas.openxmlformats.org/package/2006/relationships"><Relationship Id="rId2" Type="http://schemas.openxmlformats.org/officeDocument/2006/relationships/slide" Target="../slides/slide767.xml"/><Relationship Id="rId1" Type="http://schemas.openxmlformats.org/officeDocument/2006/relationships/notesMaster" Target="../notesMasters/notesMaster1.xml"/></Relationships>
</file>

<file path=ppt/notesSlides/_rels/notesSlide765.xml.rels><?xml version="1.0" encoding="UTF-8" standalone="yes"?>
<Relationships xmlns="http://schemas.openxmlformats.org/package/2006/relationships"><Relationship Id="rId2" Type="http://schemas.openxmlformats.org/officeDocument/2006/relationships/slide" Target="../slides/slide768.xml"/><Relationship Id="rId1" Type="http://schemas.openxmlformats.org/officeDocument/2006/relationships/notesMaster" Target="../notesMasters/notesMaster1.xml"/></Relationships>
</file>

<file path=ppt/notesSlides/_rels/notesSlide766.xml.rels><?xml version="1.0" encoding="UTF-8" standalone="yes"?>
<Relationships xmlns="http://schemas.openxmlformats.org/package/2006/relationships"><Relationship Id="rId2" Type="http://schemas.openxmlformats.org/officeDocument/2006/relationships/slide" Target="../slides/slide769.xml"/><Relationship Id="rId1" Type="http://schemas.openxmlformats.org/officeDocument/2006/relationships/notesMaster" Target="../notesMasters/notesMaster1.xml"/></Relationships>
</file>

<file path=ppt/notesSlides/_rels/notesSlide767.xml.rels><?xml version="1.0" encoding="UTF-8" standalone="yes"?>
<Relationships xmlns="http://schemas.openxmlformats.org/package/2006/relationships"><Relationship Id="rId2" Type="http://schemas.openxmlformats.org/officeDocument/2006/relationships/slide" Target="../slides/slide770.xml"/><Relationship Id="rId1" Type="http://schemas.openxmlformats.org/officeDocument/2006/relationships/notesMaster" Target="../notesMasters/notesMaster1.xml"/></Relationships>
</file>

<file path=ppt/notesSlides/_rels/notesSlide768.xml.rels><?xml version="1.0" encoding="UTF-8" standalone="yes"?>
<Relationships xmlns="http://schemas.openxmlformats.org/package/2006/relationships"><Relationship Id="rId2" Type="http://schemas.openxmlformats.org/officeDocument/2006/relationships/slide" Target="../slides/slide771.xml"/><Relationship Id="rId1" Type="http://schemas.openxmlformats.org/officeDocument/2006/relationships/notesMaster" Target="../notesMasters/notesMaster1.xml"/></Relationships>
</file>

<file path=ppt/notesSlides/_rels/notesSlide769.xml.rels><?xml version="1.0" encoding="UTF-8" standalone="yes"?>
<Relationships xmlns="http://schemas.openxmlformats.org/package/2006/relationships"><Relationship Id="rId2" Type="http://schemas.openxmlformats.org/officeDocument/2006/relationships/slide" Target="../slides/slide77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0.xml.rels><?xml version="1.0" encoding="UTF-8" standalone="yes"?>
<Relationships xmlns="http://schemas.openxmlformats.org/package/2006/relationships"><Relationship Id="rId2" Type="http://schemas.openxmlformats.org/officeDocument/2006/relationships/slide" Target="../slides/slide773.xml"/><Relationship Id="rId1" Type="http://schemas.openxmlformats.org/officeDocument/2006/relationships/notesMaster" Target="../notesMasters/notesMaster1.xml"/></Relationships>
</file>

<file path=ppt/notesSlides/_rels/notesSlide771.xml.rels><?xml version="1.0" encoding="UTF-8" standalone="yes"?>
<Relationships xmlns="http://schemas.openxmlformats.org/package/2006/relationships"><Relationship Id="rId2" Type="http://schemas.openxmlformats.org/officeDocument/2006/relationships/slide" Target="../slides/slide774.xml"/><Relationship Id="rId1" Type="http://schemas.openxmlformats.org/officeDocument/2006/relationships/notesMaster" Target="../notesMasters/notesMaster1.xml"/></Relationships>
</file>

<file path=ppt/notesSlides/_rels/notesSlide772.xml.rels><?xml version="1.0" encoding="UTF-8" standalone="yes"?>
<Relationships xmlns="http://schemas.openxmlformats.org/package/2006/relationships"><Relationship Id="rId2" Type="http://schemas.openxmlformats.org/officeDocument/2006/relationships/slide" Target="../slides/slide775.xml"/><Relationship Id="rId1" Type="http://schemas.openxmlformats.org/officeDocument/2006/relationships/notesMaster" Target="../notesMasters/notesMaster1.xml"/></Relationships>
</file>

<file path=ppt/notesSlides/_rels/notesSlide773.xml.rels><?xml version="1.0" encoding="UTF-8" standalone="yes"?>
<Relationships xmlns="http://schemas.openxmlformats.org/package/2006/relationships"><Relationship Id="rId2" Type="http://schemas.openxmlformats.org/officeDocument/2006/relationships/slide" Target="../slides/slide776.xml"/><Relationship Id="rId1" Type="http://schemas.openxmlformats.org/officeDocument/2006/relationships/notesMaster" Target="../notesMasters/notesMaster1.xml"/></Relationships>
</file>

<file path=ppt/notesSlides/_rels/notesSlide774.xml.rels><?xml version="1.0" encoding="UTF-8" standalone="yes"?>
<Relationships xmlns="http://schemas.openxmlformats.org/package/2006/relationships"><Relationship Id="rId2" Type="http://schemas.openxmlformats.org/officeDocument/2006/relationships/slide" Target="../slides/slide777.xml"/><Relationship Id="rId1" Type="http://schemas.openxmlformats.org/officeDocument/2006/relationships/notesMaster" Target="../notesMasters/notesMaster1.xml"/></Relationships>
</file>

<file path=ppt/notesSlides/_rels/notesSlide775.xml.rels><?xml version="1.0" encoding="UTF-8" standalone="yes"?>
<Relationships xmlns="http://schemas.openxmlformats.org/package/2006/relationships"><Relationship Id="rId2" Type="http://schemas.openxmlformats.org/officeDocument/2006/relationships/slide" Target="../slides/slide778.xml"/><Relationship Id="rId1" Type="http://schemas.openxmlformats.org/officeDocument/2006/relationships/notesMaster" Target="../notesMasters/notesMaster1.xml"/></Relationships>
</file>

<file path=ppt/notesSlides/_rels/notesSlide776.xml.rels><?xml version="1.0" encoding="UTF-8" standalone="yes"?>
<Relationships xmlns="http://schemas.openxmlformats.org/package/2006/relationships"><Relationship Id="rId2" Type="http://schemas.openxmlformats.org/officeDocument/2006/relationships/slide" Target="../slides/slide779.xml"/><Relationship Id="rId1" Type="http://schemas.openxmlformats.org/officeDocument/2006/relationships/notesMaster" Target="../notesMasters/notesMaster1.xml"/></Relationships>
</file>

<file path=ppt/notesSlides/_rels/notesSlide777.xml.rels><?xml version="1.0" encoding="UTF-8" standalone="yes"?>
<Relationships xmlns="http://schemas.openxmlformats.org/package/2006/relationships"><Relationship Id="rId2" Type="http://schemas.openxmlformats.org/officeDocument/2006/relationships/slide" Target="../slides/slide780.xml"/><Relationship Id="rId1" Type="http://schemas.openxmlformats.org/officeDocument/2006/relationships/notesMaster" Target="../notesMasters/notesMaster1.xml"/></Relationships>
</file>

<file path=ppt/notesSlides/_rels/notesSlide778.xml.rels><?xml version="1.0" encoding="UTF-8" standalone="yes"?>
<Relationships xmlns="http://schemas.openxmlformats.org/package/2006/relationships"><Relationship Id="rId2" Type="http://schemas.openxmlformats.org/officeDocument/2006/relationships/slide" Target="../slides/slide781.xml"/><Relationship Id="rId1" Type="http://schemas.openxmlformats.org/officeDocument/2006/relationships/notesMaster" Target="../notesMasters/notesMaster1.xml"/></Relationships>
</file>

<file path=ppt/notesSlides/_rels/notesSlide779.xml.rels><?xml version="1.0" encoding="UTF-8" standalone="yes"?>
<Relationships xmlns="http://schemas.openxmlformats.org/package/2006/relationships"><Relationship Id="rId2" Type="http://schemas.openxmlformats.org/officeDocument/2006/relationships/slide" Target="../slides/slide7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0.xml.rels><?xml version="1.0" encoding="UTF-8" standalone="yes"?>
<Relationships xmlns="http://schemas.openxmlformats.org/package/2006/relationships"><Relationship Id="rId2" Type="http://schemas.openxmlformats.org/officeDocument/2006/relationships/slide" Target="../slides/slide783.xml"/><Relationship Id="rId1" Type="http://schemas.openxmlformats.org/officeDocument/2006/relationships/notesMaster" Target="../notesMasters/notesMaster1.xml"/></Relationships>
</file>

<file path=ppt/notesSlides/_rels/notesSlide781.xml.rels><?xml version="1.0" encoding="UTF-8" standalone="yes"?>
<Relationships xmlns="http://schemas.openxmlformats.org/package/2006/relationships"><Relationship Id="rId2" Type="http://schemas.openxmlformats.org/officeDocument/2006/relationships/slide" Target="../slides/slide784.xml"/><Relationship Id="rId1" Type="http://schemas.openxmlformats.org/officeDocument/2006/relationships/notesMaster" Target="../notesMasters/notesMaster1.xml"/></Relationships>
</file>

<file path=ppt/notesSlides/_rels/notesSlide782.xml.rels><?xml version="1.0" encoding="UTF-8" standalone="yes"?>
<Relationships xmlns="http://schemas.openxmlformats.org/package/2006/relationships"><Relationship Id="rId2" Type="http://schemas.openxmlformats.org/officeDocument/2006/relationships/slide" Target="../slides/slide785.xml"/><Relationship Id="rId1" Type="http://schemas.openxmlformats.org/officeDocument/2006/relationships/notesMaster" Target="../notesMasters/notesMaster1.xml"/></Relationships>
</file>

<file path=ppt/notesSlides/_rels/notesSlide783.xml.rels><?xml version="1.0" encoding="UTF-8" standalone="yes"?>
<Relationships xmlns="http://schemas.openxmlformats.org/package/2006/relationships"><Relationship Id="rId2" Type="http://schemas.openxmlformats.org/officeDocument/2006/relationships/slide" Target="../slides/slide786.xml"/><Relationship Id="rId1" Type="http://schemas.openxmlformats.org/officeDocument/2006/relationships/notesMaster" Target="../notesMasters/notesMaster1.xml"/></Relationships>
</file>

<file path=ppt/notesSlides/_rels/notesSlide784.xml.rels><?xml version="1.0" encoding="UTF-8" standalone="yes"?>
<Relationships xmlns="http://schemas.openxmlformats.org/package/2006/relationships"><Relationship Id="rId2" Type="http://schemas.openxmlformats.org/officeDocument/2006/relationships/slide" Target="../slides/slide787.xml"/><Relationship Id="rId1" Type="http://schemas.openxmlformats.org/officeDocument/2006/relationships/notesMaster" Target="../notesMasters/notesMaster1.xml"/></Relationships>
</file>

<file path=ppt/notesSlides/_rels/notesSlide785.xml.rels><?xml version="1.0" encoding="UTF-8" standalone="yes"?>
<Relationships xmlns="http://schemas.openxmlformats.org/package/2006/relationships"><Relationship Id="rId2" Type="http://schemas.openxmlformats.org/officeDocument/2006/relationships/slide" Target="../slides/slide788.xml"/><Relationship Id="rId1" Type="http://schemas.openxmlformats.org/officeDocument/2006/relationships/notesMaster" Target="../notesMasters/notesMaster1.xml"/></Relationships>
</file>

<file path=ppt/notesSlides/_rels/notesSlide786.xml.rels><?xml version="1.0" encoding="UTF-8" standalone="yes"?>
<Relationships xmlns="http://schemas.openxmlformats.org/package/2006/relationships"><Relationship Id="rId2" Type="http://schemas.openxmlformats.org/officeDocument/2006/relationships/slide" Target="../slides/slide789.xml"/><Relationship Id="rId1" Type="http://schemas.openxmlformats.org/officeDocument/2006/relationships/notesMaster" Target="../notesMasters/notesMaster1.xml"/></Relationships>
</file>

<file path=ppt/notesSlides/_rels/notesSlide787.xml.rels><?xml version="1.0" encoding="UTF-8" standalone="yes"?>
<Relationships xmlns="http://schemas.openxmlformats.org/package/2006/relationships"><Relationship Id="rId2" Type="http://schemas.openxmlformats.org/officeDocument/2006/relationships/slide" Target="../slides/slide790.xml"/><Relationship Id="rId1" Type="http://schemas.openxmlformats.org/officeDocument/2006/relationships/notesMaster" Target="../notesMasters/notesMaster1.xml"/></Relationships>
</file>

<file path=ppt/notesSlides/_rels/notesSlide788.xml.rels><?xml version="1.0" encoding="UTF-8" standalone="yes"?>
<Relationships xmlns="http://schemas.openxmlformats.org/package/2006/relationships"><Relationship Id="rId2" Type="http://schemas.openxmlformats.org/officeDocument/2006/relationships/slide" Target="../slides/slide791.xml"/><Relationship Id="rId1" Type="http://schemas.openxmlformats.org/officeDocument/2006/relationships/notesMaster" Target="../notesMasters/notesMaster1.xml"/></Relationships>
</file>

<file path=ppt/notesSlides/_rels/notesSlide789.xml.rels><?xml version="1.0" encoding="UTF-8" standalone="yes"?>
<Relationships xmlns="http://schemas.openxmlformats.org/package/2006/relationships"><Relationship Id="rId2" Type="http://schemas.openxmlformats.org/officeDocument/2006/relationships/slide" Target="../slides/slide7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0.xml.rels><?xml version="1.0" encoding="UTF-8" standalone="yes"?>
<Relationships xmlns="http://schemas.openxmlformats.org/package/2006/relationships"><Relationship Id="rId2" Type="http://schemas.openxmlformats.org/officeDocument/2006/relationships/slide" Target="../slides/slide793.xml"/><Relationship Id="rId1" Type="http://schemas.openxmlformats.org/officeDocument/2006/relationships/notesMaster" Target="../notesMasters/notesMaster1.xml"/></Relationships>
</file>

<file path=ppt/notesSlides/_rels/notesSlide791.xml.rels><?xml version="1.0" encoding="UTF-8" standalone="yes"?>
<Relationships xmlns="http://schemas.openxmlformats.org/package/2006/relationships"><Relationship Id="rId2" Type="http://schemas.openxmlformats.org/officeDocument/2006/relationships/slide" Target="../slides/slide794.xml"/><Relationship Id="rId1" Type="http://schemas.openxmlformats.org/officeDocument/2006/relationships/notesMaster" Target="../notesMasters/notesMaster1.xml"/></Relationships>
</file>

<file path=ppt/notesSlides/_rels/notesSlide792.xml.rels><?xml version="1.0" encoding="UTF-8" standalone="yes"?>
<Relationships xmlns="http://schemas.openxmlformats.org/package/2006/relationships"><Relationship Id="rId2" Type="http://schemas.openxmlformats.org/officeDocument/2006/relationships/slide" Target="../slides/slide795.xml"/><Relationship Id="rId1" Type="http://schemas.openxmlformats.org/officeDocument/2006/relationships/notesMaster" Target="../notesMasters/notesMaster1.xml"/></Relationships>
</file>

<file path=ppt/notesSlides/_rels/notesSlide793.xml.rels><?xml version="1.0" encoding="UTF-8" standalone="yes"?>
<Relationships xmlns="http://schemas.openxmlformats.org/package/2006/relationships"><Relationship Id="rId2" Type="http://schemas.openxmlformats.org/officeDocument/2006/relationships/slide" Target="../slides/slide796.xml"/><Relationship Id="rId1" Type="http://schemas.openxmlformats.org/officeDocument/2006/relationships/notesMaster" Target="../notesMasters/notesMaster1.xml"/></Relationships>
</file>

<file path=ppt/notesSlides/_rels/notesSlide794.xml.rels><?xml version="1.0" encoding="UTF-8" standalone="yes"?>
<Relationships xmlns="http://schemas.openxmlformats.org/package/2006/relationships"><Relationship Id="rId2" Type="http://schemas.openxmlformats.org/officeDocument/2006/relationships/slide" Target="../slides/slide797.xml"/><Relationship Id="rId1" Type="http://schemas.openxmlformats.org/officeDocument/2006/relationships/notesMaster" Target="../notesMasters/notesMaster1.xml"/></Relationships>
</file>

<file path=ppt/notesSlides/_rels/notesSlide795.xml.rels><?xml version="1.0" encoding="UTF-8" standalone="yes"?>
<Relationships xmlns="http://schemas.openxmlformats.org/package/2006/relationships"><Relationship Id="rId2" Type="http://schemas.openxmlformats.org/officeDocument/2006/relationships/slide" Target="../slides/slide798.xml"/><Relationship Id="rId1" Type="http://schemas.openxmlformats.org/officeDocument/2006/relationships/notesMaster" Target="../notesMasters/notesMaster1.xml"/></Relationships>
</file>

<file path=ppt/notesSlides/_rels/notesSlide796.xml.rels><?xml version="1.0" encoding="UTF-8" standalone="yes"?>
<Relationships xmlns="http://schemas.openxmlformats.org/package/2006/relationships"><Relationship Id="rId2" Type="http://schemas.openxmlformats.org/officeDocument/2006/relationships/slide" Target="../slides/slide799.xml"/><Relationship Id="rId1" Type="http://schemas.openxmlformats.org/officeDocument/2006/relationships/notesMaster" Target="../notesMasters/notesMaster1.xml"/></Relationships>
</file>

<file path=ppt/notesSlides/_rels/notesSlide797.xml.rels><?xml version="1.0" encoding="UTF-8" standalone="yes"?>
<Relationships xmlns="http://schemas.openxmlformats.org/package/2006/relationships"><Relationship Id="rId2" Type="http://schemas.openxmlformats.org/officeDocument/2006/relationships/slide" Target="../slides/slide800.xml"/><Relationship Id="rId1" Type="http://schemas.openxmlformats.org/officeDocument/2006/relationships/notesMaster" Target="../notesMasters/notesMaster1.xml"/></Relationships>
</file>

<file path=ppt/notesSlides/_rels/notesSlide798.xml.rels><?xml version="1.0" encoding="UTF-8" standalone="yes"?>
<Relationships xmlns="http://schemas.openxmlformats.org/package/2006/relationships"><Relationship Id="rId2" Type="http://schemas.openxmlformats.org/officeDocument/2006/relationships/slide" Target="../slides/slide801.xml"/><Relationship Id="rId1" Type="http://schemas.openxmlformats.org/officeDocument/2006/relationships/notesMaster" Target="../notesMasters/notesMaster1.xml"/></Relationships>
</file>

<file path=ppt/notesSlides/_rels/notesSlide799.xml.rels><?xml version="1.0" encoding="UTF-8" standalone="yes"?>
<Relationships xmlns="http://schemas.openxmlformats.org/package/2006/relationships"><Relationship Id="rId2" Type="http://schemas.openxmlformats.org/officeDocument/2006/relationships/slide" Target="../slides/slide8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00.xml.rels><?xml version="1.0" encoding="UTF-8" standalone="yes"?>
<Relationships xmlns="http://schemas.openxmlformats.org/package/2006/relationships"><Relationship Id="rId2" Type="http://schemas.openxmlformats.org/officeDocument/2006/relationships/slide" Target="../slides/slide803.xml"/><Relationship Id="rId1" Type="http://schemas.openxmlformats.org/officeDocument/2006/relationships/notesMaster" Target="../notesMasters/notesMaster1.xml"/></Relationships>
</file>

<file path=ppt/notesSlides/_rels/notesSlide801.xml.rels><?xml version="1.0" encoding="UTF-8" standalone="yes"?>
<Relationships xmlns="http://schemas.openxmlformats.org/package/2006/relationships"><Relationship Id="rId2" Type="http://schemas.openxmlformats.org/officeDocument/2006/relationships/slide" Target="../slides/slide804.xml"/><Relationship Id="rId1" Type="http://schemas.openxmlformats.org/officeDocument/2006/relationships/notesMaster" Target="../notesMasters/notesMaster1.xml"/></Relationships>
</file>

<file path=ppt/notesSlides/_rels/notesSlide802.xml.rels><?xml version="1.0" encoding="UTF-8" standalone="yes"?>
<Relationships xmlns="http://schemas.openxmlformats.org/package/2006/relationships"><Relationship Id="rId2" Type="http://schemas.openxmlformats.org/officeDocument/2006/relationships/slide" Target="../slides/slide805.xml"/><Relationship Id="rId1" Type="http://schemas.openxmlformats.org/officeDocument/2006/relationships/notesMaster" Target="../notesMasters/notesMaster1.xml"/></Relationships>
</file>

<file path=ppt/notesSlides/_rels/notesSlide803.xml.rels><?xml version="1.0" encoding="UTF-8" standalone="yes"?>
<Relationships xmlns="http://schemas.openxmlformats.org/package/2006/relationships"><Relationship Id="rId2" Type="http://schemas.openxmlformats.org/officeDocument/2006/relationships/slide" Target="../slides/slide806.xml"/><Relationship Id="rId1" Type="http://schemas.openxmlformats.org/officeDocument/2006/relationships/notesMaster" Target="../notesMasters/notesMaster1.xml"/></Relationships>
</file>

<file path=ppt/notesSlides/_rels/notesSlide804.xml.rels><?xml version="1.0" encoding="UTF-8" standalone="yes"?>
<Relationships xmlns="http://schemas.openxmlformats.org/package/2006/relationships"><Relationship Id="rId2" Type="http://schemas.openxmlformats.org/officeDocument/2006/relationships/slide" Target="../slides/slide807.xml"/><Relationship Id="rId1" Type="http://schemas.openxmlformats.org/officeDocument/2006/relationships/notesMaster" Target="../notesMasters/notesMaster1.xml"/></Relationships>
</file>

<file path=ppt/notesSlides/_rels/notesSlide805.xml.rels><?xml version="1.0" encoding="UTF-8" standalone="yes"?>
<Relationships xmlns="http://schemas.openxmlformats.org/package/2006/relationships"><Relationship Id="rId2" Type="http://schemas.openxmlformats.org/officeDocument/2006/relationships/slide" Target="../slides/slide808.xml"/><Relationship Id="rId1" Type="http://schemas.openxmlformats.org/officeDocument/2006/relationships/notesMaster" Target="../notesMasters/notesMaster1.xml"/></Relationships>
</file>

<file path=ppt/notesSlides/_rels/notesSlide806.xml.rels><?xml version="1.0" encoding="UTF-8" standalone="yes"?>
<Relationships xmlns="http://schemas.openxmlformats.org/package/2006/relationships"><Relationship Id="rId2" Type="http://schemas.openxmlformats.org/officeDocument/2006/relationships/slide" Target="../slides/slide809.xml"/><Relationship Id="rId1" Type="http://schemas.openxmlformats.org/officeDocument/2006/relationships/notesMaster" Target="../notesMasters/notesMaster1.xml"/></Relationships>
</file>

<file path=ppt/notesSlides/_rels/notesSlide807.xml.rels><?xml version="1.0" encoding="UTF-8" standalone="yes"?>
<Relationships xmlns="http://schemas.openxmlformats.org/package/2006/relationships"><Relationship Id="rId2" Type="http://schemas.openxmlformats.org/officeDocument/2006/relationships/slide" Target="../slides/slide810.xml"/><Relationship Id="rId1" Type="http://schemas.openxmlformats.org/officeDocument/2006/relationships/notesMaster" Target="../notesMasters/notesMaster1.xml"/></Relationships>
</file>

<file path=ppt/notesSlides/_rels/notesSlide808.xml.rels><?xml version="1.0" encoding="UTF-8" standalone="yes"?>
<Relationships xmlns="http://schemas.openxmlformats.org/package/2006/relationships"><Relationship Id="rId2" Type="http://schemas.openxmlformats.org/officeDocument/2006/relationships/slide" Target="../slides/slide811.xml"/><Relationship Id="rId1" Type="http://schemas.openxmlformats.org/officeDocument/2006/relationships/notesMaster" Target="../notesMasters/notesMaster1.xml"/></Relationships>
</file>

<file path=ppt/notesSlides/_rels/notesSlide809.xml.rels><?xml version="1.0" encoding="UTF-8" standalone="yes"?>
<Relationships xmlns="http://schemas.openxmlformats.org/package/2006/relationships"><Relationship Id="rId2" Type="http://schemas.openxmlformats.org/officeDocument/2006/relationships/slide" Target="../slides/slide8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0.xml.rels><?xml version="1.0" encoding="UTF-8" standalone="yes"?>
<Relationships xmlns="http://schemas.openxmlformats.org/package/2006/relationships"><Relationship Id="rId2" Type="http://schemas.openxmlformats.org/officeDocument/2006/relationships/slide" Target="../slides/slide813.xml"/><Relationship Id="rId1" Type="http://schemas.openxmlformats.org/officeDocument/2006/relationships/notesMaster" Target="../notesMasters/notesMaster1.xml"/></Relationships>
</file>

<file path=ppt/notesSlides/_rels/notesSlide811.xml.rels><?xml version="1.0" encoding="UTF-8" standalone="yes"?>
<Relationships xmlns="http://schemas.openxmlformats.org/package/2006/relationships"><Relationship Id="rId2" Type="http://schemas.openxmlformats.org/officeDocument/2006/relationships/slide" Target="../slides/slide814.xml"/><Relationship Id="rId1" Type="http://schemas.openxmlformats.org/officeDocument/2006/relationships/notesMaster" Target="../notesMasters/notesMaster1.xml"/></Relationships>
</file>

<file path=ppt/notesSlides/_rels/notesSlide812.xml.rels><?xml version="1.0" encoding="UTF-8" standalone="yes"?>
<Relationships xmlns="http://schemas.openxmlformats.org/package/2006/relationships"><Relationship Id="rId2" Type="http://schemas.openxmlformats.org/officeDocument/2006/relationships/slide" Target="../slides/slide815.xml"/><Relationship Id="rId1" Type="http://schemas.openxmlformats.org/officeDocument/2006/relationships/notesMaster" Target="../notesMasters/notesMaster1.xml"/></Relationships>
</file>

<file path=ppt/notesSlides/_rels/notesSlide813.xml.rels><?xml version="1.0" encoding="UTF-8" standalone="yes"?>
<Relationships xmlns="http://schemas.openxmlformats.org/package/2006/relationships"><Relationship Id="rId2" Type="http://schemas.openxmlformats.org/officeDocument/2006/relationships/slide" Target="../slides/slide816.xml"/><Relationship Id="rId1" Type="http://schemas.openxmlformats.org/officeDocument/2006/relationships/notesMaster" Target="../notesMasters/notesMaster1.xml"/></Relationships>
</file>

<file path=ppt/notesSlides/_rels/notesSlide814.xml.rels><?xml version="1.0" encoding="UTF-8" standalone="yes"?>
<Relationships xmlns="http://schemas.openxmlformats.org/package/2006/relationships"><Relationship Id="rId2" Type="http://schemas.openxmlformats.org/officeDocument/2006/relationships/slide" Target="../slides/slide817.xml"/><Relationship Id="rId1" Type="http://schemas.openxmlformats.org/officeDocument/2006/relationships/notesMaster" Target="../notesMasters/notesMaster1.xml"/></Relationships>
</file>

<file path=ppt/notesSlides/_rels/notesSlide815.xml.rels><?xml version="1.0" encoding="UTF-8" standalone="yes"?>
<Relationships xmlns="http://schemas.openxmlformats.org/package/2006/relationships"><Relationship Id="rId2" Type="http://schemas.openxmlformats.org/officeDocument/2006/relationships/slide" Target="../slides/slide818.xml"/><Relationship Id="rId1" Type="http://schemas.openxmlformats.org/officeDocument/2006/relationships/notesMaster" Target="../notesMasters/notesMaster1.xml"/></Relationships>
</file>

<file path=ppt/notesSlides/_rels/notesSlide816.xml.rels><?xml version="1.0" encoding="UTF-8" standalone="yes"?>
<Relationships xmlns="http://schemas.openxmlformats.org/package/2006/relationships"><Relationship Id="rId2" Type="http://schemas.openxmlformats.org/officeDocument/2006/relationships/slide" Target="../slides/slide819.xml"/><Relationship Id="rId1" Type="http://schemas.openxmlformats.org/officeDocument/2006/relationships/notesMaster" Target="../notesMasters/notesMaster1.xml"/></Relationships>
</file>

<file path=ppt/notesSlides/_rels/notesSlide817.xml.rels><?xml version="1.0" encoding="UTF-8" standalone="yes"?>
<Relationships xmlns="http://schemas.openxmlformats.org/package/2006/relationships"><Relationship Id="rId2" Type="http://schemas.openxmlformats.org/officeDocument/2006/relationships/slide" Target="../slides/slide820.xml"/><Relationship Id="rId1" Type="http://schemas.openxmlformats.org/officeDocument/2006/relationships/notesMaster" Target="../notesMasters/notesMaster1.xml"/></Relationships>
</file>

<file path=ppt/notesSlides/_rels/notesSlide818.xml.rels><?xml version="1.0" encoding="UTF-8" standalone="yes"?>
<Relationships xmlns="http://schemas.openxmlformats.org/package/2006/relationships"><Relationship Id="rId2" Type="http://schemas.openxmlformats.org/officeDocument/2006/relationships/slide" Target="../slides/slide821.xml"/><Relationship Id="rId1" Type="http://schemas.openxmlformats.org/officeDocument/2006/relationships/notesMaster" Target="../notesMasters/notesMaster1.xml"/></Relationships>
</file>

<file path=ppt/notesSlides/_rels/notesSlide819.xml.rels><?xml version="1.0" encoding="UTF-8" standalone="yes"?>
<Relationships xmlns="http://schemas.openxmlformats.org/package/2006/relationships"><Relationship Id="rId2" Type="http://schemas.openxmlformats.org/officeDocument/2006/relationships/slide" Target="../slides/slide82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0.xml.rels><?xml version="1.0" encoding="UTF-8" standalone="yes"?>
<Relationships xmlns="http://schemas.openxmlformats.org/package/2006/relationships"><Relationship Id="rId2" Type="http://schemas.openxmlformats.org/officeDocument/2006/relationships/slide" Target="../slides/slide823.xml"/><Relationship Id="rId1" Type="http://schemas.openxmlformats.org/officeDocument/2006/relationships/notesMaster" Target="../notesMasters/notesMaster1.xml"/></Relationships>
</file>

<file path=ppt/notesSlides/_rels/notesSlide821.xml.rels><?xml version="1.0" encoding="UTF-8" standalone="yes"?>
<Relationships xmlns="http://schemas.openxmlformats.org/package/2006/relationships"><Relationship Id="rId2" Type="http://schemas.openxmlformats.org/officeDocument/2006/relationships/slide" Target="../slides/slide824.xml"/><Relationship Id="rId1" Type="http://schemas.openxmlformats.org/officeDocument/2006/relationships/notesMaster" Target="../notesMasters/notesMaster1.xml"/></Relationships>
</file>

<file path=ppt/notesSlides/_rels/notesSlide822.xml.rels><?xml version="1.0" encoding="UTF-8" standalone="yes"?>
<Relationships xmlns="http://schemas.openxmlformats.org/package/2006/relationships"><Relationship Id="rId2" Type="http://schemas.openxmlformats.org/officeDocument/2006/relationships/slide" Target="../slides/slide825.xml"/><Relationship Id="rId1" Type="http://schemas.openxmlformats.org/officeDocument/2006/relationships/notesMaster" Target="../notesMasters/notesMaster1.xml"/></Relationships>
</file>

<file path=ppt/notesSlides/_rels/notesSlide823.xml.rels><?xml version="1.0" encoding="UTF-8" standalone="yes"?>
<Relationships xmlns="http://schemas.openxmlformats.org/package/2006/relationships"><Relationship Id="rId2" Type="http://schemas.openxmlformats.org/officeDocument/2006/relationships/slide" Target="../slides/slide826.xml"/><Relationship Id="rId1" Type="http://schemas.openxmlformats.org/officeDocument/2006/relationships/notesMaster" Target="../notesMasters/notesMaster1.xml"/></Relationships>
</file>

<file path=ppt/notesSlides/_rels/notesSlide824.xml.rels><?xml version="1.0" encoding="UTF-8" standalone="yes"?>
<Relationships xmlns="http://schemas.openxmlformats.org/package/2006/relationships"><Relationship Id="rId2" Type="http://schemas.openxmlformats.org/officeDocument/2006/relationships/slide" Target="../slides/slide827.xml"/><Relationship Id="rId1" Type="http://schemas.openxmlformats.org/officeDocument/2006/relationships/notesMaster" Target="../notesMasters/notesMaster1.xml"/></Relationships>
</file>

<file path=ppt/notesSlides/_rels/notesSlide825.xml.rels><?xml version="1.0" encoding="UTF-8" standalone="yes"?>
<Relationships xmlns="http://schemas.openxmlformats.org/package/2006/relationships"><Relationship Id="rId2" Type="http://schemas.openxmlformats.org/officeDocument/2006/relationships/slide" Target="../slides/slide828.xml"/><Relationship Id="rId1" Type="http://schemas.openxmlformats.org/officeDocument/2006/relationships/notesMaster" Target="../notesMasters/notesMaster1.xml"/></Relationships>
</file>

<file path=ppt/notesSlides/_rels/notesSlide826.xml.rels><?xml version="1.0" encoding="UTF-8" standalone="yes"?>
<Relationships xmlns="http://schemas.openxmlformats.org/package/2006/relationships"><Relationship Id="rId2" Type="http://schemas.openxmlformats.org/officeDocument/2006/relationships/slide" Target="../slides/slide829.xml"/><Relationship Id="rId1" Type="http://schemas.openxmlformats.org/officeDocument/2006/relationships/notesMaster" Target="../notesMasters/notesMaster1.xml"/></Relationships>
</file>

<file path=ppt/notesSlides/_rels/notesSlide827.xml.rels><?xml version="1.0" encoding="UTF-8" standalone="yes"?>
<Relationships xmlns="http://schemas.openxmlformats.org/package/2006/relationships"><Relationship Id="rId2" Type="http://schemas.openxmlformats.org/officeDocument/2006/relationships/slide" Target="../slides/slide830.xml"/><Relationship Id="rId1" Type="http://schemas.openxmlformats.org/officeDocument/2006/relationships/notesMaster" Target="../notesMasters/notesMaster1.xml"/></Relationships>
</file>

<file path=ppt/notesSlides/_rels/notesSlide828.xml.rels><?xml version="1.0" encoding="UTF-8" standalone="yes"?>
<Relationships xmlns="http://schemas.openxmlformats.org/package/2006/relationships"><Relationship Id="rId2" Type="http://schemas.openxmlformats.org/officeDocument/2006/relationships/slide" Target="../slides/slide831.xml"/><Relationship Id="rId1" Type="http://schemas.openxmlformats.org/officeDocument/2006/relationships/notesMaster" Target="../notesMasters/notesMaster1.xml"/></Relationships>
</file>

<file path=ppt/notesSlides/_rels/notesSlide829.xml.rels><?xml version="1.0" encoding="UTF-8" standalone="yes"?>
<Relationships xmlns="http://schemas.openxmlformats.org/package/2006/relationships"><Relationship Id="rId2" Type="http://schemas.openxmlformats.org/officeDocument/2006/relationships/slide" Target="../slides/slide83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0.xml.rels><?xml version="1.0" encoding="UTF-8" standalone="yes"?>
<Relationships xmlns="http://schemas.openxmlformats.org/package/2006/relationships"><Relationship Id="rId2" Type="http://schemas.openxmlformats.org/officeDocument/2006/relationships/slide" Target="../slides/slide833.xml"/><Relationship Id="rId1" Type="http://schemas.openxmlformats.org/officeDocument/2006/relationships/notesMaster" Target="../notesMasters/notesMaster1.xml"/></Relationships>
</file>

<file path=ppt/notesSlides/_rels/notesSlide831.xml.rels><?xml version="1.0" encoding="UTF-8" standalone="yes"?>
<Relationships xmlns="http://schemas.openxmlformats.org/package/2006/relationships"><Relationship Id="rId2" Type="http://schemas.openxmlformats.org/officeDocument/2006/relationships/slide" Target="../slides/slide834.xml"/><Relationship Id="rId1" Type="http://schemas.openxmlformats.org/officeDocument/2006/relationships/notesMaster" Target="../notesMasters/notesMaster1.xml"/></Relationships>
</file>

<file path=ppt/notesSlides/_rels/notesSlide832.xml.rels><?xml version="1.0" encoding="UTF-8" standalone="yes"?>
<Relationships xmlns="http://schemas.openxmlformats.org/package/2006/relationships"><Relationship Id="rId2" Type="http://schemas.openxmlformats.org/officeDocument/2006/relationships/slide" Target="../slides/slide835.xml"/><Relationship Id="rId1" Type="http://schemas.openxmlformats.org/officeDocument/2006/relationships/notesMaster" Target="../notesMasters/notesMaster1.xml"/></Relationships>
</file>

<file path=ppt/notesSlides/_rels/notesSlide833.xml.rels><?xml version="1.0" encoding="UTF-8" standalone="yes"?>
<Relationships xmlns="http://schemas.openxmlformats.org/package/2006/relationships"><Relationship Id="rId2" Type="http://schemas.openxmlformats.org/officeDocument/2006/relationships/slide" Target="../slides/slide836.xml"/><Relationship Id="rId1" Type="http://schemas.openxmlformats.org/officeDocument/2006/relationships/notesMaster" Target="../notesMasters/notesMaster1.xml"/></Relationships>
</file>

<file path=ppt/notesSlides/_rels/notesSlide834.xml.rels><?xml version="1.0" encoding="UTF-8" standalone="yes"?>
<Relationships xmlns="http://schemas.openxmlformats.org/package/2006/relationships"><Relationship Id="rId2" Type="http://schemas.openxmlformats.org/officeDocument/2006/relationships/slide" Target="../slides/slide837.xml"/><Relationship Id="rId1" Type="http://schemas.openxmlformats.org/officeDocument/2006/relationships/notesMaster" Target="../notesMasters/notesMaster1.xml"/></Relationships>
</file>

<file path=ppt/notesSlides/_rels/notesSlide835.xml.rels><?xml version="1.0" encoding="UTF-8" standalone="yes"?>
<Relationships xmlns="http://schemas.openxmlformats.org/package/2006/relationships"><Relationship Id="rId2" Type="http://schemas.openxmlformats.org/officeDocument/2006/relationships/slide" Target="../slides/slide838.xml"/><Relationship Id="rId1" Type="http://schemas.openxmlformats.org/officeDocument/2006/relationships/notesMaster" Target="../notesMasters/notesMaster1.xml"/></Relationships>
</file>

<file path=ppt/notesSlides/_rels/notesSlide836.xml.rels><?xml version="1.0" encoding="UTF-8" standalone="yes"?>
<Relationships xmlns="http://schemas.openxmlformats.org/package/2006/relationships"><Relationship Id="rId2" Type="http://schemas.openxmlformats.org/officeDocument/2006/relationships/slide" Target="../slides/slide839.xml"/><Relationship Id="rId1" Type="http://schemas.openxmlformats.org/officeDocument/2006/relationships/notesMaster" Target="../notesMasters/notesMaster1.xml"/></Relationships>
</file>

<file path=ppt/notesSlides/_rels/notesSlide837.xml.rels><?xml version="1.0" encoding="UTF-8" standalone="yes"?>
<Relationships xmlns="http://schemas.openxmlformats.org/package/2006/relationships"><Relationship Id="rId2" Type="http://schemas.openxmlformats.org/officeDocument/2006/relationships/slide" Target="../slides/slide840.xml"/><Relationship Id="rId1" Type="http://schemas.openxmlformats.org/officeDocument/2006/relationships/notesMaster" Target="../notesMasters/notesMaster1.xml"/></Relationships>
</file>

<file path=ppt/notesSlides/_rels/notesSlide838.xml.rels><?xml version="1.0" encoding="UTF-8" standalone="yes"?>
<Relationships xmlns="http://schemas.openxmlformats.org/package/2006/relationships"><Relationship Id="rId2" Type="http://schemas.openxmlformats.org/officeDocument/2006/relationships/slide" Target="../slides/slide841.xml"/><Relationship Id="rId1" Type="http://schemas.openxmlformats.org/officeDocument/2006/relationships/notesMaster" Target="../notesMasters/notesMaster1.xml"/></Relationships>
</file>

<file path=ppt/notesSlides/_rels/notesSlide839.xml.rels><?xml version="1.0" encoding="UTF-8" standalone="yes"?>
<Relationships xmlns="http://schemas.openxmlformats.org/package/2006/relationships"><Relationship Id="rId2" Type="http://schemas.openxmlformats.org/officeDocument/2006/relationships/slide" Target="../slides/slide84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0.xml.rels><?xml version="1.0" encoding="UTF-8" standalone="yes"?>
<Relationships xmlns="http://schemas.openxmlformats.org/package/2006/relationships"><Relationship Id="rId2" Type="http://schemas.openxmlformats.org/officeDocument/2006/relationships/slide" Target="../slides/slide843.xml"/><Relationship Id="rId1" Type="http://schemas.openxmlformats.org/officeDocument/2006/relationships/notesMaster" Target="../notesMasters/notesMaster1.xml"/></Relationships>
</file>

<file path=ppt/notesSlides/_rels/notesSlide841.xml.rels><?xml version="1.0" encoding="UTF-8" standalone="yes"?>
<Relationships xmlns="http://schemas.openxmlformats.org/package/2006/relationships"><Relationship Id="rId2" Type="http://schemas.openxmlformats.org/officeDocument/2006/relationships/slide" Target="../slides/slide844.xml"/><Relationship Id="rId1" Type="http://schemas.openxmlformats.org/officeDocument/2006/relationships/notesMaster" Target="../notesMasters/notesMaster1.xml"/></Relationships>
</file>

<file path=ppt/notesSlides/_rels/notesSlide842.xml.rels><?xml version="1.0" encoding="UTF-8" standalone="yes"?>
<Relationships xmlns="http://schemas.openxmlformats.org/package/2006/relationships"><Relationship Id="rId2" Type="http://schemas.openxmlformats.org/officeDocument/2006/relationships/slide" Target="../slides/slide845.xml"/><Relationship Id="rId1" Type="http://schemas.openxmlformats.org/officeDocument/2006/relationships/notesMaster" Target="../notesMasters/notesMaster1.xml"/></Relationships>
</file>

<file path=ppt/notesSlides/_rels/notesSlide843.xml.rels><?xml version="1.0" encoding="UTF-8" standalone="yes"?>
<Relationships xmlns="http://schemas.openxmlformats.org/package/2006/relationships"><Relationship Id="rId2" Type="http://schemas.openxmlformats.org/officeDocument/2006/relationships/slide" Target="../slides/slide846.xml"/><Relationship Id="rId1" Type="http://schemas.openxmlformats.org/officeDocument/2006/relationships/notesMaster" Target="../notesMasters/notesMaster1.xml"/></Relationships>
</file>

<file path=ppt/notesSlides/_rels/notesSlide844.xml.rels><?xml version="1.0" encoding="UTF-8" standalone="yes"?>
<Relationships xmlns="http://schemas.openxmlformats.org/package/2006/relationships"><Relationship Id="rId2" Type="http://schemas.openxmlformats.org/officeDocument/2006/relationships/slide" Target="../slides/slide847.xml"/><Relationship Id="rId1" Type="http://schemas.openxmlformats.org/officeDocument/2006/relationships/notesMaster" Target="../notesMasters/notesMaster1.xml"/></Relationships>
</file>

<file path=ppt/notesSlides/_rels/notesSlide845.xml.rels><?xml version="1.0" encoding="UTF-8" standalone="yes"?>
<Relationships xmlns="http://schemas.openxmlformats.org/package/2006/relationships"><Relationship Id="rId2" Type="http://schemas.openxmlformats.org/officeDocument/2006/relationships/slide" Target="../slides/slide848.xml"/><Relationship Id="rId1" Type="http://schemas.openxmlformats.org/officeDocument/2006/relationships/notesMaster" Target="../notesMasters/notesMaster1.xml"/></Relationships>
</file>

<file path=ppt/notesSlides/_rels/notesSlide846.xml.rels><?xml version="1.0" encoding="UTF-8" standalone="yes"?>
<Relationships xmlns="http://schemas.openxmlformats.org/package/2006/relationships"><Relationship Id="rId2" Type="http://schemas.openxmlformats.org/officeDocument/2006/relationships/slide" Target="../slides/slide849.xml"/><Relationship Id="rId1" Type="http://schemas.openxmlformats.org/officeDocument/2006/relationships/notesMaster" Target="../notesMasters/notesMaster1.xml"/></Relationships>
</file>

<file path=ppt/notesSlides/_rels/notesSlide847.xml.rels><?xml version="1.0" encoding="UTF-8" standalone="yes"?>
<Relationships xmlns="http://schemas.openxmlformats.org/package/2006/relationships"><Relationship Id="rId2" Type="http://schemas.openxmlformats.org/officeDocument/2006/relationships/slide" Target="../slides/slide850.xml"/><Relationship Id="rId1" Type="http://schemas.openxmlformats.org/officeDocument/2006/relationships/notesMaster" Target="../notesMasters/notesMaster1.xml"/></Relationships>
</file>

<file path=ppt/notesSlides/_rels/notesSlide848.xml.rels><?xml version="1.0" encoding="UTF-8" standalone="yes"?>
<Relationships xmlns="http://schemas.openxmlformats.org/package/2006/relationships"><Relationship Id="rId2" Type="http://schemas.openxmlformats.org/officeDocument/2006/relationships/slide" Target="../slides/slide851.xml"/><Relationship Id="rId1" Type="http://schemas.openxmlformats.org/officeDocument/2006/relationships/notesMaster" Target="../notesMasters/notesMaster1.xml"/></Relationships>
</file>

<file path=ppt/notesSlides/_rels/notesSlide849.xml.rels><?xml version="1.0" encoding="UTF-8" standalone="yes"?>
<Relationships xmlns="http://schemas.openxmlformats.org/package/2006/relationships"><Relationship Id="rId2" Type="http://schemas.openxmlformats.org/officeDocument/2006/relationships/slide" Target="../slides/slide85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0.xml.rels><?xml version="1.0" encoding="UTF-8" standalone="yes"?>
<Relationships xmlns="http://schemas.openxmlformats.org/package/2006/relationships"><Relationship Id="rId2" Type="http://schemas.openxmlformats.org/officeDocument/2006/relationships/slide" Target="../slides/slide853.xml"/><Relationship Id="rId1" Type="http://schemas.openxmlformats.org/officeDocument/2006/relationships/notesMaster" Target="../notesMasters/notesMaster1.xml"/></Relationships>
</file>

<file path=ppt/notesSlides/_rels/notesSlide851.xml.rels><?xml version="1.0" encoding="UTF-8" standalone="yes"?>
<Relationships xmlns="http://schemas.openxmlformats.org/package/2006/relationships"><Relationship Id="rId2" Type="http://schemas.openxmlformats.org/officeDocument/2006/relationships/slide" Target="../slides/slide854.xml"/><Relationship Id="rId1" Type="http://schemas.openxmlformats.org/officeDocument/2006/relationships/notesMaster" Target="../notesMasters/notesMaster1.xml"/></Relationships>
</file>

<file path=ppt/notesSlides/_rels/notesSlide852.xml.rels><?xml version="1.0" encoding="UTF-8" standalone="yes"?>
<Relationships xmlns="http://schemas.openxmlformats.org/package/2006/relationships"><Relationship Id="rId2" Type="http://schemas.openxmlformats.org/officeDocument/2006/relationships/slide" Target="../slides/slide855.xml"/><Relationship Id="rId1" Type="http://schemas.openxmlformats.org/officeDocument/2006/relationships/notesMaster" Target="../notesMasters/notesMaster1.xml"/></Relationships>
</file>

<file path=ppt/notesSlides/_rels/notesSlide853.xml.rels><?xml version="1.0" encoding="UTF-8" standalone="yes"?>
<Relationships xmlns="http://schemas.openxmlformats.org/package/2006/relationships"><Relationship Id="rId2" Type="http://schemas.openxmlformats.org/officeDocument/2006/relationships/slide" Target="../slides/slide856.xml"/><Relationship Id="rId1" Type="http://schemas.openxmlformats.org/officeDocument/2006/relationships/notesMaster" Target="../notesMasters/notesMaster1.xml"/></Relationships>
</file>

<file path=ppt/notesSlides/_rels/notesSlide854.xml.rels><?xml version="1.0" encoding="UTF-8" standalone="yes"?>
<Relationships xmlns="http://schemas.openxmlformats.org/package/2006/relationships"><Relationship Id="rId2" Type="http://schemas.openxmlformats.org/officeDocument/2006/relationships/slide" Target="../slides/slide857.xml"/><Relationship Id="rId1" Type="http://schemas.openxmlformats.org/officeDocument/2006/relationships/notesMaster" Target="../notesMasters/notesMaster1.xml"/></Relationships>
</file>

<file path=ppt/notesSlides/_rels/notesSlide855.xml.rels><?xml version="1.0" encoding="UTF-8" standalone="yes"?>
<Relationships xmlns="http://schemas.openxmlformats.org/package/2006/relationships"><Relationship Id="rId2" Type="http://schemas.openxmlformats.org/officeDocument/2006/relationships/slide" Target="../slides/slide858.xml"/><Relationship Id="rId1" Type="http://schemas.openxmlformats.org/officeDocument/2006/relationships/notesMaster" Target="../notesMasters/notesMaster1.xml"/></Relationships>
</file>

<file path=ppt/notesSlides/_rels/notesSlide856.xml.rels><?xml version="1.0" encoding="UTF-8" standalone="yes"?>
<Relationships xmlns="http://schemas.openxmlformats.org/package/2006/relationships"><Relationship Id="rId2" Type="http://schemas.openxmlformats.org/officeDocument/2006/relationships/slide" Target="../slides/slide859.xml"/><Relationship Id="rId1" Type="http://schemas.openxmlformats.org/officeDocument/2006/relationships/notesMaster" Target="../notesMasters/notesMaster1.xml"/></Relationships>
</file>

<file path=ppt/notesSlides/_rels/notesSlide857.xml.rels><?xml version="1.0" encoding="UTF-8" standalone="yes"?>
<Relationships xmlns="http://schemas.openxmlformats.org/package/2006/relationships"><Relationship Id="rId2" Type="http://schemas.openxmlformats.org/officeDocument/2006/relationships/slide" Target="../slides/slide860.xml"/><Relationship Id="rId1" Type="http://schemas.openxmlformats.org/officeDocument/2006/relationships/notesMaster" Target="../notesMasters/notesMaster1.xml"/></Relationships>
</file>

<file path=ppt/notesSlides/_rels/notesSlide858.xml.rels><?xml version="1.0" encoding="UTF-8" standalone="yes"?>
<Relationships xmlns="http://schemas.openxmlformats.org/package/2006/relationships"><Relationship Id="rId2" Type="http://schemas.openxmlformats.org/officeDocument/2006/relationships/slide" Target="../slides/slide861.xml"/><Relationship Id="rId1" Type="http://schemas.openxmlformats.org/officeDocument/2006/relationships/notesMaster" Target="../notesMasters/notesMaster1.xml"/></Relationships>
</file>

<file path=ppt/notesSlides/_rels/notesSlide859.xml.rels><?xml version="1.0" encoding="UTF-8" standalone="yes"?>
<Relationships xmlns="http://schemas.openxmlformats.org/package/2006/relationships"><Relationship Id="rId2" Type="http://schemas.openxmlformats.org/officeDocument/2006/relationships/slide" Target="../slides/slide86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0.xml.rels><?xml version="1.0" encoding="UTF-8" standalone="yes"?>
<Relationships xmlns="http://schemas.openxmlformats.org/package/2006/relationships"><Relationship Id="rId2" Type="http://schemas.openxmlformats.org/officeDocument/2006/relationships/slide" Target="../slides/slide863.xml"/><Relationship Id="rId1" Type="http://schemas.openxmlformats.org/officeDocument/2006/relationships/notesMaster" Target="../notesMasters/notesMaster1.xml"/></Relationships>
</file>

<file path=ppt/notesSlides/_rels/notesSlide861.xml.rels><?xml version="1.0" encoding="UTF-8" standalone="yes"?>
<Relationships xmlns="http://schemas.openxmlformats.org/package/2006/relationships"><Relationship Id="rId2" Type="http://schemas.openxmlformats.org/officeDocument/2006/relationships/slide" Target="../slides/slide864.xml"/><Relationship Id="rId1" Type="http://schemas.openxmlformats.org/officeDocument/2006/relationships/notesMaster" Target="../notesMasters/notesMaster1.xml"/></Relationships>
</file>

<file path=ppt/notesSlides/_rels/notesSlide862.xml.rels><?xml version="1.0" encoding="UTF-8" standalone="yes"?>
<Relationships xmlns="http://schemas.openxmlformats.org/package/2006/relationships"><Relationship Id="rId2" Type="http://schemas.openxmlformats.org/officeDocument/2006/relationships/slide" Target="../slides/slide865.xml"/><Relationship Id="rId1" Type="http://schemas.openxmlformats.org/officeDocument/2006/relationships/notesMaster" Target="../notesMasters/notesMaster1.xml"/></Relationships>
</file>

<file path=ppt/notesSlides/_rels/notesSlide863.xml.rels><?xml version="1.0" encoding="UTF-8" standalone="yes"?>
<Relationships xmlns="http://schemas.openxmlformats.org/package/2006/relationships"><Relationship Id="rId2" Type="http://schemas.openxmlformats.org/officeDocument/2006/relationships/slide" Target="../slides/slide866.xml"/><Relationship Id="rId1" Type="http://schemas.openxmlformats.org/officeDocument/2006/relationships/notesMaster" Target="../notesMasters/notesMaster1.xml"/></Relationships>
</file>

<file path=ppt/notesSlides/_rels/notesSlide864.xml.rels><?xml version="1.0" encoding="UTF-8" standalone="yes"?>
<Relationships xmlns="http://schemas.openxmlformats.org/package/2006/relationships"><Relationship Id="rId2" Type="http://schemas.openxmlformats.org/officeDocument/2006/relationships/slide" Target="../slides/slide867.xml"/><Relationship Id="rId1" Type="http://schemas.openxmlformats.org/officeDocument/2006/relationships/notesMaster" Target="../notesMasters/notesMaster1.xml"/></Relationships>
</file>

<file path=ppt/notesSlides/_rels/notesSlide865.xml.rels><?xml version="1.0" encoding="UTF-8" standalone="yes"?>
<Relationships xmlns="http://schemas.openxmlformats.org/package/2006/relationships"><Relationship Id="rId2" Type="http://schemas.openxmlformats.org/officeDocument/2006/relationships/slide" Target="../slides/slide868.xml"/><Relationship Id="rId1" Type="http://schemas.openxmlformats.org/officeDocument/2006/relationships/notesMaster" Target="../notesMasters/notesMaster1.xml"/></Relationships>
</file>

<file path=ppt/notesSlides/_rels/notesSlide866.xml.rels><?xml version="1.0" encoding="UTF-8" standalone="yes"?>
<Relationships xmlns="http://schemas.openxmlformats.org/package/2006/relationships"><Relationship Id="rId2" Type="http://schemas.openxmlformats.org/officeDocument/2006/relationships/slide" Target="../slides/slide869.xml"/><Relationship Id="rId1" Type="http://schemas.openxmlformats.org/officeDocument/2006/relationships/notesMaster" Target="../notesMasters/notesMaster1.xml"/></Relationships>
</file>

<file path=ppt/notesSlides/_rels/notesSlide867.xml.rels><?xml version="1.0" encoding="UTF-8" standalone="yes"?>
<Relationships xmlns="http://schemas.openxmlformats.org/package/2006/relationships"><Relationship Id="rId2" Type="http://schemas.openxmlformats.org/officeDocument/2006/relationships/slide" Target="../slides/slide870.xml"/><Relationship Id="rId1" Type="http://schemas.openxmlformats.org/officeDocument/2006/relationships/notesMaster" Target="../notesMasters/notesMaster1.xml"/></Relationships>
</file>

<file path=ppt/notesSlides/_rels/notesSlide868.xml.rels><?xml version="1.0" encoding="UTF-8" standalone="yes"?>
<Relationships xmlns="http://schemas.openxmlformats.org/package/2006/relationships"><Relationship Id="rId2" Type="http://schemas.openxmlformats.org/officeDocument/2006/relationships/slide" Target="../slides/slide871.xml"/><Relationship Id="rId1" Type="http://schemas.openxmlformats.org/officeDocument/2006/relationships/notesMaster" Target="../notesMasters/notesMaster1.xml"/></Relationships>
</file>

<file path=ppt/notesSlides/_rels/notesSlide869.xml.rels><?xml version="1.0" encoding="UTF-8" standalone="yes"?>
<Relationships xmlns="http://schemas.openxmlformats.org/package/2006/relationships"><Relationship Id="rId2" Type="http://schemas.openxmlformats.org/officeDocument/2006/relationships/slide" Target="../slides/slide87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0.xml.rels><?xml version="1.0" encoding="UTF-8" standalone="yes"?>
<Relationships xmlns="http://schemas.openxmlformats.org/package/2006/relationships"><Relationship Id="rId2" Type="http://schemas.openxmlformats.org/officeDocument/2006/relationships/slide" Target="../slides/slide873.xml"/><Relationship Id="rId1" Type="http://schemas.openxmlformats.org/officeDocument/2006/relationships/notesMaster" Target="../notesMasters/notesMaster1.xml"/></Relationships>
</file>

<file path=ppt/notesSlides/_rels/notesSlide871.xml.rels><?xml version="1.0" encoding="UTF-8" standalone="yes"?>
<Relationships xmlns="http://schemas.openxmlformats.org/package/2006/relationships"><Relationship Id="rId2" Type="http://schemas.openxmlformats.org/officeDocument/2006/relationships/slide" Target="../slides/slide874.xml"/><Relationship Id="rId1" Type="http://schemas.openxmlformats.org/officeDocument/2006/relationships/notesMaster" Target="../notesMasters/notesMaster1.xml"/></Relationships>
</file>

<file path=ppt/notesSlides/_rels/notesSlide872.xml.rels><?xml version="1.0" encoding="UTF-8" standalone="yes"?>
<Relationships xmlns="http://schemas.openxmlformats.org/package/2006/relationships"><Relationship Id="rId2" Type="http://schemas.openxmlformats.org/officeDocument/2006/relationships/slide" Target="../slides/slide875.xml"/><Relationship Id="rId1" Type="http://schemas.openxmlformats.org/officeDocument/2006/relationships/notesMaster" Target="../notesMasters/notesMaster1.xml"/></Relationships>
</file>

<file path=ppt/notesSlides/_rels/notesSlide873.xml.rels><?xml version="1.0" encoding="UTF-8" standalone="yes"?>
<Relationships xmlns="http://schemas.openxmlformats.org/package/2006/relationships"><Relationship Id="rId2" Type="http://schemas.openxmlformats.org/officeDocument/2006/relationships/slide" Target="../slides/slide876.xml"/><Relationship Id="rId1" Type="http://schemas.openxmlformats.org/officeDocument/2006/relationships/notesMaster" Target="../notesMasters/notesMaster1.xml"/></Relationships>
</file>

<file path=ppt/notesSlides/_rels/notesSlide874.xml.rels><?xml version="1.0" encoding="UTF-8" standalone="yes"?>
<Relationships xmlns="http://schemas.openxmlformats.org/package/2006/relationships"><Relationship Id="rId2" Type="http://schemas.openxmlformats.org/officeDocument/2006/relationships/slide" Target="../slides/slide877.xml"/><Relationship Id="rId1" Type="http://schemas.openxmlformats.org/officeDocument/2006/relationships/notesMaster" Target="../notesMasters/notesMaster1.xml"/></Relationships>
</file>

<file path=ppt/notesSlides/_rels/notesSlide875.xml.rels><?xml version="1.0" encoding="UTF-8" standalone="yes"?>
<Relationships xmlns="http://schemas.openxmlformats.org/package/2006/relationships"><Relationship Id="rId2" Type="http://schemas.openxmlformats.org/officeDocument/2006/relationships/slide" Target="../slides/slide878.xml"/><Relationship Id="rId1" Type="http://schemas.openxmlformats.org/officeDocument/2006/relationships/notesMaster" Target="../notesMasters/notesMaster1.xml"/></Relationships>
</file>

<file path=ppt/notesSlides/_rels/notesSlide876.xml.rels><?xml version="1.0" encoding="UTF-8" standalone="yes"?>
<Relationships xmlns="http://schemas.openxmlformats.org/package/2006/relationships"><Relationship Id="rId2" Type="http://schemas.openxmlformats.org/officeDocument/2006/relationships/slide" Target="../slides/slide879.xml"/><Relationship Id="rId1" Type="http://schemas.openxmlformats.org/officeDocument/2006/relationships/notesMaster" Target="../notesMasters/notesMaster1.xml"/></Relationships>
</file>

<file path=ppt/notesSlides/_rels/notesSlide877.xml.rels><?xml version="1.0" encoding="UTF-8" standalone="yes"?>
<Relationships xmlns="http://schemas.openxmlformats.org/package/2006/relationships"><Relationship Id="rId2" Type="http://schemas.openxmlformats.org/officeDocument/2006/relationships/slide" Target="../slides/slide880.xml"/><Relationship Id="rId1" Type="http://schemas.openxmlformats.org/officeDocument/2006/relationships/notesMaster" Target="../notesMasters/notesMaster1.xml"/></Relationships>
</file>

<file path=ppt/notesSlides/_rels/notesSlide878.xml.rels><?xml version="1.0" encoding="UTF-8" standalone="yes"?>
<Relationships xmlns="http://schemas.openxmlformats.org/package/2006/relationships"><Relationship Id="rId2" Type="http://schemas.openxmlformats.org/officeDocument/2006/relationships/slide" Target="../slides/slide881.xml"/><Relationship Id="rId1" Type="http://schemas.openxmlformats.org/officeDocument/2006/relationships/notesMaster" Target="../notesMasters/notesMaster1.xml"/></Relationships>
</file>

<file path=ppt/notesSlides/_rels/notesSlide879.xml.rels><?xml version="1.0" encoding="UTF-8" standalone="yes"?>
<Relationships xmlns="http://schemas.openxmlformats.org/package/2006/relationships"><Relationship Id="rId2" Type="http://schemas.openxmlformats.org/officeDocument/2006/relationships/slide" Target="../slides/slide88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0.xml.rels><?xml version="1.0" encoding="UTF-8" standalone="yes"?>
<Relationships xmlns="http://schemas.openxmlformats.org/package/2006/relationships"><Relationship Id="rId2" Type="http://schemas.openxmlformats.org/officeDocument/2006/relationships/slide" Target="../slides/slide883.xml"/><Relationship Id="rId1" Type="http://schemas.openxmlformats.org/officeDocument/2006/relationships/notesMaster" Target="../notesMasters/notesMaster1.xml"/></Relationships>
</file>

<file path=ppt/notesSlides/_rels/notesSlide881.xml.rels><?xml version="1.0" encoding="UTF-8" standalone="yes"?>
<Relationships xmlns="http://schemas.openxmlformats.org/package/2006/relationships"><Relationship Id="rId2" Type="http://schemas.openxmlformats.org/officeDocument/2006/relationships/slide" Target="../slides/slide884.xml"/><Relationship Id="rId1" Type="http://schemas.openxmlformats.org/officeDocument/2006/relationships/notesMaster" Target="../notesMasters/notesMaster1.xml"/></Relationships>
</file>

<file path=ppt/notesSlides/_rels/notesSlide882.xml.rels><?xml version="1.0" encoding="UTF-8" standalone="yes"?>
<Relationships xmlns="http://schemas.openxmlformats.org/package/2006/relationships"><Relationship Id="rId2" Type="http://schemas.openxmlformats.org/officeDocument/2006/relationships/slide" Target="../slides/slide885.xml"/><Relationship Id="rId1" Type="http://schemas.openxmlformats.org/officeDocument/2006/relationships/notesMaster" Target="../notesMasters/notesMaster1.xml"/></Relationships>
</file>

<file path=ppt/notesSlides/_rels/notesSlide883.xml.rels><?xml version="1.0" encoding="UTF-8" standalone="yes"?>
<Relationships xmlns="http://schemas.openxmlformats.org/package/2006/relationships"><Relationship Id="rId2" Type="http://schemas.openxmlformats.org/officeDocument/2006/relationships/slide" Target="../slides/slide886.xml"/><Relationship Id="rId1" Type="http://schemas.openxmlformats.org/officeDocument/2006/relationships/notesMaster" Target="../notesMasters/notesMaster1.xml"/></Relationships>
</file>

<file path=ppt/notesSlides/_rels/notesSlide884.xml.rels><?xml version="1.0" encoding="UTF-8" standalone="yes"?>
<Relationships xmlns="http://schemas.openxmlformats.org/package/2006/relationships"><Relationship Id="rId2" Type="http://schemas.openxmlformats.org/officeDocument/2006/relationships/slide" Target="../slides/slide887.xml"/><Relationship Id="rId1" Type="http://schemas.openxmlformats.org/officeDocument/2006/relationships/notesMaster" Target="../notesMasters/notesMaster1.xml"/></Relationships>
</file>

<file path=ppt/notesSlides/_rels/notesSlide885.xml.rels><?xml version="1.0" encoding="UTF-8" standalone="yes"?>
<Relationships xmlns="http://schemas.openxmlformats.org/package/2006/relationships"><Relationship Id="rId2" Type="http://schemas.openxmlformats.org/officeDocument/2006/relationships/slide" Target="../slides/slide888.xml"/><Relationship Id="rId1" Type="http://schemas.openxmlformats.org/officeDocument/2006/relationships/notesMaster" Target="../notesMasters/notesMaster1.xml"/></Relationships>
</file>

<file path=ppt/notesSlides/_rels/notesSlide886.xml.rels><?xml version="1.0" encoding="UTF-8" standalone="yes"?>
<Relationships xmlns="http://schemas.openxmlformats.org/package/2006/relationships"><Relationship Id="rId2" Type="http://schemas.openxmlformats.org/officeDocument/2006/relationships/slide" Target="../slides/slide889.xml"/><Relationship Id="rId1" Type="http://schemas.openxmlformats.org/officeDocument/2006/relationships/notesMaster" Target="../notesMasters/notesMaster1.xml"/></Relationships>
</file>

<file path=ppt/notesSlides/_rels/notesSlide887.xml.rels><?xml version="1.0" encoding="UTF-8" standalone="yes"?>
<Relationships xmlns="http://schemas.openxmlformats.org/package/2006/relationships"><Relationship Id="rId2" Type="http://schemas.openxmlformats.org/officeDocument/2006/relationships/slide" Target="../slides/slide890.xml"/><Relationship Id="rId1" Type="http://schemas.openxmlformats.org/officeDocument/2006/relationships/notesMaster" Target="../notesMasters/notesMaster1.xml"/></Relationships>
</file>

<file path=ppt/notesSlides/_rels/notesSlide888.xml.rels><?xml version="1.0" encoding="UTF-8" standalone="yes"?>
<Relationships xmlns="http://schemas.openxmlformats.org/package/2006/relationships"><Relationship Id="rId2" Type="http://schemas.openxmlformats.org/officeDocument/2006/relationships/slide" Target="../slides/slide891.xml"/><Relationship Id="rId1" Type="http://schemas.openxmlformats.org/officeDocument/2006/relationships/notesMaster" Target="../notesMasters/notesMaster1.xml"/></Relationships>
</file>

<file path=ppt/notesSlides/_rels/notesSlide889.xml.rels><?xml version="1.0" encoding="UTF-8" standalone="yes"?>
<Relationships xmlns="http://schemas.openxmlformats.org/package/2006/relationships"><Relationship Id="rId2" Type="http://schemas.openxmlformats.org/officeDocument/2006/relationships/slide" Target="../slides/slide8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0.xml.rels><?xml version="1.0" encoding="UTF-8" standalone="yes"?>
<Relationships xmlns="http://schemas.openxmlformats.org/package/2006/relationships"><Relationship Id="rId2" Type="http://schemas.openxmlformats.org/officeDocument/2006/relationships/slide" Target="../slides/slide893.xml"/><Relationship Id="rId1" Type="http://schemas.openxmlformats.org/officeDocument/2006/relationships/notesMaster" Target="../notesMasters/notesMaster1.xml"/></Relationships>
</file>

<file path=ppt/notesSlides/_rels/notesSlide891.xml.rels><?xml version="1.0" encoding="UTF-8" standalone="yes"?>
<Relationships xmlns="http://schemas.openxmlformats.org/package/2006/relationships"><Relationship Id="rId2" Type="http://schemas.openxmlformats.org/officeDocument/2006/relationships/slide" Target="../slides/slide894.xml"/><Relationship Id="rId1" Type="http://schemas.openxmlformats.org/officeDocument/2006/relationships/notesMaster" Target="../notesMasters/notesMaster1.xml"/></Relationships>
</file>

<file path=ppt/notesSlides/_rels/notesSlide892.xml.rels><?xml version="1.0" encoding="UTF-8" standalone="yes"?>
<Relationships xmlns="http://schemas.openxmlformats.org/package/2006/relationships"><Relationship Id="rId2" Type="http://schemas.openxmlformats.org/officeDocument/2006/relationships/slide" Target="../slides/slide895.xml"/><Relationship Id="rId1" Type="http://schemas.openxmlformats.org/officeDocument/2006/relationships/notesMaster" Target="../notesMasters/notesMaster1.xml"/></Relationships>
</file>

<file path=ppt/notesSlides/_rels/notesSlide893.xml.rels><?xml version="1.0" encoding="UTF-8" standalone="yes"?>
<Relationships xmlns="http://schemas.openxmlformats.org/package/2006/relationships"><Relationship Id="rId2" Type="http://schemas.openxmlformats.org/officeDocument/2006/relationships/slide" Target="../slides/slide896.xml"/><Relationship Id="rId1" Type="http://schemas.openxmlformats.org/officeDocument/2006/relationships/notesMaster" Target="../notesMasters/notesMaster1.xml"/></Relationships>
</file>

<file path=ppt/notesSlides/_rels/notesSlide894.xml.rels><?xml version="1.0" encoding="UTF-8" standalone="yes"?>
<Relationships xmlns="http://schemas.openxmlformats.org/package/2006/relationships"><Relationship Id="rId2" Type="http://schemas.openxmlformats.org/officeDocument/2006/relationships/slide" Target="../slides/slide897.xml"/><Relationship Id="rId1" Type="http://schemas.openxmlformats.org/officeDocument/2006/relationships/notesMaster" Target="../notesMasters/notesMaster1.xml"/></Relationships>
</file>

<file path=ppt/notesSlides/_rels/notesSlide895.xml.rels><?xml version="1.0" encoding="UTF-8" standalone="yes"?>
<Relationships xmlns="http://schemas.openxmlformats.org/package/2006/relationships"><Relationship Id="rId2" Type="http://schemas.openxmlformats.org/officeDocument/2006/relationships/slide" Target="../slides/slide898.xml"/><Relationship Id="rId1" Type="http://schemas.openxmlformats.org/officeDocument/2006/relationships/notesMaster" Target="../notesMasters/notesMaster1.xml"/></Relationships>
</file>

<file path=ppt/notesSlides/_rels/notesSlide896.xml.rels><?xml version="1.0" encoding="UTF-8" standalone="yes"?>
<Relationships xmlns="http://schemas.openxmlformats.org/package/2006/relationships"><Relationship Id="rId2" Type="http://schemas.openxmlformats.org/officeDocument/2006/relationships/slide" Target="../slides/slide899.xml"/><Relationship Id="rId1" Type="http://schemas.openxmlformats.org/officeDocument/2006/relationships/notesMaster" Target="../notesMasters/notesMaster1.xml"/></Relationships>
</file>

<file path=ppt/notesSlides/_rels/notesSlide897.xml.rels><?xml version="1.0" encoding="UTF-8" standalone="yes"?>
<Relationships xmlns="http://schemas.openxmlformats.org/package/2006/relationships"><Relationship Id="rId2" Type="http://schemas.openxmlformats.org/officeDocument/2006/relationships/slide" Target="../slides/slide900.xml"/><Relationship Id="rId1" Type="http://schemas.openxmlformats.org/officeDocument/2006/relationships/notesMaster" Target="../notesMasters/notesMaster1.xml"/></Relationships>
</file>

<file path=ppt/notesSlides/_rels/notesSlide898.xml.rels><?xml version="1.0" encoding="UTF-8" standalone="yes"?>
<Relationships xmlns="http://schemas.openxmlformats.org/package/2006/relationships"><Relationship Id="rId2" Type="http://schemas.openxmlformats.org/officeDocument/2006/relationships/slide" Target="../slides/slide901.xml"/><Relationship Id="rId1" Type="http://schemas.openxmlformats.org/officeDocument/2006/relationships/notesMaster" Target="../notesMasters/notesMaster1.xml"/></Relationships>
</file>

<file path=ppt/notesSlides/_rels/notesSlide899.xml.rels><?xml version="1.0" encoding="UTF-8" standalone="yes"?>
<Relationships xmlns="http://schemas.openxmlformats.org/package/2006/relationships"><Relationship Id="rId2" Type="http://schemas.openxmlformats.org/officeDocument/2006/relationships/slide" Target="../slides/slide9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00.xml.rels><?xml version="1.0" encoding="UTF-8" standalone="yes"?>
<Relationships xmlns="http://schemas.openxmlformats.org/package/2006/relationships"><Relationship Id="rId2" Type="http://schemas.openxmlformats.org/officeDocument/2006/relationships/slide" Target="../slides/slide903.xml"/><Relationship Id="rId1" Type="http://schemas.openxmlformats.org/officeDocument/2006/relationships/notesMaster" Target="../notesMasters/notesMaster1.xml"/></Relationships>
</file>

<file path=ppt/notesSlides/_rels/notesSlide901.xml.rels><?xml version="1.0" encoding="UTF-8" standalone="yes"?>
<Relationships xmlns="http://schemas.openxmlformats.org/package/2006/relationships"><Relationship Id="rId2" Type="http://schemas.openxmlformats.org/officeDocument/2006/relationships/slide" Target="../slides/slide904.xml"/><Relationship Id="rId1" Type="http://schemas.openxmlformats.org/officeDocument/2006/relationships/notesMaster" Target="../notesMasters/notesMaster1.xml"/></Relationships>
</file>

<file path=ppt/notesSlides/_rels/notesSlide902.xml.rels><?xml version="1.0" encoding="UTF-8" standalone="yes"?>
<Relationships xmlns="http://schemas.openxmlformats.org/package/2006/relationships"><Relationship Id="rId2" Type="http://schemas.openxmlformats.org/officeDocument/2006/relationships/slide" Target="../slides/slide905.xml"/><Relationship Id="rId1" Type="http://schemas.openxmlformats.org/officeDocument/2006/relationships/notesMaster" Target="../notesMasters/notesMaster1.xml"/></Relationships>
</file>

<file path=ppt/notesSlides/_rels/notesSlide903.xml.rels><?xml version="1.0" encoding="UTF-8" standalone="yes"?>
<Relationships xmlns="http://schemas.openxmlformats.org/package/2006/relationships"><Relationship Id="rId2" Type="http://schemas.openxmlformats.org/officeDocument/2006/relationships/slide" Target="../slides/slide906.xml"/><Relationship Id="rId1" Type="http://schemas.openxmlformats.org/officeDocument/2006/relationships/notesMaster" Target="../notesMasters/notesMaster1.xml"/></Relationships>
</file>

<file path=ppt/notesSlides/_rels/notesSlide904.xml.rels><?xml version="1.0" encoding="UTF-8" standalone="yes"?>
<Relationships xmlns="http://schemas.openxmlformats.org/package/2006/relationships"><Relationship Id="rId2" Type="http://schemas.openxmlformats.org/officeDocument/2006/relationships/slide" Target="../slides/slide907.xml"/><Relationship Id="rId1" Type="http://schemas.openxmlformats.org/officeDocument/2006/relationships/notesMaster" Target="../notesMasters/notesMaster1.xml"/></Relationships>
</file>

<file path=ppt/notesSlides/_rels/notesSlide905.xml.rels><?xml version="1.0" encoding="UTF-8" standalone="yes"?>
<Relationships xmlns="http://schemas.openxmlformats.org/package/2006/relationships"><Relationship Id="rId2" Type="http://schemas.openxmlformats.org/officeDocument/2006/relationships/slide" Target="../slides/slide908.xml"/><Relationship Id="rId1" Type="http://schemas.openxmlformats.org/officeDocument/2006/relationships/notesMaster" Target="../notesMasters/notesMaster1.xml"/></Relationships>
</file>

<file path=ppt/notesSlides/_rels/notesSlide906.xml.rels><?xml version="1.0" encoding="UTF-8" standalone="yes"?>
<Relationships xmlns="http://schemas.openxmlformats.org/package/2006/relationships"><Relationship Id="rId2" Type="http://schemas.openxmlformats.org/officeDocument/2006/relationships/slide" Target="../slides/slide909.xml"/><Relationship Id="rId1" Type="http://schemas.openxmlformats.org/officeDocument/2006/relationships/notesMaster" Target="../notesMasters/notesMaster1.xml"/></Relationships>
</file>

<file path=ppt/notesSlides/_rels/notesSlide907.xml.rels><?xml version="1.0" encoding="UTF-8" standalone="yes"?>
<Relationships xmlns="http://schemas.openxmlformats.org/package/2006/relationships"><Relationship Id="rId2" Type="http://schemas.openxmlformats.org/officeDocument/2006/relationships/slide" Target="../slides/slide910.xml"/><Relationship Id="rId1" Type="http://schemas.openxmlformats.org/officeDocument/2006/relationships/notesMaster" Target="../notesMasters/notesMaster1.xml"/></Relationships>
</file>

<file path=ppt/notesSlides/_rels/notesSlide908.xml.rels><?xml version="1.0" encoding="UTF-8" standalone="yes"?>
<Relationships xmlns="http://schemas.openxmlformats.org/package/2006/relationships"><Relationship Id="rId2" Type="http://schemas.openxmlformats.org/officeDocument/2006/relationships/slide" Target="../slides/slide911.xml"/><Relationship Id="rId1" Type="http://schemas.openxmlformats.org/officeDocument/2006/relationships/notesMaster" Target="../notesMasters/notesMaster1.xml"/></Relationships>
</file>

<file path=ppt/notesSlides/_rels/notesSlide909.xml.rels><?xml version="1.0" encoding="UTF-8" standalone="yes"?>
<Relationships xmlns="http://schemas.openxmlformats.org/package/2006/relationships"><Relationship Id="rId2" Type="http://schemas.openxmlformats.org/officeDocument/2006/relationships/slide" Target="../slides/slide9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0.xml.rels><?xml version="1.0" encoding="UTF-8" standalone="yes"?>
<Relationships xmlns="http://schemas.openxmlformats.org/package/2006/relationships"><Relationship Id="rId2" Type="http://schemas.openxmlformats.org/officeDocument/2006/relationships/slide" Target="../slides/slide913.xml"/><Relationship Id="rId1" Type="http://schemas.openxmlformats.org/officeDocument/2006/relationships/notesMaster" Target="../notesMasters/notesMaster1.xml"/></Relationships>
</file>

<file path=ppt/notesSlides/_rels/notesSlide911.xml.rels><?xml version="1.0" encoding="UTF-8" standalone="yes"?>
<Relationships xmlns="http://schemas.openxmlformats.org/package/2006/relationships"><Relationship Id="rId2" Type="http://schemas.openxmlformats.org/officeDocument/2006/relationships/slide" Target="../slides/slide914.xml"/><Relationship Id="rId1" Type="http://schemas.openxmlformats.org/officeDocument/2006/relationships/notesMaster" Target="../notesMasters/notesMaster1.xml"/></Relationships>
</file>

<file path=ppt/notesSlides/_rels/notesSlide912.xml.rels><?xml version="1.0" encoding="UTF-8" standalone="yes"?>
<Relationships xmlns="http://schemas.openxmlformats.org/package/2006/relationships"><Relationship Id="rId2" Type="http://schemas.openxmlformats.org/officeDocument/2006/relationships/slide" Target="../slides/slide915.xml"/><Relationship Id="rId1" Type="http://schemas.openxmlformats.org/officeDocument/2006/relationships/notesMaster" Target="../notesMasters/notesMaster1.xml"/></Relationships>
</file>

<file path=ppt/notesSlides/_rels/notesSlide913.xml.rels><?xml version="1.0" encoding="UTF-8" standalone="yes"?>
<Relationships xmlns="http://schemas.openxmlformats.org/package/2006/relationships"><Relationship Id="rId2" Type="http://schemas.openxmlformats.org/officeDocument/2006/relationships/slide" Target="../slides/slide916.xml"/><Relationship Id="rId1" Type="http://schemas.openxmlformats.org/officeDocument/2006/relationships/notesMaster" Target="../notesMasters/notesMaster1.xml"/></Relationships>
</file>

<file path=ppt/notesSlides/_rels/notesSlide914.xml.rels><?xml version="1.0" encoding="UTF-8" standalone="yes"?>
<Relationships xmlns="http://schemas.openxmlformats.org/package/2006/relationships"><Relationship Id="rId2" Type="http://schemas.openxmlformats.org/officeDocument/2006/relationships/slide" Target="../slides/slide917.xml"/><Relationship Id="rId1" Type="http://schemas.openxmlformats.org/officeDocument/2006/relationships/notesMaster" Target="../notesMasters/notesMaster1.xml"/></Relationships>
</file>

<file path=ppt/notesSlides/_rels/notesSlide915.xml.rels><?xml version="1.0" encoding="UTF-8" standalone="yes"?>
<Relationships xmlns="http://schemas.openxmlformats.org/package/2006/relationships"><Relationship Id="rId2" Type="http://schemas.openxmlformats.org/officeDocument/2006/relationships/slide" Target="../slides/slide918.xml"/><Relationship Id="rId1" Type="http://schemas.openxmlformats.org/officeDocument/2006/relationships/notesMaster" Target="../notesMasters/notesMaster1.xml"/></Relationships>
</file>

<file path=ppt/notesSlides/_rels/notesSlide916.xml.rels><?xml version="1.0" encoding="UTF-8" standalone="yes"?>
<Relationships xmlns="http://schemas.openxmlformats.org/package/2006/relationships"><Relationship Id="rId2" Type="http://schemas.openxmlformats.org/officeDocument/2006/relationships/slide" Target="../slides/slide919.xml"/><Relationship Id="rId1" Type="http://schemas.openxmlformats.org/officeDocument/2006/relationships/notesMaster" Target="../notesMasters/notesMaster1.xml"/></Relationships>
</file>

<file path=ppt/notesSlides/_rels/notesSlide917.xml.rels><?xml version="1.0" encoding="UTF-8" standalone="yes"?>
<Relationships xmlns="http://schemas.openxmlformats.org/package/2006/relationships"><Relationship Id="rId2" Type="http://schemas.openxmlformats.org/officeDocument/2006/relationships/slide" Target="../slides/slide920.xml"/><Relationship Id="rId1" Type="http://schemas.openxmlformats.org/officeDocument/2006/relationships/notesMaster" Target="../notesMasters/notesMaster1.xml"/></Relationships>
</file>

<file path=ppt/notesSlides/_rels/notesSlide918.xml.rels><?xml version="1.0" encoding="UTF-8" standalone="yes"?>
<Relationships xmlns="http://schemas.openxmlformats.org/package/2006/relationships"><Relationship Id="rId2" Type="http://schemas.openxmlformats.org/officeDocument/2006/relationships/slide" Target="../slides/slide921.xml"/><Relationship Id="rId1" Type="http://schemas.openxmlformats.org/officeDocument/2006/relationships/notesMaster" Target="../notesMasters/notesMaster1.xml"/></Relationships>
</file>

<file path=ppt/notesSlides/_rels/notesSlide919.xml.rels><?xml version="1.0" encoding="UTF-8" standalone="yes"?>
<Relationships xmlns="http://schemas.openxmlformats.org/package/2006/relationships"><Relationship Id="rId2" Type="http://schemas.openxmlformats.org/officeDocument/2006/relationships/slide" Target="../slides/slide92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0.xml.rels><?xml version="1.0" encoding="UTF-8" standalone="yes"?>
<Relationships xmlns="http://schemas.openxmlformats.org/package/2006/relationships"><Relationship Id="rId2" Type="http://schemas.openxmlformats.org/officeDocument/2006/relationships/slide" Target="../slides/slide923.xml"/><Relationship Id="rId1" Type="http://schemas.openxmlformats.org/officeDocument/2006/relationships/notesMaster" Target="../notesMasters/notesMaster1.xml"/></Relationships>
</file>

<file path=ppt/notesSlides/_rels/notesSlide921.xml.rels><?xml version="1.0" encoding="UTF-8" standalone="yes"?>
<Relationships xmlns="http://schemas.openxmlformats.org/package/2006/relationships"><Relationship Id="rId2" Type="http://schemas.openxmlformats.org/officeDocument/2006/relationships/slide" Target="../slides/slide924.xml"/><Relationship Id="rId1" Type="http://schemas.openxmlformats.org/officeDocument/2006/relationships/notesMaster" Target="../notesMasters/notesMaster1.xml"/></Relationships>
</file>

<file path=ppt/notesSlides/_rels/notesSlide922.xml.rels><?xml version="1.0" encoding="UTF-8" standalone="yes"?>
<Relationships xmlns="http://schemas.openxmlformats.org/package/2006/relationships"><Relationship Id="rId2" Type="http://schemas.openxmlformats.org/officeDocument/2006/relationships/slide" Target="../slides/slide925.xml"/><Relationship Id="rId1" Type="http://schemas.openxmlformats.org/officeDocument/2006/relationships/notesMaster" Target="../notesMasters/notesMaster1.xml"/></Relationships>
</file>

<file path=ppt/notesSlides/_rels/notesSlide923.xml.rels><?xml version="1.0" encoding="UTF-8" standalone="yes"?>
<Relationships xmlns="http://schemas.openxmlformats.org/package/2006/relationships"><Relationship Id="rId2" Type="http://schemas.openxmlformats.org/officeDocument/2006/relationships/slide" Target="../slides/slide926.xml"/><Relationship Id="rId1" Type="http://schemas.openxmlformats.org/officeDocument/2006/relationships/notesMaster" Target="../notesMasters/notesMaster1.xml"/></Relationships>
</file>

<file path=ppt/notesSlides/_rels/notesSlide924.xml.rels><?xml version="1.0" encoding="UTF-8" standalone="yes"?>
<Relationships xmlns="http://schemas.openxmlformats.org/package/2006/relationships"><Relationship Id="rId2" Type="http://schemas.openxmlformats.org/officeDocument/2006/relationships/slide" Target="../slides/slide927.xml"/><Relationship Id="rId1" Type="http://schemas.openxmlformats.org/officeDocument/2006/relationships/notesMaster" Target="../notesMasters/notesMaster1.xml"/></Relationships>
</file>

<file path=ppt/notesSlides/_rels/notesSlide925.xml.rels><?xml version="1.0" encoding="UTF-8" standalone="yes"?>
<Relationships xmlns="http://schemas.openxmlformats.org/package/2006/relationships"><Relationship Id="rId2" Type="http://schemas.openxmlformats.org/officeDocument/2006/relationships/slide" Target="../slides/slide928.xml"/><Relationship Id="rId1" Type="http://schemas.openxmlformats.org/officeDocument/2006/relationships/notesMaster" Target="../notesMasters/notesMaster1.xml"/></Relationships>
</file>

<file path=ppt/notesSlides/_rels/notesSlide926.xml.rels><?xml version="1.0" encoding="UTF-8" standalone="yes"?>
<Relationships xmlns="http://schemas.openxmlformats.org/package/2006/relationships"><Relationship Id="rId2" Type="http://schemas.openxmlformats.org/officeDocument/2006/relationships/slide" Target="../slides/slide929.xml"/><Relationship Id="rId1" Type="http://schemas.openxmlformats.org/officeDocument/2006/relationships/notesMaster" Target="../notesMasters/notesMaster1.xml"/></Relationships>
</file>

<file path=ppt/notesSlides/_rels/notesSlide927.xml.rels><?xml version="1.0" encoding="UTF-8" standalone="yes"?>
<Relationships xmlns="http://schemas.openxmlformats.org/package/2006/relationships"><Relationship Id="rId2" Type="http://schemas.openxmlformats.org/officeDocument/2006/relationships/slide" Target="../slides/slide930.xml"/><Relationship Id="rId1" Type="http://schemas.openxmlformats.org/officeDocument/2006/relationships/notesMaster" Target="../notesMasters/notesMaster1.xml"/></Relationships>
</file>

<file path=ppt/notesSlides/_rels/notesSlide928.xml.rels><?xml version="1.0" encoding="UTF-8" standalone="yes"?>
<Relationships xmlns="http://schemas.openxmlformats.org/package/2006/relationships"><Relationship Id="rId2" Type="http://schemas.openxmlformats.org/officeDocument/2006/relationships/slide" Target="../slides/slide931.xml"/><Relationship Id="rId1" Type="http://schemas.openxmlformats.org/officeDocument/2006/relationships/notesMaster" Target="../notesMasters/notesMaster1.xml"/></Relationships>
</file>

<file path=ppt/notesSlides/_rels/notesSlide929.xml.rels><?xml version="1.0" encoding="UTF-8" standalone="yes"?>
<Relationships xmlns="http://schemas.openxmlformats.org/package/2006/relationships"><Relationship Id="rId2" Type="http://schemas.openxmlformats.org/officeDocument/2006/relationships/slide" Target="../slides/slide93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0.xml.rels><?xml version="1.0" encoding="UTF-8" standalone="yes"?>
<Relationships xmlns="http://schemas.openxmlformats.org/package/2006/relationships"><Relationship Id="rId2" Type="http://schemas.openxmlformats.org/officeDocument/2006/relationships/slide" Target="../slides/slide933.xml"/><Relationship Id="rId1" Type="http://schemas.openxmlformats.org/officeDocument/2006/relationships/notesMaster" Target="../notesMasters/notesMaster1.xml"/></Relationships>
</file>

<file path=ppt/notesSlides/_rels/notesSlide931.xml.rels><?xml version="1.0" encoding="UTF-8" standalone="yes"?>
<Relationships xmlns="http://schemas.openxmlformats.org/package/2006/relationships"><Relationship Id="rId2" Type="http://schemas.openxmlformats.org/officeDocument/2006/relationships/slide" Target="../slides/slide934.xml"/><Relationship Id="rId1" Type="http://schemas.openxmlformats.org/officeDocument/2006/relationships/notesMaster" Target="../notesMasters/notesMaster1.xml"/></Relationships>
</file>

<file path=ppt/notesSlides/_rels/notesSlide932.xml.rels><?xml version="1.0" encoding="UTF-8" standalone="yes"?>
<Relationships xmlns="http://schemas.openxmlformats.org/package/2006/relationships"><Relationship Id="rId2" Type="http://schemas.openxmlformats.org/officeDocument/2006/relationships/slide" Target="../slides/slide935.xml"/><Relationship Id="rId1" Type="http://schemas.openxmlformats.org/officeDocument/2006/relationships/notesMaster" Target="../notesMasters/notesMaster1.xml"/></Relationships>
</file>

<file path=ppt/notesSlides/_rels/notesSlide933.xml.rels><?xml version="1.0" encoding="UTF-8" standalone="yes"?>
<Relationships xmlns="http://schemas.openxmlformats.org/package/2006/relationships"><Relationship Id="rId2" Type="http://schemas.openxmlformats.org/officeDocument/2006/relationships/slide" Target="../slides/slide936.xml"/><Relationship Id="rId1" Type="http://schemas.openxmlformats.org/officeDocument/2006/relationships/notesMaster" Target="../notesMasters/notesMaster1.xml"/></Relationships>
</file>

<file path=ppt/notesSlides/_rels/notesSlide934.xml.rels><?xml version="1.0" encoding="UTF-8" standalone="yes"?>
<Relationships xmlns="http://schemas.openxmlformats.org/package/2006/relationships"><Relationship Id="rId2" Type="http://schemas.openxmlformats.org/officeDocument/2006/relationships/slide" Target="../slides/slide937.xml"/><Relationship Id="rId1" Type="http://schemas.openxmlformats.org/officeDocument/2006/relationships/notesMaster" Target="../notesMasters/notesMaster1.xml"/></Relationships>
</file>

<file path=ppt/notesSlides/_rels/notesSlide935.xml.rels><?xml version="1.0" encoding="UTF-8" standalone="yes"?>
<Relationships xmlns="http://schemas.openxmlformats.org/package/2006/relationships"><Relationship Id="rId2" Type="http://schemas.openxmlformats.org/officeDocument/2006/relationships/slide" Target="../slides/slide938.xml"/><Relationship Id="rId1" Type="http://schemas.openxmlformats.org/officeDocument/2006/relationships/notesMaster" Target="../notesMasters/notesMaster1.xml"/></Relationships>
</file>

<file path=ppt/notesSlides/_rels/notesSlide936.xml.rels><?xml version="1.0" encoding="UTF-8" standalone="yes"?>
<Relationships xmlns="http://schemas.openxmlformats.org/package/2006/relationships"><Relationship Id="rId2" Type="http://schemas.openxmlformats.org/officeDocument/2006/relationships/slide" Target="../slides/slide939.xml"/><Relationship Id="rId1" Type="http://schemas.openxmlformats.org/officeDocument/2006/relationships/notesMaster" Target="../notesMasters/notesMaster1.xml"/></Relationships>
</file>

<file path=ppt/notesSlides/_rels/notesSlide937.xml.rels><?xml version="1.0" encoding="UTF-8" standalone="yes"?>
<Relationships xmlns="http://schemas.openxmlformats.org/package/2006/relationships"><Relationship Id="rId2" Type="http://schemas.openxmlformats.org/officeDocument/2006/relationships/slide" Target="../slides/slide940.xml"/><Relationship Id="rId1" Type="http://schemas.openxmlformats.org/officeDocument/2006/relationships/notesMaster" Target="../notesMasters/notesMaster1.xml"/></Relationships>
</file>

<file path=ppt/notesSlides/_rels/notesSlide938.xml.rels><?xml version="1.0" encoding="UTF-8" standalone="yes"?>
<Relationships xmlns="http://schemas.openxmlformats.org/package/2006/relationships"><Relationship Id="rId2" Type="http://schemas.openxmlformats.org/officeDocument/2006/relationships/slide" Target="../slides/slide941.xml"/><Relationship Id="rId1" Type="http://schemas.openxmlformats.org/officeDocument/2006/relationships/notesMaster" Target="../notesMasters/notesMaster1.xml"/></Relationships>
</file>

<file path=ppt/notesSlides/_rels/notesSlide939.xml.rels><?xml version="1.0" encoding="UTF-8" standalone="yes"?>
<Relationships xmlns="http://schemas.openxmlformats.org/package/2006/relationships"><Relationship Id="rId2" Type="http://schemas.openxmlformats.org/officeDocument/2006/relationships/slide" Target="../slides/slide94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0.xml.rels><?xml version="1.0" encoding="UTF-8" standalone="yes"?>
<Relationships xmlns="http://schemas.openxmlformats.org/package/2006/relationships"><Relationship Id="rId2" Type="http://schemas.openxmlformats.org/officeDocument/2006/relationships/slide" Target="../slides/slide943.xml"/><Relationship Id="rId1" Type="http://schemas.openxmlformats.org/officeDocument/2006/relationships/notesMaster" Target="../notesMasters/notesMaster1.xml"/></Relationships>
</file>

<file path=ppt/notesSlides/_rels/notesSlide941.xml.rels><?xml version="1.0" encoding="UTF-8" standalone="yes"?>
<Relationships xmlns="http://schemas.openxmlformats.org/package/2006/relationships"><Relationship Id="rId2" Type="http://schemas.openxmlformats.org/officeDocument/2006/relationships/slide" Target="../slides/slide944.xml"/><Relationship Id="rId1" Type="http://schemas.openxmlformats.org/officeDocument/2006/relationships/notesMaster" Target="../notesMasters/notesMaster1.xml"/></Relationships>
</file>

<file path=ppt/notesSlides/_rels/notesSlide942.xml.rels><?xml version="1.0" encoding="UTF-8" standalone="yes"?>
<Relationships xmlns="http://schemas.openxmlformats.org/package/2006/relationships"><Relationship Id="rId2" Type="http://schemas.openxmlformats.org/officeDocument/2006/relationships/slide" Target="../slides/slide945.xml"/><Relationship Id="rId1" Type="http://schemas.openxmlformats.org/officeDocument/2006/relationships/notesMaster" Target="../notesMasters/notesMaster1.xml"/></Relationships>
</file>

<file path=ppt/notesSlides/_rels/notesSlide943.xml.rels><?xml version="1.0" encoding="UTF-8" standalone="yes"?>
<Relationships xmlns="http://schemas.openxmlformats.org/package/2006/relationships"><Relationship Id="rId2" Type="http://schemas.openxmlformats.org/officeDocument/2006/relationships/slide" Target="../slides/slide946.xml"/><Relationship Id="rId1" Type="http://schemas.openxmlformats.org/officeDocument/2006/relationships/notesMaster" Target="../notesMasters/notesMaster1.xml"/></Relationships>
</file>

<file path=ppt/notesSlides/_rels/notesSlide944.xml.rels><?xml version="1.0" encoding="UTF-8" standalone="yes"?>
<Relationships xmlns="http://schemas.openxmlformats.org/package/2006/relationships"><Relationship Id="rId2" Type="http://schemas.openxmlformats.org/officeDocument/2006/relationships/slide" Target="../slides/slide947.xml"/><Relationship Id="rId1" Type="http://schemas.openxmlformats.org/officeDocument/2006/relationships/notesMaster" Target="../notesMasters/notesMaster1.xml"/></Relationships>
</file>

<file path=ppt/notesSlides/_rels/notesSlide945.xml.rels><?xml version="1.0" encoding="UTF-8" standalone="yes"?>
<Relationships xmlns="http://schemas.openxmlformats.org/package/2006/relationships"><Relationship Id="rId2" Type="http://schemas.openxmlformats.org/officeDocument/2006/relationships/slide" Target="../slides/slide948.xml"/><Relationship Id="rId1" Type="http://schemas.openxmlformats.org/officeDocument/2006/relationships/notesMaster" Target="../notesMasters/notesMaster1.xml"/></Relationships>
</file>

<file path=ppt/notesSlides/_rels/notesSlide946.xml.rels><?xml version="1.0" encoding="UTF-8" standalone="yes"?>
<Relationships xmlns="http://schemas.openxmlformats.org/package/2006/relationships"><Relationship Id="rId2" Type="http://schemas.openxmlformats.org/officeDocument/2006/relationships/slide" Target="../slides/slide949.xml"/><Relationship Id="rId1" Type="http://schemas.openxmlformats.org/officeDocument/2006/relationships/notesMaster" Target="../notesMasters/notesMaster1.xml"/></Relationships>
</file>

<file path=ppt/notesSlides/_rels/notesSlide947.xml.rels><?xml version="1.0" encoding="UTF-8" standalone="yes"?>
<Relationships xmlns="http://schemas.openxmlformats.org/package/2006/relationships"><Relationship Id="rId2" Type="http://schemas.openxmlformats.org/officeDocument/2006/relationships/slide" Target="../slides/slide950.xml"/><Relationship Id="rId1" Type="http://schemas.openxmlformats.org/officeDocument/2006/relationships/notesMaster" Target="../notesMasters/notesMaster1.xml"/></Relationships>
</file>

<file path=ppt/notesSlides/_rels/notesSlide948.xml.rels><?xml version="1.0" encoding="UTF-8" standalone="yes"?>
<Relationships xmlns="http://schemas.openxmlformats.org/package/2006/relationships"><Relationship Id="rId2" Type="http://schemas.openxmlformats.org/officeDocument/2006/relationships/slide" Target="../slides/slide951.xml"/><Relationship Id="rId1" Type="http://schemas.openxmlformats.org/officeDocument/2006/relationships/notesMaster" Target="../notesMasters/notesMaster1.xml"/></Relationships>
</file>

<file path=ppt/notesSlides/_rels/notesSlide949.xml.rels><?xml version="1.0" encoding="UTF-8" standalone="yes"?>
<Relationships xmlns="http://schemas.openxmlformats.org/package/2006/relationships"><Relationship Id="rId2" Type="http://schemas.openxmlformats.org/officeDocument/2006/relationships/slide" Target="../slides/slide95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0.xml.rels><?xml version="1.0" encoding="UTF-8" standalone="yes"?>
<Relationships xmlns="http://schemas.openxmlformats.org/package/2006/relationships"><Relationship Id="rId2" Type="http://schemas.openxmlformats.org/officeDocument/2006/relationships/slide" Target="../slides/slide953.xml"/><Relationship Id="rId1" Type="http://schemas.openxmlformats.org/officeDocument/2006/relationships/notesMaster" Target="../notesMasters/notesMaster1.xml"/></Relationships>
</file>

<file path=ppt/notesSlides/_rels/notesSlide951.xml.rels><?xml version="1.0" encoding="UTF-8" standalone="yes"?>
<Relationships xmlns="http://schemas.openxmlformats.org/package/2006/relationships"><Relationship Id="rId2" Type="http://schemas.openxmlformats.org/officeDocument/2006/relationships/slide" Target="../slides/slide954.xml"/><Relationship Id="rId1" Type="http://schemas.openxmlformats.org/officeDocument/2006/relationships/notesMaster" Target="../notesMasters/notesMaster1.xml"/></Relationships>
</file>

<file path=ppt/notesSlides/_rels/notesSlide952.xml.rels><?xml version="1.0" encoding="UTF-8" standalone="yes"?>
<Relationships xmlns="http://schemas.openxmlformats.org/package/2006/relationships"><Relationship Id="rId2" Type="http://schemas.openxmlformats.org/officeDocument/2006/relationships/slide" Target="../slides/slide955.xml"/><Relationship Id="rId1" Type="http://schemas.openxmlformats.org/officeDocument/2006/relationships/notesMaster" Target="../notesMasters/notesMaster1.xml"/></Relationships>
</file>

<file path=ppt/notesSlides/_rels/notesSlide953.xml.rels><?xml version="1.0" encoding="UTF-8" standalone="yes"?>
<Relationships xmlns="http://schemas.openxmlformats.org/package/2006/relationships"><Relationship Id="rId2" Type="http://schemas.openxmlformats.org/officeDocument/2006/relationships/slide" Target="../slides/slide956.xml"/><Relationship Id="rId1" Type="http://schemas.openxmlformats.org/officeDocument/2006/relationships/notesMaster" Target="../notesMasters/notesMaster1.xml"/></Relationships>
</file>

<file path=ppt/notesSlides/_rels/notesSlide954.xml.rels><?xml version="1.0" encoding="UTF-8" standalone="yes"?>
<Relationships xmlns="http://schemas.openxmlformats.org/package/2006/relationships"><Relationship Id="rId2" Type="http://schemas.openxmlformats.org/officeDocument/2006/relationships/slide" Target="../slides/slide957.xml"/><Relationship Id="rId1" Type="http://schemas.openxmlformats.org/officeDocument/2006/relationships/notesMaster" Target="../notesMasters/notesMaster1.xml"/></Relationships>
</file>

<file path=ppt/notesSlides/_rels/notesSlide955.xml.rels><?xml version="1.0" encoding="UTF-8" standalone="yes"?>
<Relationships xmlns="http://schemas.openxmlformats.org/package/2006/relationships"><Relationship Id="rId2" Type="http://schemas.openxmlformats.org/officeDocument/2006/relationships/slide" Target="../slides/slide958.xml"/><Relationship Id="rId1" Type="http://schemas.openxmlformats.org/officeDocument/2006/relationships/notesMaster" Target="../notesMasters/notesMaster1.xml"/></Relationships>
</file>

<file path=ppt/notesSlides/_rels/notesSlide956.xml.rels><?xml version="1.0" encoding="UTF-8" standalone="yes"?>
<Relationships xmlns="http://schemas.openxmlformats.org/package/2006/relationships"><Relationship Id="rId2" Type="http://schemas.openxmlformats.org/officeDocument/2006/relationships/slide" Target="../slides/slide959.xml"/><Relationship Id="rId1" Type="http://schemas.openxmlformats.org/officeDocument/2006/relationships/notesMaster" Target="../notesMasters/notesMaster1.xml"/></Relationships>
</file>

<file path=ppt/notesSlides/_rels/notesSlide957.xml.rels><?xml version="1.0" encoding="UTF-8" standalone="yes"?>
<Relationships xmlns="http://schemas.openxmlformats.org/package/2006/relationships"><Relationship Id="rId2" Type="http://schemas.openxmlformats.org/officeDocument/2006/relationships/slide" Target="../slides/slide960.xml"/><Relationship Id="rId1" Type="http://schemas.openxmlformats.org/officeDocument/2006/relationships/notesMaster" Target="../notesMasters/notesMaster1.xml"/></Relationships>
</file>

<file path=ppt/notesSlides/_rels/notesSlide958.xml.rels><?xml version="1.0" encoding="UTF-8" standalone="yes"?>
<Relationships xmlns="http://schemas.openxmlformats.org/package/2006/relationships"><Relationship Id="rId2" Type="http://schemas.openxmlformats.org/officeDocument/2006/relationships/slide" Target="../slides/slide961.xml"/><Relationship Id="rId1" Type="http://schemas.openxmlformats.org/officeDocument/2006/relationships/notesMaster" Target="../notesMasters/notesMaster1.xml"/></Relationships>
</file>

<file path=ppt/notesSlides/_rels/notesSlide959.xml.rels><?xml version="1.0" encoding="UTF-8" standalone="yes"?>
<Relationships xmlns="http://schemas.openxmlformats.org/package/2006/relationships"><Relationship Id="rId2" Type="http://schemas.openxmlformats.org/officeDocument/2006/relationships/slide" Target="../slides/slide96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0.xml.rels><?xml version="1.0" encoding="UTF-8" standalone="yes"?>
<Relationships xmlns="http://schemas.openxmlformats.org/package/2006/relationships"><Relationship Id="rId2" Type="http://schemas.openxmlformats.org/officeDocument/2006/relationships/slide" Target="../slides/slide963.xml"/><Relationship Id="rId1" Type="http://schemas.openxmlformats.org/officeDocument/2006/relationships/notesMaster" Target="../notesMasters/notesMaster1.xml"/></Relationships>
</file>

<file path=ppt/notesSlides/_rels/notesSlide961.xml.rels><?xml version="1.0" encoding="UTF-8" standalone="yes"?>
<Relationships xmlns="http://schemas.openxmlformats.org/package/2006/relationships"><Relationship Id="rId2" Type="http://schemas.openxmlformats.org/officeDocument/2006/relationships/slide" Target="../slides/slide964.xml"/><Relationship Id="rId1" Type="http://schemas.openxmlformats.org/officeDocument/2006/relationships/notesMaster" Target="../notesMasters/notesMaster1.xml"/></Relationships>
</file>

<file path=ppt/notesSlides/_rels/notesSlide962.xml.rels><?xml version="1.0" encoding="UTF-8" standalone="yes"?>
<Relationships xmlns="http://schemas.openxmlformats.org/package/2006/relationships"><Relationship Id="rId2" Type="http://schemas.openxmlformats.org/officeDocument/2006/relationships/slide" Target="../slides/slide965.xml"/><Relationship Id="rId1" Type="http://schemas.openxmlformats.org/officeDocument/2006/relationships/notesMaster" Target="../notesMasters/notesMaster1.xml"/></Relationships>
</file>

<file path=ppt/notesSlides/_rels/notesSlide963.xml.rels><?xml version="1.0" encoding="UTF-8" standalone="yes"?>
<Relationships xmlns="http://schemas.openxmlformats.org/package/2006/relationships"><Relationship Id="rId2" Type="http://schemas.openxmlformats.org/officeDocument/2006/relationships/slide" Target="../slides/slide966.xml"/><Relationship Id="rId1" Type="http://schemas.openxmlformats.org/officeDocument/2006/relationships/notesMaster" Target="../notesMasters/notesMaster1.xml"/></Relationships>
</file>

<file path=ppt/notesSlides/_rels/notesSlide964.xml.rels><?xml version="1.0" encoding="UTF-8" standalone="yes"?>
<Relationships xmlns="http://schemas.openxmlformats.org/package/2006/relationships"><Relationship Id="rId2" Type="http://schemas.openxmlformats.org/officeDocument/2006/relationships/slide" Target="../slides/slide967.xml"/><Relationship Id="rId1" Type="http://schemas.openxmlformats.org/officeDocument/2006/relationships/notesMaster" Target="../notesMasters/notesMaster1.xml"/></Relationships>
</file>

<file path=ppt/notesSlides/_rels/notesSlide965.xml.rels><?xml version="1.0" encoding="UTF-8" standalone="yes"?>
<Relationships xmlns="http://schemas.openxmlformats.org/package/2006/relationships"><Relationship Id="rId2" Type="http://schemas.openxmlformats.org/officeDocument/2006/relationships/slide" Target="../slides/slide968.xml"/><Relationship Id="rId1" Type="http://schemas.openxmlformats.org/officeDocument/2006/relationships/notesMaster" Target="../notesMasters/notesMaster1.xml"/></Relationships>
</file>

<file path=ppt/notesSlides/_rels/notesSlide966.xml.rels><?xml version="1.0" encoding="UTF-8" standalone="yes"?>
<Relationships xmlns="http://schemas.openxmlformats.org/package/2006/relationships"><Relationship Id="rId2" Type="http://schemas.openxmlformats.org/officeDocument/2006/relationships/slide" Target="../slides/slide969.xml"/><Relationship Id="rId1" Type="http://schemas.openxmlformats.org/officeDocument/2006/relationships/notesMaster" Target="../notesMasters/notesMaster1.xml"/></Relationships>
</file>

<file path=ppt/notesSlides/_rels/notesSlide967.xml.rels><?xml version="1.0" encoding="UTF-8" standalone="yes"?>
<Relationships xmlns="http://schemas.openxmlformats.org/package/2006/relationships"><Relationship Id="rId2" Type="http://schemas.openxmlformats.org/officeDocument/2006/relationships/slide" Target="../slides/slide970.xml"/><Relationship Id="rId1" Type="http://schemas.openxmlformats.org/officeDocument/2006/relationships/notesMaster" Target="../notesMasters/notesMaster1.xml"/></Relationships>
</file>

<file path=ppt/notesSlides/_rels/notesSlide968.xml.rels><?xml version="1.0" encoding="UTF-8" standalone="yes"?>
<Relationships xmlns="http://schemas.openxmlformats.org/package/2006/relationships"><Relationship Id="rId2" Type="http://schemas.openxmlformats.org/officeDocument/2006/relationships/slide" Target="../slides/slide971.xml"/><Relationship Id="rId1" Type="http://schemas.openxmlformats.org/officeDocument/2006/relationships/notesMaster" Target="../notesMasters/notesMaster1.xml"/></Relationships>
</file>

<file path=ppt/notesSlides/_rels/notesSlide969.xml.rels><?xml version="1.0" encoding="UTF-8" standalone="yes"?>
<Relationships xmlns="http://schemas.openxmlformats.org/package/2006/relationships"><Relationship Id="rId2" Type="http://schemas.openxmlformats.org/officeDocument/2006/relationships/slide" Target="../slides/slide97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0.xml.rels><?xml version="1.0" encoding="UTF-8" standalone="yes"?>
<Relationships xmlns="http://schemas.openxmlformats.org/package/2006/relationships"><Relationship Id="rId2" Type="http://schemas.openxmlformats.org/officeDocument/2006/relationships/slide" Target="../slides/slide973.xml"/><Relationship Id="rId1" Type="http://schemas.openxmlformats.org/officeDocument/2006/relationships/notesMaster" Target="../notesMasters/notesMaster1.xml"/></Relationships>
</file>

<file path=ppt/notesSlides/_rels/notesSlide971.xml.rels><?xml version="1.0" encoding="UTF-8" standalone="yes"?>
<Relationships xmlns="http://schemas.openxmlformats.org/package/2006/relationships"><Relationship Id="rId2" Type="http://schemas.openxmlformats.org/officeDocument/2006/relationships/slide" Target="../slides/slide974.xml"/><Relationship Id="rId1" Type="http://schemas.openxmlformats.org/officeDocument/2006/relationships/notesMaster" Target="../notesMasters/notesMaster1.xml"/></Relationships>
</file>

<file path=ppt/notesSlides/_rels/notesSlide972.xml.rels><?xml version="1.0" encoding="UTF-8" standalone="yes"?>
<Relationships xmlns="http://schemas.openxmlformats.org/package/2006/relationships"><Relationship Id="rId2" Type="http://schemas.openxmlformats.org/officeDocument/2006/relationships/slide" Target="../slides/slide975.xml"/><Relationship Id="rId1" Type="http://schemas.openxmlformats.org/officeDocument/2006/relationships/notesMaster" Target="../notesMasters/notesMaster1.xml"/></Relationships>
</file>

<file path=ppt/notesSlides/_rels/notesSlide973.xml.rels><?xml version="1.0" encoding="UTF-8" standalone="yes"?>
<Relationships xmlns="http://schemas.openxmlformats.org/package/2006/relationships"><Relationship Id="rId2" Type="http://schemas.openxmlformats.org/officeDocument/2006/relationships/slide" Target="../slides/slide976.xml"/><Relationship Id="rId1" Type="http://schemas.openxmlformats.org/officeDocument/2006/relationships/notesMaster" Target="../notesMasters/notesMaster1.xml"/></Relationships>
</file>

<file path=ppt/notesSlides/_rels/notesSlide974.xml.rels><?xml version="1.0" encoding="UTF-8" standalone="yes"?>
<Relationships xmlns="http://schemas.openxmlformats.org/package/2006/relationships"><Relationship Id="rId2" Type="http://schemas.openxmlformats.org/officeDocument/2006/relationships/slide" Target="../slides/slide977.xml"/><Relationship Id="rId1" Type="http://schemas.openxmlformats.org/officeDocument/2006/relationships/notesMaster" Target="../notesMasters/notesMaster1.xml"/></Relationships>
</file>

<file path=ppt/notesSlides/_rels/notesSlide975.xml.rels><?xml version="1.0" encoding="UTF-8" standalone="yes"?>
<Relationships xmlns="http://schemas.openxmlformats.org/package/2006/relationships"><Relationship Id="rId2" Type="http://schemas.openxmlformats.org/officeDocument/2006/relationships/slide" Target="../slides/slide978.xml"/><Relationship Id="rId1" Type="http://schemas.openxmlformats.org/officeDocument/2006/relationships/notesMaster" Target="../notesMasters/notesMaster1.xml"/></Relationships>
</file>

<file path=ppt/notesSlides/_rels/notesSlide976.xml.rels><?xml version="1.0" encoding="UTF-8" standalone="yes"?>
<Relationships xmlns="http://schemas.openxmlformats.org/package/2006/relationships"><Relationship Id="rId2" Type="http://schemas.openxmlformats.org/officeDocument/2006/relationships/slide" Target="../slides/slide979.xml"/><Relationship Id="rId1" Type="http://schemas.openxmlformats.org/officeDocument/2006/relationships/notesMaster" Target="../notesMasters/notesMaster1.xml"/></Relationships>
</file>

<file path=ppt/notesSlides/_rels/notesSlide977.xml.rels><?xml version="1.0" encoding="UTF-8" standalone="yes"?>
<Relationships xmlns="http://schemas.openxmlformats.org/package/2006/relationships"><Relationship Id="rId2" Type="http://schemas.openxmlformats.org/officeDocument/2006/relationships/slide" Target="../slides/slide980.xml"/><Relationship Id="rId1" Type="http://schemas.openxmlformats.org/officeDocument/2006/relationships/notesMaster" Target="../notesMasters/notesMaster1.xml"/></Relationships>
</file>

<file path=ppt/notesSlides/_rels/notesSlide978.xml.rels><?xml version="1.0" encoding="UTF-8" standalone="yes"?>
<Relationships xmlns="http://schemas.openxmlformats.org/package/2006/relationships"><Relationship Id="rId2" Type="http://schemas.openxmlformats.org/officeDocument/2006/relationships/slide" Target="../slides/slide981.xml"/><Relationship Id="rId1" Type="http://schemas.openxmlformats.org/officeDocument/2006/relationships/notesMaster" Target="../notesMasters/notesMaster1.xml"/></Relationships>
</file>

<file path=ppt/notesSlides/_rels/notesSlide979.xml.rels><?xml version="1.0" encoding="UTF-8" standalone="yes"?>
<Relationships xmlns="http://schemas.openxmlformats.org/package/2006/relationships"><Relationship Id="rId2" Type="http://schemas.openxmlformats.org/officeDocument/2006/relationships/slide" Target="../slides/slide98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0.xml.rels><?xml version="1.0" encoding="UTF-8" standalone="yes"?>
<Relationships xmlns="http://schemas.openxmlformats.org/package/2006/relationships"><Relationship Id="rId2" Type="http://schemas.openxmlformats.org/officeDocument/2006/relationships/slide" Target="../slides/slide983.xml"/><Relationship Id="rId1" Type="http://schemas.openxmlformats.org/officeDocument/2006/relationships/notesMaster" Target="../notesMasters/notesMaster1.xml"/></Relationships>
</file>

<file path=ppt/notesSlides/_rels/notesSlide981.xml.rels><?xml version="1.0" encoding="UTF-8" standalone="yes"?>
<Relationships xmlns="http://schemas.openxmlformats.org/package/2006/relationships"><Relationship Id="rId2" Type="http://schemas.openxmlformats.org/officeDocument/2006/relationships/slide" Target="../slides/slide984.xml"/><Relationship Id="rId1" Type="http://schemas.openxmlformats.org/officeDocument/2006/relationships/notesMaster" Target="../notesMasters/notesMaster1.xml"/></Relationships>
</file>

<file path=ppt/notesSlides/_rels/notesSlide982.xml.rels><?xml version="1.0" encoding="UTF-8" standalone="yes"?>
<Relationships xmlns="http://schemas.openxmlformats.org/package/2006/relationships"><Relationship Id="rId2" Type="http://schemas.openxmlformats.org/officeDocument/2006/relationships/slide" Target="../slides/slide985.xml"/><Relationship Id="rId1" Type="http://schemas.openxmlformats.org/officeDocument/2006/relationships/notesMaster" Target="../notesMasters/notesMaster1.xml"/></Relationships>
</file>

<file path=ppt/notesSlides/_rels/notesSlide983.xml.rels><?xml version="1.0" encoding="UTF-8" standalone="yes"?>
<Relationships xmlns="http://schemas.openxmlformats.org/package/2006/relationships"><Relationship Id="rId2" Type="http://schemas.openxmlformats.org/officeDocument/2006/relationships/slide" Target="../slides/slide986.xml"/><Relationship Id="rId1" Type="http://schemas.openxmlformats.org/officeDocument/2006/relationships/notesMaster" Target="../notesMasters/notesMaster1.xml"/></Relationships>
</file>

<file path=ppt/notesSlides/_rels/notesSlide984.xml.rels><?xml version="1.0" encoding="UTF-8" standalone="yes"?>
<Relationships xmlns="http://schemas.openxmlformats.org/package/2006/relationships"><Relationship Id="rId2" Type="http://schemas.openxmlformats.org/officeDocument/2006/relationships/slide" Target="../slides/slide987.xml"/><Relationship Id="rId1" Type="http://schemas.openxmlformats.org/officeDocument/2006/relationships/notesMaster" Target="../notesMasters/notesMaster1.xml"/></Relationships>
</file>

<file path=ppt/notesSlides/_rels/notesSlide985.xml.rels><?xml version="1.0" encoding="UTF-8" standalone="yes"?>
<Relationships xmlns="http://schemas.openxmlformats.org/package/2006/relationships"><Relationship Id="rId2" Type="http://schemas.openxmlformats.org/officeDocument/2006/relationships/slide" Target="../slides/slide988.xml"/><Relationship Id="rId1" Type="http://schemas.openxmlformats.org/officeDocument/2006/relationships/notesMaster" Target="../notesMasters/notesMaster1.xml"/></Relationships>
</file>

<file path=ppt/notesSlides/_rels/notesSlide986.xml.rels><?xml version="1.0" encoding="UTF-8" standalone="yes"?>
<Relationships xmlns="http://schemas.openxmlformats.org/package/2006/relationships"><Relationship Id="rId2" Type="http://schemas.openxmlformats.org/officeDocument/2006/relationships/slide" Target="../slides/slide989.xml"/><Relationship Id="rId1" Type="http://schemas.openxmlformats.org/officeDocument/2006/relationships/notesMaster" Target="../notesMasters/notesMaster1.xml"/></Relationships>
</file>

<file path=ppt/notesSlides/_rels/notesSlide987.xml.rels><?xml version="1.0" encoding="UTF-8" standalone="yes"?>
<Relationships xmlns="http://schemas.openxmlformats.org/package/2006/relationships"><Relationship Id="rId2" Type="http://schemas.openxmlformats.org/officeDocument/2006/relationships/slide" Target="../slides/slide990.xml"/><Relationship Id="rId1" Type="http://schemas.openxmlformats.org/officeDocument/2006/relationships/notesMaster" Target="../notesMasters/notesMaster1.xml"/></Relationships>
</file>

<file path=ppt/notesSlides/_rels/notesSlide988.xml.rels><?xml version="1.0" encoding="UTF-8" standalone="yes"?>
<Relationships xmlns="http://schemas.openxmlformats.org/package/2006/relationships"><Relationship Id="rId2" Type="http://schemas.openxmlformats.org/officeDocument/2006/relationships/slide" Target="../slides/slide991.xml"/><Relationship Id="rId1" Type="http://schemas.openxmlformats.org/officeDocument/2006/relationships/notesMaster" Target="../notesMasters/notesMaster1.xml"/></Relationships>
</file>

<file path=ppt/notesSlides/_rels/notesSlide989.xml.rels><?xml version="1.0" encoding="UTF-8" standalone="yes"?>
<Relationships xmlns="http://schemas.openxmlformats.org/package/2006/relationships"><Relationship Id="rId2" Type="http://schemas.openxmlformats.org/officeDocument/2006/relationships/slide" Target="../slides/slide99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0.xml.rels><?xml version="1.0" encoding="UTF-8" standalone="yes"?>
<Relationships xmlns="http://schemas.openxmlformats.org/package/2006/relationships"><Relationship Id="rId2" Type="http://schemas.openxmlformats.org/officeDocument/2006/relationships/slide" Target="../slides/slide993.xml"/><Relationship Id="rId1" Type="http://schemas.openxmlformats.org/officeDocument/2006/relationships/notesMaster" Target="../notesMasters/notesMaster1.xml"/></Relationships>
</file>

<file path=ppt/notesSlides/_rels/notesSlide991.xml.rels><?xml version="1.0" encoding="UTF-8" standalone="yes"?>
<Relationships xmlns="http://schemas.openxmlformats.org/package/2006/relationships"><Relationship Id="rId2" Type="http://schemas.openxmlformats.org/officeDocument/2006/relationships/slide" Target="../slides/slide994.xml"/><Relationship Id="rId1" Type="http://schemas.openxmlformats.org/officeDocument/2006/relationships/notesMaster" Target="../notesMasters/notesMaster1.xml"/></Relationships>
</file>

<file path=ppt/notesSlides/_rels/notesSlide992.xml.rels><?xml version="1.0" encoding="UTF-8" standalone="yes"?>
<Relationships xmlns="http://schemas.openxmlformats.org/package/2006/relationships"><Relationship Id="rId2" Type="http://schemas.openxmlformats.org/officeDocument/2006/relationships/slide" Target="../slides/slide995.xml"/><Relationship Id="rId1" Type="http://schemas.openxmlformats.org/officeDocument/2006/relationships/notesMaster" Target="../notesMasters/notesMaster1.xml"/></Relationships>
</file>

<file path=ppt/notesSlides/_rels/notesSlide993.xml.rels><?xml version="1.0" encoding="UTF-8" standalone="yes"?>
<Relationships xmlns="http://schemas.openxmlformats.org/package/2006/relationships"><Relationship Id="rId2" Type="http://schemas.openxmlformats.org/officeDocument/2006/relationships/slide" Target="../slides/slide996.xml"/><Relationship Id="rId1" Type="http://schemas.openxmlformats.org/officeDocument/2006/relationships/notesMaster" Target="../notesMasters/notesMaster1.xml"/></Relationships>
</file>

<file path=ppt/notesSlides/_rels/notesSlide994.xml.rels><?xml version="1.0" encoding="UTF-8" standalone="yes"?>
<Relationships xmlns="http://schemas.openxmlformats.org/package/2006/relationships"><Relationship Id="rId2" Type="http://schemas.openxmlformats.org/officeDocument/2006/relationships/slide" Target="../slides/slide997.xml"/><Relationship Id="rId1" Type="http://schemas.openxmlformats.org/officeDocument/2006/relationships/notesMaster" Target="../notesMasters/notesMaster1.xml"/></Relationships>
</file>

<file path=ppt/notesSlides/_rels/notesSlide995.xml.rels><?xml version="1.0" encoding="UTF-8" standalone="yes"?>
<Relationships xmlns="http://schemas.openxmlformats.org/package/2006/relationships"><Relationship Id="rId2" Type="http://schemas.openxmlformats.org/officeDocument/2006/relationships/slide" Target="../slides/slide998.xml"/><Relationship Id="rId1" Type="http://schemas.openxmlformats.org/officeDocument/2006/relationships/notesMaster" Target="../notesMasters/notesMaster1.xml"/></Relationships>
</file>

<file path=ppt/notesSlides/_rels/notesSlide996.xml.rels><?xml version="1.0" encoding="UTF-8" standalone="yes"?>
<Relationships xmlns="http://schemas.openxmlformats.org/package/2006/relationships"><Relationship Id="rId2" Type="http://schemas.openxmlformats.org/officeDocument/2006/relationships/slide" Target="../slides/slide999.xml"/><Relationship Id="rId1" Type="http://schemas.openxmlformats.org/officeDocument/2006/relationships/notesMaster" Target="../notesMasters/notesMaster1.xml"/></Relationships>
</file>

<file path=ppt/notesSlides/_rels/notesSlide997.xml.rels><?xml version="1.0" encoding="UTF-8" standalone="yes"?>
<Relationships xmlns="http://schemas.openxmlformats.org/package/2006/relationships"><Relationship Id="rId2" Type="http://schemas.openxmlformats.org/officeDocument/2006/relationships/slide" Target="../slides/slide1000.xml"/><Relationship Id="rId1" Type="http://schemas.openxmlformats.org/officeDocument/2006/relationships/notesMaster" Target="../notesMasters/notesMaster1.xml"/></Relationships>
</file>

<file path=ppt/notesSlides/_rels/notesSlide998.xml.rels><?xml version="1.0" encoding="UTF-8" standalone="yes"?>
<Relationships xmlns="http://schemas.openxmlformats.org/package/2006/relationships"><Relationship Id="rId2" Type="http://schemas.openxmlformats.org/officeDocument/2006/relationships/slide" Target="../slides/slide1001.xml"/><Relationship Id="rId1" Type="http://schemas.openxmlformats.org/officeDocument/2006/relationships/notesMaster" Target="../notesMasters/notesMaster1.xml"/></Relationships>
</file>

<file path=ppt/notesSlides/_rels/notesSlide999.xml.rels><?xml version="1.0" encoding="UTF-8" standalone="yes"?>
<Relationships xmlns="http://schemas.openxmlformats.org/package/2006/relationships"><Relationship Id="rId2" Type="http://schemas.openxmlformats.org/officeDocument/2006/relationships/slide" Target="../slides/slide10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0789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54735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19072918"/>
      </p:ext>
    </p:extLst>
  </p:cSld>
  <p:clrMapOvr>
    <a:masterClrMapping/>
  </p:clrMapOvr>
</p:notes>
</file>

<file path=ppt/notesSlides/notesSlide10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25817403"/>
      </p:ext>
    </p:extLst>
  </p:cSld>
  <p:clrMapOvr>
    <a:masterClrMapping/>
  </p:clrMapOvr>
</p:notes>
</file>

<file path=ppt/notesSlides/notesSlide10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97024063"/>
      </p:ext>
    </p:extLst>
  </p:cSld>
  <p:clrMapOvr>
    <a:masterClrMapping/>
  </p:clrMapOvr>
</p:notes>
</file>

<file path=ppt/notesSlides/notesSlide10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Add a lesson turning Luigi’s pizza activity into structs and asking for different part of struct</a:t>
            </a:r>
          </a:p>
        </p:txBody>
      </p:sp>
    </p:spTree>
    <p:extLst>
      <p:ext uri="{BB962C8B-B14F-4D97-AF65-F5344CB8AC3E}">
        <p14:creationId xmlns:p14="http://schemas.microsoft.com/office/powerpoint/2010/main" val="3315014723"/>
      </p:ext>
    </p:extLst>
  </p:cSld>
  <p:clrMapOvr>
    <a:masterClrMapping/>
  </p:clrMapOvr>
</p:notes>
</file>

<file path=ppt/notesSlides/notesSlide10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51898304"/>
      </p:ext>
    </p:extLst>
  </p:cSld>
  <p:clrMapOvr>
    <a:masterClrMapping/>
  </p:clrMapOvr>
</p:notes>
</file>

<file path=ppt/notesSlides/notesSlide10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21962742"/>
      </p:ext>
    </p:extLst>
  </p:cSld>
  <p:clrMapOvr>
    <a:masterClrMapping/>
  </p:clrMapOvr>
</p:notes>
</file>

<file path=ppt/notesSlides/notesSlide10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84131614"/>
      </p:ext>
    </p:extLst>
  </p:cSld>
  <p:clrMapOvr>
    <a:masterClrMapping/>
  </p:clrMapOvr>
</p:notes>
</file>

<file path=ppt/notesSlides/notesSlide10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1865122"/>
      </p:ext>
    </p:extLst>
  </p:cSld>
  <p:clrMapOvr>
    <a:masterClrMapping/>
  </p:clrMapOvr>
</p:notes>
</file>

<file path=ppt/notesSlides/notesSlide10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5937082"/>
      </p:ext>
    </p:extLst>
  </p:cSld>
  <p:clrMapOvr>
    <a:masterClrMapping/>
  </p:clrMapOvr>
</p:notes>
</file>

<file path=ppt/notesSlides/notesSlide10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91260555"/>
      </p:ext>
    </p:extLst>
  </p:cSld>
  <p:clrMapOvr>
    <a:masterClrMapping/>
  </p:clrMapOvr>
</p:notes>
</file>

<file path=ppt/notesSlides/notesSlide10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226722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0086264"/>
      </p:ext>
    </p:extLst>
  </p:cSld>
  <p:clrMapOvr>
    <a:masterClrMapping/>
  </p:clrMapOvr>
</p:notes>
</file>

<file path=ppt/notesSlides/notesSlide10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34627231"/>
      </p:ext>
    </p:extLst>
  </p:cSld>
  <p:clrMapOvr>
    <a:masterClrMapping/>
  </p:clrMapOvr>
</p:notes>
</file>

<file path=ppt/notesSlides/notesSlide10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0722728"/>
      </p:ext>
    </p:extLst>
  </p:cSld>
  <p:clrMapOvr>
    <a:masterClrMapping/>
  </p:clrMapOvr>
</p:notes>
</file>

<file path=ppt/notesSlides/notesSlide10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834369"/>
      </p:ext>
    </p:extLst>
  </p:cSld>
  <p:clrMapOvr>
    <a:masterClrMapping/>
  </p:clrMapOvr>
</p:notes>
</file>

<file path=ppt/notesSlides/notesSlide10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81189924"/>
      </p:ext>
    </p:extLst>
  </p:cSld>
  <p:clrMapOvr>
    <a:masterClrMapping/>
  </p:clrMapOvr>
</p:notes>
</file>

<file path=ppt/notesSlides/notesSlide10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4051415"/>
      </p:ext>
    </p:extLst>
  </p:cSld>
  <p:clrMapOvr>
    <a:masterClrMapping/>
  </p:clrMapOvr>
</p:notes>
</file>

<file path=ppt/notesSlides/notesSlide10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82872885"/>
      </p:ext>
    </p:extLst>
  </p:cSld>
  <p:clrMapOvr>
    <a:masterClrMapping/>
  </p:clrMapOvr>
</p:notes>
</file>

<file path=ppt/notesSlides/notesSlide10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77680146"/>
      </p:ext>
    </p:extLst>
  </p:cSld>
  <p:clrMapOvr>
    <a:masterClrMapping/>
  </p:clrMapOvr>
</p:notes>
</file>

<file path=ppt/notesSlides/notesSlide10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90468922"/>
      </p:ext>
    </p:extLst>
  </p:cSld>
  <p:clrMapOvr>
    <a:masterClrMapping/>
  </p:clrMapOvr>
</p:notes>
</file>

<file path=ppt/notesSlides/notesSlide10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63874431"/>
      </p:ext>
    </p:extLst>
  </p:cSld>
  <p:clrMapOvr>
    <a:masterClrMapping/>
  </p:clrMapOvr>
</p:notes>
</file>

<file path=ppt/notesSlides/notesSlide10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423335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6516051"/>
      </p:ext>
    </p:extLst>
  </p:cSld>
  <p:clrMapOvr>
    <a:masterClrMapping/>
  </p:clrMapOvr>
</p:notes>
</file>

<file path=ppt/notesSlides/notesSlide10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43619618"/>
      </p:ext>
    </p:extLst>
  </p:cSld>
  <p:clrMapOvr>
    <a:masterClrMapping/>
  </p:clrMapOvr>
</p:notes>
</file>

<file path=ppt/notesSlides/notesSlide10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0345021"/>
      </p:ext>
    </p:extLst>
  </p:cSld>
  <p:clrMapOvr>
    <a:masterClrMapping/>
  </p:clrMapOvr>
</p:notes>
</file>

<file path=ppt/notesSlides/notesSlide10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Add a lesson turning Luigi’s pizza activity into structs and asking for different part of struct</a:t>
            </a:r>
          </a:p>
        </p:txBody>
      </p:sp>
    </p:spTree>
    <p:extLst>
      <p:ext uri="{BB962C8B-B14F-4D97-AF65-F5344CB8AC3E}">
        <p14:creationId xmlns:p14="http://schemas.microsoft.com/office/powerpoint/2010/main" val="2958181804"/>
      </p:ext>
    </p:extLst>
  </p:cSld>
  <p:clrMapOvr>
    <a:masterClrMapping/>
  </p:clrMapOvr>
</p:notes>
</file>

<file path=ppt/notesSlides/notesSlide10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68217026"/>
      </p:ext>
    </p:extLst>
  </p:cSld>
  <p:clrMapOvr>
    <a:masterClrMapping/>
  </p:clrMapOvr>
</p:notes>
</file>

<file path=ppt/notesSlides/notesSlide10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93916435"/>
      </p:ext>
    </p:extLst>
  </p:cSld>
  <p:clrMapOvr>
    <a:masterClrMapping/>
  </p:clrMapOvr>
</p:notes>
</file>

<file path=ppt/notesSlides/notesSlide10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58895353"/>
      </p:ext>
    </p:extLst>
  </p:cSld>
  <p:clrMapOvr>
    <a:masterClrMapping/>
  </p:clrMapOvr>
</p:notes>
</file>

<file path=ppt/notesSlides/notesSlide10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59140334"/>
      </p:ext>
    </p:extLst>
  </p:cSld>
  <p:clrMapOvr>
    <a:masterClrMapping/>
  </p:clrMapOvr>
</p:notes>
</file>

<file path=ppt/notesSlides/notesSlide10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20781340"/>
      </p:ext>
    </p:extLst>
  </p:cSld>
  <p:clrMapOvr>
    <a:masterClrMapping/>
  </p:clrMapOvr>
</p:notes>
</file>

<file path=ppt/notesSlides/notesSlide10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95844672"/>
      </p:ext>
    </p:extLst>
  </p:cSld>
  <p:clrMapOvr>
    <a:masterClrMapping/>
  </p:clrMapOvr>
</p:notes>
</file>

<file path=ppt/notesSlides/notesSlide10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5342616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7732946"/>
      </p:ext>
    </p:extLst>
  </p:cSld>
  <p:clrMapOvr>
    <a:masterClrMapping/>
  </p:clrMapOvr>
</p:notes>
</file>

<file path=ppt/notesSlides/notesSlide10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66444334"/>
      </p:ext>
    </p:extLst>
  </p:cSld>
  <p:clrMapOvr>
    <a:masterClrMapping/>
  </p:clrMapOvr>
</p:notes>
</file>

<file path=ppt/notesSlides/notesSlide10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89266948"/>
      </p:ext>
    </p:extLst>
  </p:cSld>
  <p:clrMapOvr>
    <a:masterClrMapping/>
  </p:clrMapOvr>
</p:notes>
</file>

<file path=ppt/notesSlides/notesSlide10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5347613"/>
      </p:ext>
    </p:extLst>
  </p:cSld>
  <p:clrMapOvr>
    <a:masterClrMapping/>
  </p:clrMapOvr>
</p:notes>
</file>

<file path=ppt/notesSlides/notesSlide10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9037540"/>
      </p:ext>
    </p:extLst>
  </p:cSld>
  <p:clrMapOvr>
    <a:masterClrMapping/>
  </p:clrMapOvr>
</p:notes>
</file>

<file path=ppt/notesSlides/notesSlide10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38227643"/>
      </p:ext>
    </p:extLst>
  </p:cSld>
  <p:clrMapOvr>
    <a:masterClrMapping/>
  </p:clrMapOvr>
</p:notes>
</file>

<file path=ppt/notesSlides/notesSlide10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07730046"/>
      </p:ext>
    </p:extLst>
  </p:cSld>
  <p:clrMapOvr>
    <a:masterClrMapping/>
  </p:clrMapOvr>
</p:notes>
</file>

<file path=ppt/notesSlides/notesSlide10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809964"/>
      </p:ext>
    </p:extLst>
  </p:cSld>
  <p:clrMapOvr>
    <a:masterClrMapping/>
  </p:clrMapOvr>
</p:notes>
</file>

<file path=ppt/notesSlides/notesSlide10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6229483"/>
      </p:ext>
    </p:extLst>
  </p:cSld>
  <p:clrMapOvr>
    <a:masterClrMapping/>
  </p:clrMapOvr>
</p:notes>
</file>

<file path=ppt/notesSlides/notesSlide10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1983448"/>
      </p:ext>
    </p:extLst>
  </p:cSld>
  <p:clrMapOvr>
    <a:masterClrMapping/>
  </p:clrMapOvr>
</p:notes>
</file>

<file path=ppt/notesSlides/notesSlide10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796576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48649979"/>
      </p:ext>
    </p:extLst>
  </p:cSld>
  <p:clrMapOvr>
    <a:masterClrMapping/>
  </p:clrMapOvr>
</p:notes>
</file>

<file path=ppt/notesSlides/notesSlide10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36598765"/>
      </p:ext>
    </p:extLst>
  </p:cSld>
  <p:clrMapOvr>
    <a:masterClrMapping/>
  </p:clrMapOvr>
</p:notes>
</file>

<file path=ppt/notesSlides/notesSlide10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14949386"/>
      </p:ext>
    </p:extLst>
  </p:cSld>
  <p:clrMapOvr>
    <a:masterClrMapping/>
  </p:clrMapOvr>
</p:notes>
</file>

<file path=ppt/notesSlides/notesSlide10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0926709"/>
      </p:ext>
    </p:extLst>
  </p:cSld>
  <p:clrMapOvr>
    <a:masterClrMapping/>
  </p:clrMapOvr>
</p:notes>
</file>

<file path=ppt/notesSlides/notesSlide10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390254"/>
      </p:ext>
    </p:extLst>
  </p:cSld>
  <p:clrMapOvr>
    <a:masterClrMapping/>
  </p:clrMapOvr>
</p:notes>
</file>

<file path=ppt/notesSlides/notesSlide10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01261462"/>
      </p:ext>
    </p:extLst>
  </p:cSld>
  <p:clrMapOvr>
    <a:masterClrMapping/>
  </p:clrMapOvr>
</p:notes>
</file>

<file path=ppt/notesSlides/notesSlide10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59948493"/>
      </p:ext>
    </p:extLst>
  </p:cSld>
  <p:clrMapOvr>
    <a:masterClrMapping/>
  </p:clrMapOvr>
</p:notes>
</file>

<file path=ppt/notesSlides/notesSlide10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19147261"/>
      </p:ext>
    </p:extLst>
  </p:cSld>
  <p:clrMapOvr>
    <a:masterClrMapping/>
  </p:clrMapOvr>
</p:notes>
</file>

<file path=ppt/notesSlides/notesSlide10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3929035"/>
      </p:ext>
    </p:extLst>
  </p:cSld>
  <p:clrMapOvr>
    <a:masterClrMapping/>
  </p:clrMapOvr>
</p:notes>
</file>

<file path=ppt/notesSlides/notesSlide10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62917828"/>
      </p:ext>
    </p:extLst>
  </p:cSld>
  <p:clrMapOvr>
    <a:masterClrMapping/>
  </p:clrMapOvr>
</p:notes>
</file>

<file path=ppt/notesSlides/notesSlide10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629451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69732964"/>
      </p:ext>
    </p:extLst>
  </p:cSld>
  <p:clrMapOvr>
    <a:masterClrMapping/>
  </p:clrMapOvr>
</p:notes>
</file>

<file path=ppt/notesSlides/notesSlide10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As for those aspects of the “world” that change, the problem statement mentions two. First, hitting the space bar adds a shot. Second, all the shots move straight up by one pixel per clock tick. </a:t>
            </a:r>
          </a:p>
        </p:txBody>
      </p:sp>
    </p:spTree>
    <p:extLst>
      <p:ext uri="{BB962C8B-B14F-4D97-AF65-F5344CB8AC3E}">
        <p14:creationId xmlns:p14="http://schemas.microsoft.com/office/powerpoint/2010/main" val="1022348109"/>
      </p:ext>
    </p:extLst>
  </p:cSld>
  <p:clrMapOvr>
    <a:masterClrMapping/>
  </p:clrMapOvr>
</p:notes>
</file>

<file path=ppt/notesSlides/notesSlide10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82035345"/>
      </p:ext>
    </p:extLst>
  </p:cSld>
  <p:clrMapOvr>
    <a:masterClrMapping/>
  </p:clrMapOvr>
</p:notes>
</file>

<file path=ppt/notesSlides/notesSlide10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74960221"/>
      </p:ext>
    </p:extLst>
  </p:cSld>
  <p:clrMapOvr>
    <a:masterClrMapping/>
  </p:clrMapOvr>
</p:notes>
</file>

<file path=ppt/notesSlides/notesSlide10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0769897"/>
      </p:ext>
    </p:extLst>
  </p:cSld>
  <p:clrMapOvr>
    <a:masterClrMapping/>
  </p:clrMapOvr>
</p:notes>
</file>

<file path=ppt/notesSlides/notesSlide10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sz="900">
                <a:solidFill>
                  <a:schemeClr val="dk1"/>
                </a:solidFill>
                <a:highlight>
                  <a:srgbClr val="FFFFFF"/>
                </a:highlight>
                <a:latin typeface="Times New Roman"/>
                <a:ea typeface="Times New Roman"/>
                <a:cs typeface="Times New Roman"/>
                <a:sym typeface="Times New Roman"/>
              </a:rPr>
              <a:t>The one remaining question is how to represent each individual shot. We already know that all of them have the same </a:t>
            </a:r>
            <a:r>
              <a:rPr lang="en" sz="900" i="1">
                <a:solidFill>
                  <a:schemeClr val="dk1"/>
                </a:solidFill>
                <a:highlight>
                  <a:srgbClr val="FFFFFF"/>
                </a:highlight>
                <a:latin typeface="Times New Roman"/>
                <a:ea typeface="Times New Roman"/>
                <a:cs typeface="Times New Roman"/>
                <a:sym typeface="Times New Roman"/>
              </a:rPr>
              <a:t>x</a:t>
            </a:r>
            <a:r>
              <a:rPr lang="en" sz="900">
                <a:solidFill>
                  <a:schemeClr val="dk1"/>
                </a:solidFill>
                <a:highlight>
                  <a:srgbClr val="FFFFFF"/>
                </a:highlight>
                <a:latin typeface="Times New Roman"/>
                <a:ea typeface="Times New Roman"/>
                <a:cs typeface="Times New Roman"/>
                <a:sym typeface="Times New Roman"/>
              </a:rPr>
              <a:t> coordinate and that this coordinate stays the same throughout. Furthermore, all shots look alike. Hence, their </a:t>
            </a:r>
            <a:r>
              <a:rPr lang="en" sz="900" i="1">
                <a:solidFill>
                  <a:schemeClr val="dk1"/>
                </a:solidFill>
                <a:highlight>
                  <a:srgbClr val="FFFFFF"/>
                </a:highlight>
                <a:latin typeface="Times New Roman"/>
                <a:ea typeface="Times New Roman"/>
                <a:cs typeface="Times New Roman"/>
                <a:sym typeface="Times New Roman"/>
              </a:rPr>
              <a:t>y</a:t>
            </a:r>
            <a:r>
              <a:rPr lang="en" sz="900">
                <a:solidFill>
                  <a:schemeClr val="dk1"/>
                </a:solidFill>
                <a:highlight>
                  <a:srgbClr val="FFFFFF"/>
                </a:highlight>
                <a:latin typeface="Times New Roman"/>
                <a:ea typeface="Times New Roman"/>
                <a:cs typeface="Times New Roman"/>
                <a:sym typeface="Times New Roman"/>
              </a:rPr>
              <a:t> coordinates are the only property in which they differ from each other. It therefore suffices to represent each shot as a number:</a:t>
            </a:r>
          </a:p>
          <a:p>
            <a:pPr lvl="0" rtl="0">
              <a:lnSpc>
                <a:spcPct val="150000"/>
              </a:lnSpc>
              <a:spcBef>
                <a:spcPts val="0"/>
              </a:spcBef>
              <a:buNone/>
            </a:pPr>
            <a:r>
              <a:rPr lang="en" sz="900">
                <a:solidFill>
                  <a:srgbClr val="C2741F"/>
                </a:solidFill>
                <a:highlight>
                  <a:srgbClr val="FFFFFF"/>
                </a:highlight>
                <a:latin typeface="Verdana"/>
                <a:ea typeface="Verdana"/>
                <a:cs typeface="Verdana"/>
                <a:sym typeface="Verdana"/>
              </a:rPr>
              <a:t>; A </a:t>
            </a:r>
            <a:r>
              <a:rPr lang="en" sz="900" i="1">
                <a:highlight>
                  <a:srgbClr val="FFFFFF"/>
                </a:highlight>
                <a:latin typeface="Verdana"/>
                <a:ea typeface="Verdana"/>
                <a:cs typeface="Verdana"/>
                <a:sym typeface="Verdana"/>
              </a:rPr>
              <a:t>Shot</a:t>
            </a:r>
            <a:r>
              <a:rPr lang="en" sz="900">
                <a:solidFill>
                  <a:srgbClr val="C2741F"/>
                </a:solidFill>
                <a:highlight>
                  <a:srgbClr val="FFFFFF"/>
                </a:highlight>
                <a:latin typeface="Verdana"/>
                <a:ea typeface="Verdana"/>
                <a:cs typeface="Verdana"/>
                <a:sym typeface="Verdana"/>
              </a:rPr>
              <a:t> is a Number.</a:t>
            </a:r>
          </a:p>
          <a:p>
            <a:pPr lvl="0" rtl="0">
              <a:lnSpc>
                <a:spcPct val="150000"/>
              </a:lnSpc>
              <a:spcBef>
                <a:spcPts val="0"/>
              </a:spcBef>
              <a:buNone/>
            </a:pPr>
            <a:r>
              <a:rPr lang="en" sz="900">
                <a:solidFill>
                  <a:srgbClr val="C2741F"/>
                </a:solidFill>
                <a:highlight>
                  <a:srgbClr val="FFFFFF"/>
                </a:highlight>
                <a:latin typeface="Verdana"/>
                <a:ea typeface="Verdana"/>
                <a:cs typeface="Verdana"/>
                <a:sym typeface="Verdana"/>
              </a:rPr>
              <a:t>; </a:t>
            </a:r>
            <a:r>
              <a:rPr lang="en" sz="900" b="1">
                <a:highlight>
                  <a:srgbClr val="FFFFFF"/>
                </a:highlight>
                <a:latin typeface="Verdana"/>
                <a:ea typeface="Verdana"/>
                <a:cs typeface="Verdana"/>
                <a:sym typeface="Verdana"/>
              </a:rPr>
              <a:t>interpretation</a:t>
            </a:r>
            <a:r>
              <a:rPr lang="en" sz="900">
                <a:solidFill>
                  <a:srgbClr val="C2741F"/>
                </a:solidFill>
                <a:highlight>
                  <a:srgbClr val="FFFFFF"/>
                </a:highlight>
                <a:latin typeface="Verdana"/>
                <a:ea typeface="Verdana"/>
                <a:cs typeface="Verdana"/>
                <a:sym typeface="Verdana"/>
              </a:rPr>
              <a:t> the number represents the shot's </a:t>
            </a:r>
            <a:r>
              <a:rPr lang="en" sz="900" i="1">
                <a:highlight>
                  <a:srgbClr val="FFFFFF"/>
                </a:highlight>
                <a:latin typeface="Verdana"/>
                <a:ea typeface="Verdana"/>
                <a:cs typeface="Verdana"/>
                <a:sym typeface="Verdana"/>
              </a:rPr>
              <a:t>y</a:t>
            </a:r>
            <a:r>
              <a:rPr lang="en" sz="900">
                <a:solidFill>
                  <a:srgbClr val="C2741F"/>
                </a:solidFill>
                <a:highlight>
                  <a:srgbClr val="FFFFFF"/>
                </a:highlight>
                <a:latin typeface="Verdana"/>
                <a:ea typeface="Verdana"/>
                <a:cs typeface="Verdana"/>
                <a:sym typeface="Verdana"/>
              </a:rPr>
              <a:t> coordinate</a:t>
            </a:r>
          </a:p>
          <a:p>
            <a:pPr lvl="0">
              <a:spcBef>
                <a:spcPts val="0"/>
              </a:spcBef>
              <a:buNone/>
            </a:pPr>
            <a:endParaRPr sz="900">
              <a:solidFill>
                <a:schemeClr val="dk1"/>
              </a:solidFill>
              <a:highlight>
                <a:srgbClr val="FFFFFF"/>
              </a:highlight>
              <a:latin typeface="Times New Roman"/>
              <a:ea typeface="Times New Roman"/>
              <a:cs typeface="Times New Roman"/>
              <a:sym typeface="Times New Roman"/>
            </a:endParaRPr>
          </a:p>
        </p:txBody>
      </p:sp>
    </p:spTree>
    <p:extLst>
      <p:ext uri="{BB962C8B-B14F-4D97-AF65-F5344CB8AC3E}">
        <p14:creationId xmlns:p14="http://schemas.microsoft.com/office/powerpoint/2010/main" val="3947535060"/>
      </p:ext>
    </p:extLst>
  </p:cSld>
  <p:clrMapOvr>
    <a:masterClrMapping/>
  </p:clrMapOvr>
</p:notes>
</file>

<file path=ppt/notesSlides/notesSlide10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After all, the above two definitions describe all list of numbers; we already have a definition for lists of numbers; and the name </a:t>
            </a:r>
            <a:r>
              <a:rPr lang="en" sz="900">
                <a:solidFill>
                  <a:srgbClr val="0077AA"/>
                </a:solidFill>
                <a:highlight>
                  <a:srgbClr val="FFFFFF"/>
                </a:highlight>
                <a:latin typeface="Times New Roman"/>
                <a:ea typeface="Times New Roman"/>
                <a:cs typeface="Times New Roman"/>
                <a:sym typeface="Times New Roman"/>
                <a:hlinkClick r:id="rId3"/>
              </a:rPr>
              <a:t>ShotWorld</a:t>
            </a:r>
            <a:r>
              <a:rPr lang="en" sz="900">
                <a:solidFill>
                  <a:schemeClr val="dk1"/>
                </a:solidFill>
                <a:highlight>
                  <a:srgbClr val="FFFFFF"/>
                </a:highlight>
                <a:latin typeface="Times New Roman"/>
                <a:ea typeface="Times New Roman"/>
                <a:cs typeface="Times New Roman"/>
                <a:sym typeface="Times New Roman"/>
              </a:rPr>
              <a:t> tells everyone what this class of data is about.</a:t>
            </a:r>
          </a:p>
        </p:txBody>
      </p:sp>
    </p:spTree>
    <p:extLst>
      <p:ext uri="{BB962C8B-B14F-4D97-AF65-F5344CB8AC3E}">
        <p14:creationId xmlns:p14="http://schemas.microsoft.com/office/powerpoint/2010/main" val="2683920425"/>
      </p:ext>
    </p:extLst>
  </p:cSld>
  <p:clrMapOvr>
    <a:masterClrMapping/>
  </p:clrMapOvr>
</p:notes>
</file>

<file path=ppt/notesSlides/notesSlide10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Once you have defined constants and developed a data representation for the states of the world, the key task is to pick which event handlers you wish to employ and to adapt their signatures to the given problem.</a:t>
            </a:r>
          </a:p>
        </p:txBody>
      </p:sp>
    </p:spTree>
    <p:extLst>
      <p:ext uri="{BB962C8B-B14F-4D97-AF65-F5344CB8AC3E}">
        <p14:creationId xmlns:p14="http://schemas.microsoft.com/office/powerpoint/2010/main" val="3120511688"/>
      </p:ext>
    </p:extLst>
  </p:cSld>
  <p:clrMapOvr>
    <a:masterClrMapping/>
  </p:clrMapOvr>
</p:notes>
</file>

<file path=ppt/notesSlides/notesSlide10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the function that turns a world state into an image</a:t>
            </a:r>
          </a:p>
        </p:txBody>
      </p:sp>
    </p:spTree>
    <p:extLst>
      <p:ext uri="{BB962C8B-B14F-4D97-AF65-F5344CB8AC3E}">
        <p14:creationId xmlns:p14="http://schemas.microsoft.com/office/powerpoint/2010/main" val="4100898348"/>
      </p:ext>
    </p:extLst>
  </p:cSld>
  <p:clrMapOvr>
    <a:masterClrMapping/>
  </p:clrMapOvr>
</p:notes>
</file>

<file path=ppt/notesSlides/notesSlide10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one for dealing with tick events</a:t>
            </a:r>
          </a:p>
        </p:txBody>
      </p:sp>
    </p:spTree>
    <p:extLst>
      <p:ext uri="{BB962C8B-B14F-4D97-AF65-F5344CB8AC3E}">
        <p14:creationId xmlns:p14="http://schemas.microsoft.com/office/powerpoint/2010/main" val="3387868366"/>
      </p:ext>
    </p:extLst>
  </p:cSld>
  <p:clrMapOvr>
    <a:masterClrMapping/>
  </p:clrMapOvr>
</p:notes>
</file>

<file path=ppt/notesSlides/notesSlide10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one function for dealing with key events</a:t>
            </a:r>
          </a:p>
        </p:txBody>
      </p:sp>
    </p:spTree>
    <p:extLst>
      <p:ext uri="{BB962C8B-B14F-4D97-AF65-F5344CB8AC3E}">
        <p14:creationId xmlns:p14="http://schemas.microsoft.com/office/powerpoint/2010/main" val="317078023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2644557"/>
      </p:ext>
    </p:extLst>
  </p:cSld>
  <p:clrMapOvr>
    <a:masterClrMapping/>
  </p:clrMapOvr>
</p:notes>
</file>

<file path=ppt/notesSlides/notesSlide10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We don’t need to design main().  It is standard form for all world programs.</a:t>
            </a:r>
          </a:p>
        </p:txBody>
      </p:sp>
    </p:spTree>
    <p:extLst>
      <p:ext uri="{BB962C8B-B14F-4D97-AF65-F5344CB8AC3E}">
        <p14:creationId xmlns:p14="http://schemas.microsoft.com/office/powerpoint/2010/main" val="455919013"/>
      </p:ext>
    </p:extLst>
  </p:cSld>
  <p:clrMapOvr>
    <a:masterClrMapping/>
  </p:clrMapOvr>
</p:notes>
</file>

<file path=ppt/notesSlides/notesSlide10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7029909"/>
      </p:ext>
    </p:extLst>
  </p:cSld>
  <p:clrMapOvr>
    <a:masterClrMapping/>
  </p:clrMapOvr>
</p:notes>
</file>

<file path=ppt/notesSlides/notesSlide10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Clr>
                <a:schemeClr val="dk1"/>
              </a:buClr>
              <a:buSzPct val="122222"/>
              <a:buFont typeface="Arial"/>
              <a:buNone/>
            </a:pPr>
            <a:r>
              <a:rPr lang="en" sz="900">
                <a:solidFill>
                  <a:schemeClr val="dk1"/>
                </a:solidFill>
                <a:highlight>
                  <a:srgbClr val="FFFFFF"/>
                </a:highlight>
                <a:latin typeface="Times New Roman"/>
                <a:ea typeface="Times New Roman"/>
                <a:cs typeface="Times New Roman"/>
                <a:sym typeface="Times New Roman"/>
              </a:rPr>
              <a:t>From here it is straightforward to define the function. The key is to combine the examples with the template and to answer the questions from </a:t>
            </a:r>
            <a:r>
              <a:rPr lang="en" sz="900" u="sng">
                <a:solidFill>
                  <a:srgbClr val="0077AA"/>
                </a:solidFill>
                <a:highlight>
                  <a:srgbClr val="FFFFFF"/>
                </a:highlight>
                <a:latin typeface="Times New Roman"/>
                <a:ea typeface="Times New Roman"/>
                <a:cs typeface="Times New Roman"/>
                <a:sym typeface="Times New Roman"/>
                <a:hlinkClick r:id="rId3"/>
              </a:rPr>
              <a:t>figure 39</a:t>
            </a:r>
            <a:r>
              <a:rPr lang="en" sz="900">
                <a:solidFill>
                  <a:schemeClr val="dk1"/>
                </a:solidFill>
                <a:highlight>
                  <a:srgbClr val="FFFFFF"/>
                </a:highlight>
                <a:latin typeface="Times New Roman"/>
                <a:ea typeface="Times New Roman"/>
                <a:cs typeface="Times New Roman"/>
                <a:sym typeface="Times New Roman"/>
              </a:rPr>
              <a:t>. Following those, you start with the base case of an empty list of shots and, from the examples, you know that the expected answer is </a:t>
            </a:r>
            <a:r>
              <a:rPr lang="en" sz="900">
                <a:solidFill>
                  <a:schemeClr val="dk1"/>
                </a:solidFill>
                <a:highlight>
                  <a:srgbClr val="FFFFFF"/>
                </a:highlight>
                <a:latin typeface="Verdana"/>
                <a:ea typeface="Verdana"/>
                <a:cs typeface="Verdana"/>
                <a:sym typeface="Verdana"/>
              </a:rPr>
              <a:t>BACKGROUND</a:t>
            </a:r>
            <a:r>
              <a:rPr lang="en" sz="900">
                <a:solidFill>
                  <a:schemeClr val="dk1"/>
                </a:solidFill>
                <a:highlight>
                  <a:srgbClr val="FFFFFF"/>
                </a:highlight>
                <a:latin typeface="Times New Roman"/>
                <a:ea typeface="Times New Roman"/>
                <a:cs typeface="Times New Roman"/>
                <a:sym typeface="Times New Roman"/>
              </a:rPr>
              <a:t>. Next you formulate what the template expressions in the second </a:t>
            </a:r>
            <a:r>
              <a:rPr lang="en" sz="900">
                <a:solidFill>
                  <a:srgbClr val="0077AA"/>
                </a:solidFill>
                <a:highlight>
                  <a:srgbClr val="FFFFFF"/>
                </a:highlight>
                <a:latin typeface="Verdana"/>
                <a:ea typeface="Verdana"/>
                <a:cs typeface="Verdana"/>
                <a:sym typeface="Verdana"/>
                <a:hlinkClick r:id="rId4"/>
              </a:rPr>
              <a:t>cond</a:t>
            </a:r>
            <a:r>
              <a:rPr lang="en" sz="900">
                <a:solidFill>
                  <a:schemeClr val="dk1"/>
                </a:solidFill>
                <a:highlight>
                  <a:srgbClr val="FFFFFF"/>
                </a:highlight>
                <a:latin typeface="Times New Roman"/>
                <a:ea typeface="Times New Roman"/>
                <a:cs typeface="Times New Roman"/>
                <a:sym typeface="Times New Roman"/>
              </a:rPr>
              <a:t> compute:</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5"/>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extracts the first coordinate from the list;</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is the rest of the coordinates; and</a:t>
            </a:r>
          </a:p>
          <a:p>
            <a:pPr marL="596900" lvl="0" indent="-285750" rtl="0">
              <a:lnSpc>
                <a:spcPct val="140000"/>
              </a:lnSpc>
              <a:spcBef>
                <a:spcPts val="0"/>
              </a:spcBef>
              <a:spcAft>
                <a:spcPts val="2000"/>
              </a:spcAft>
              <a:buClr>
                <a:schemeClr val="dk1"/>
              </a:buClr>
              <a:buSzPct val="100000"/>
              <a:buFont typeface="Times New Roman"/>
            </a:pPr>
            <a:r>
              <a:rPr lang="en" sz="900">
                <a:solidFill>
                  <a:schemeClr val="dk1"/>
                </a:solidFill>
                <a:highlight>
                  <a:srgbClr val="FFFFFF"/>
                </a:highlight>
                <a:latin typeface="Times New Roman"/>
                <a:ea typeface="Times New Roman"/>
                <a:cs typeface="Times New Roman"/>
                <a:sym typeface="Times New Roman"/>
              </a:rPr>
              <a:t>according to the purpose statement of the function,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adds each shot on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to the background image.</a:t>
            </a:r>
          </a:p>
          <a:p>
            <a:pPr marR="228600" lvl="0" rtl="0">
              <a:lnSpc>
                <a:spcPct val="140000"/>
              </a:lnSpc>
              <a:spcBef>
                <a:spcPts val="900"/>
              </a:spcBef>
              <a:spcAft>
                <a:spcPts val="2900"/>
              </a:spcAft>
              <a:buClr>
                <a:schemeClr val="dk1"/>
              </a:buClr>
              <a:buSzPct val="122222"/>
              <a:buFont typeface="Arial"/>
              <a:buNone/>
            </a:pPr>
            <a:endParaRPr sz="900">
              <a:solidFill>
                <a:srgbClr val="843C24"/>
              </a:solidFill>
              <a:highlight>
                <a:srgbClr val="FFFFFF"/>
              </a:highlight>
              <a:latin typeface="Verdana"/>
              <a:ea typeface="Verdana"/>
              <a:cs typeface="Verdana"/>
              <a:sym typeface="Verdana"/>
            </a:endParaRPr>
          </a:p>
          <a:p>
            <a:pPr lvl="0" rtl="0">
              <a:lnSpc>
                <a:spcPct val="140000"/>
              </a:lnSpc>
              <a:spcBef>
                <a:spcPts val="0"/>
              </a:spcBef>
              <a:spcAft>
                <a:spcPts val="1100"/>
              </a:spcAft>
              <a:buClr>
                <a:schemeClr val="dk1"/>
              </a:buClr>
              <a:buSzPct val="122222"/>
              <a:buFont typeface="Arial"/>
              <a:buNone/>
            </a:pPr>
            <a:endParaRPr sz="900">
              <a:solidFill>
                <a:schemeClr val="dk1"/>
              </a:solidFill>
              <a:highlight>
                <a:srgbClr val="FFFFFF"/>
              </a:highlight>
              <a:latin typeface="Times New Roman"/>
              <a:ea typeface="Times New Roman"/>
              <a:cs typeface="Times New Roman"/>
              <a:sym typeface="Times New Roman"/>
            </a:endParaRPr>
          </a:p>
          <a:p>
            <a:pPr lvl="0">
              <a:spcBef>
                <a:spcPts val="0"/>
              </a:spcBef>
              <a:buNone/>
            </a:pPr>
            <a:endParaRPr/>
          </a:p>
        </p:txBody>
      </p:sp>
    </p:spTree>
    <p:extLst>
      <p:ext uri="{BB962C8B-B14F-4D97-AF65-F5344CB8AC3E}">
        <p14:creationId xmlns:p14="http://schemas.microsoft.com/office/powerpoint/2010/main" val="3007857673"/>
      </p:ext>
    </p:extLst>
  </p:cSld>
  <p:clrMapOvr>
    <a:masterClrMapping/>
  </p:clrMapOvr>
</p:notes>
</file>

<file path=ppt/notesSlides/notesSlide10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From here it is straightforward to define the function. The key is to combine the examples with the template and to answer the questions from </a:t>
            </a:r>
            <a:r>
              <a:rPr lang="en" sz="900" u="sng">
                <a:solidFill>
                  <a:srgbClr val="0077AA"/>
                </a:solidFill>
                <a:highlight>
                  <a:srgbClr val="FFFFFF"/>
                </a:highlight>
                <a:latin typeface="Times New Roman"/>
                <a:ea typeface="Times New Roman"/>
                <a:cs typeface="Times New Roman"/>
                <a:sym typeface="Times New Roman"/>
                <a:hlinkClick r:id="rId3"/>
              </a:rPr>
              <a:t>figure 39</a:t>
            </a:r>
            <a:r>
              <a:rPr lang="en" sz="900">
                <a:solidFill>
                  <a:schemeClr val="dk1"/>
                </a:solidFill>
                <a:highlight>
                  <a:srgbClr val="FFFFFF"/>
                </a:highlight>
                <a:latin typeface="Times New Roman"/>
                <a:ea typeface="Times New Roman"/>
                <a:cs typeface="Times New Roman"/>
                <a:sym typeface="Times New Roman"/>
              </a:rPr>
              <a:t>. Following those, you start with the base case of an empty list of shots and, from the examples, you know that the expected answer is </a:t>
            </a:r>
            <a:r>
              <a:rPr lang="en" sz="900">
                <a:solidFill>
                  <a:schemeClr val="dk1"/>
                </a:solidFill>
                <a:highlight>
                  <a:srgbClr val="FFFFFF"/>
                </a:highlight>
                <a:latin typeface="Verdana"/>
                <a:ea typeface="Verdana"/>
                <a:cs typeface="Verdana"/>
                <a:sym typeface="Verdana"/>
              </a:rPr>
              <a:t>BACKGROUND</a:t>
            </a:r>
            <a:r>
              <a:rPr lang="en" sz="900">
                <a:solidFill>
                  <a:schemeClr val="dk1"/>
                </a:solidFill>
                <a:highlight>
                  <a:srgbClr val="FFFFFF"/>
                </a:highlight>
                <a:latin typeface="Times New Roman"/>
                <a:ea typeface="Times New Roman"/>
                <a:cs typeface="Times New Roman"/>
                <a:sym typeface="Times New Roman"/>
              </a:rPr>
              <a:t>. Next you formulate what the template expressions in the second </a:t>
            </a:r>
            <a:r>
              <a:rPr lang="en" sz="900">
                <a:solidFill>
                  <a:srgbClr val="0077AA"/>
                </a:solidFill>
                <a:highlight>
                  <a:srgbClr val="FFFFFF"/>
                </a:highlight>
                <a:latin typeface="Verdana"/>
                <a:ea typeface="Verdana"/>
                <a:cs typeface="Verdana"/>
                <a:sym typeface="Verdana"/>
                <a:hlinkClick r:id="rId4"/>
              </a:rPr>
              <a:t>cond</a:t>
            </a:r>
            <a:r>
              <a:rPr lang="en" sz="900">
                <a:solidFill>
                  <a:schemeClr val="dk1"/>
                </a:solidFill>
                <a:highlight>
                  <a:srgbClr val="FFFFFF"/>
                </a:highlight>
                <a:latin typeface="Times New Roman"/>
                <a:ea typeface="Times New Roman"/>
                <a:cs typeface="Times New Roman"/>
                <a:sym typeface="Times New Roman"/>
              </a:rPr>
              <a:t> compute:</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5"/>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extracts the first coordinate from the list;</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is the rest of the coordinates; and</a:t>
            </a:r>
          </a:p>
          <a:p>
            <a:pPr marL="596900" lvl="0" indent="-285750" rtl="0">
              <a:lnSpc>
                <a:spcPct val="140000"/>
              </a:lnSpc>
              <a:spcBef>
                <a:spcPts val="0"/>
              </a:spcBef>
              <a:spcAft>
                <a:spcPts val="2000"/>
              </a:spcAft>
              <a:buClr>
                <a:schemeClr val="dk1"/>
              </a:buClr>
              <a:buSzPct val="100000"/>
              <a:buFont typeface="Times New Roman"/>
            </a:pPr>
            <a:r>
              <a:rPr lang="en" sz="900">
                <a:solidFill>
                  <a:schemeClr val="dk1"/>
                </a:solidFill>
                <a:highlight>
                  <a:srgbClr val="FFFFFF"/>
                </a:highlight>
                <a:latin typeface="Times New Roman"/>
                <a:ea typeface="Times New Roman"/>
                <a:cs typeface="Times New Roman"/>
                <a:sym typeface="Times New Roman"/>
              </a:rPr>
              <a:t>according to the purpose statement of the function,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adds each shot on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to the background image.</a:t>
            </a:r>
          </a:p>
          <a:p>
            <a:pPr marR="228600" lvl="0" rtl="0">
              <a:lnSpc>
                <a:spcPct val="140000"/>
              </a:lnSpc>
              <a:spcBef>
                <a:spcPts val="900"/>
              </a:spcBef>
              <a:spcAft>
                <a:spcPts val="2900"/>
              </a:spcAft>
              <a:buNone/>
            </a:pPr>
            <a:endParaRPr sz="900">
              <a:solidFill>
                <a:srgbClr val="843C24"/>
              </a:solidFill>
              <a:highlight>
                <a:srgbClr val="FFFFFF"/>
              </a:highlight>
              <a:latin typeface="Verdana"/>
              <a:ea typeface="Verdana"/>
              <a:cs typeface="Verdana"/>
              <a:sym typeface="Verdana"/>
            </a:endParaRPr>
          </a:p>
          <a:p>
            <a:pPr lvl="0" rtl="0">
              <a:lnSpc>
                <a:spcPct val="140000"/>
              </a:lnSpc>
              <a:spcBef>
                <a:spcPts val="0"/>
              </a:spcBef>
              <a:spcAft>
                <a:spcPts val="1100"/>
              </a:spcAft>
              <a:buNone/>
            </a:pPr>
            <a:endParaRPr sz="900">
              <a:solidFill>
                <a:schemeClr val="dk1"/>
              </a:solidFill>
              <a:highlight>
                <a:srgbClr val="FFFFFF"/>
              </a:highlight>
              <a:latin typeface="Times New Roman"/>
              <a:ea typeface="Times New Roman"/>
              <a:cs typeface="Times New Roman"/>
              <a:sym typeface="Times New Roman"/>
            </a:endParaRPr>
          </a:p>
          <a:p>
            <a:pPr lvl="0" rtl="0">
              <a:spcBef>
                <a:spcPts val="0"/>
              </a:spcBef>
              <a:buNone/>
            </a:pPr>
            <a:endParaRPr/>
          </a:p>
        </p:txBody>
      </p:sp>
    </p:spTree>
    <p:extLst>
      <p:ext uri="{BB962C8B-B14F-4D97-AF65-F5344CB8AC3E}">
        <p14:creationId xmlns:p14="http://schemas.microsoft.com/office/powerpoint/2010/main" val="4217205365"/>
      </p:ext>
    </p:extLst>
  </p:cSld>
  <p:clrMapOvr>
    <a:masterClrMapping/>
  </p:clrMapOvr>
</p:notes>
</file>

<file path=ppt/notesSlides/notesSlide10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Clr>
                <a:schemeClr val="dk1"/>
              </a:buClr>
              <a:buSzPct val="122222"/>
              <a:buFont typeface="Arial"/>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a:lnSpc>
                <a:spcPct val="140000"/>
              </a:lnSpc>
              <a:spcBef>
                <a:spcPts val="900"/>
              </a:spcBef>
              <a:spcAft>
                <a:spcPts val="2900"/>
              </a:spcAft>
              <a:buClr>
                <a:schemeClr val="dk1"/>
              </a:buClr>
              <a:buSzPct val="122222"/>
              <a:buFont typeface="Arial"/>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4003415494"/>
      </p:ext>
    </p:extLst>
  </p:cSld>
  <p:clrMapOvr>
    <a:masterClrMapping/>
  </p:clrMapOvr>
</p:notes>
</file>

<file path=ppt/notesSlides/notesSlide10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1226574589"/>
      </p:ext>
    </p:extLst>
  </p:cSld>
  <p:clrMapOvr>
    <a:masterClrMapping/>
  </p:clrMapOvr>
</p:notes>
</file>

<file path=ppt/notesSlides/notesSlide10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2122435260"/>
      </p:ext>
    </p:extLst>
  </p:cSld>
  <p:clrMapOvr>
    <a:masterClrMapping/>
  </p:clrMapOvr>
</p:notes>
</file>

<file path=ppt/notesSlides/notesSlide10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4143759107"/>
      </p:ext>
    </p:extLst>
  </p:cSld>
  <p:clrMapOvr>
    <a:masterClrMapping/>
  </p:clrMapOvr>
</p:notes>
</file>

<file path=ppt/notesSlides/notesSlide10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a:p>
            <a:pPr marR="228600" lvl="0" rtl="0">
              <a:lnSpc>
                <a:spcPct val="140000"/>
              </a:lnSpc>
              <a:spcBef>
                <a:spcPts val="900"/>
              </a:spcBef>
              <a:spcAft>
                <a:spcPts val="2900"/>
              </a:spcAft>
              <a:buNone/>
            </a:pPr>
            <a:r>
              <a:rPr lang="en" sz="900">
                <a:solidFill>
                  <a:schemeClr val="dk1"/>
                </a:solidFill>
                <a:highlight>
                  <a:srgbClr val="FFFFFF"/>
                </a:highlight>
                <a:latin typeface="Times New Roman"/>
                <a:ea typeface="Times New Roman"/>
                <a:cs typeface="Times New Roman"/>
                <a:sym typeface="Times New Roman"/>
              </a:rPr>
              <a:t>The added icon is the standard image for a shot; the two coordinates are spelled out in the purpose statement; and the last argument to </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Times New Roman"/>
                <a:ea typeface="Times New Roman"/>
                <a:cs typeface="Times New Roman"/>
                <a:sym typeface="Times New Roman"/>
              </a:rPr>
              <a:t> is the image constructed from the rest of the list.</a:t>
            </a:r>
          </a:p>
        </p:txBody>
      </p:sp>
    </p:spTree>
    <p:extLst>
      <p:ext uri="{BB962C8B-B14F-4D97-AF65-F5344CB8AC3E}">
        <p14:creationId xmlns:p14="http://schemas.microsoft.com/office/powerpoint/2010/main" val="752410017"/>
      </p:ext>
    </p:extLst>
  </p:cSld>
  <p:clrMapOvr>
    <a:masterClrMapping/>
  </p:clrMapOvr>
</p:notes>
</file>

<file path=ppt/notesSlides/notesSlide10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774008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73109833"/>
      </p:ext>
    </p:extLst>
  </p:cSld>
  <p:clrMapOvr>
    <a:masterClrMapping/>
  </p:clrMapOvr>
</p:notes>
</file>

<file path=ppt/notesSlides/notesSlide10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3360164"/>
      </p:ext>
    </p:extLst>
  </p:cSld>
  <p:clrMapOvr>
    <a:masterClrMapping/>
  </p:clrMapOvr>
</p:notes>
</file>

<file path=ppt/notesSlides/notesSlide10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01432091"/>
      </p:ext>
    </p:extLst>
  </p:cSld>
  <p:clrMapOvr>
    <a:masterClrMapping/>
  </p:clrMapOvr>
</p:notes>
</file>

<file path=ppt/notesSlides/notesSlide10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5003858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Shape 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 name="Shape 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642523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 name="Shape 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4860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22205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71384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4988620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24422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7472272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71585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301956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97735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936412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4792464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3940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7730432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5174391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9781661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4424542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88375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2719251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8067966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9897058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263732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332894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712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5453617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874105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9036293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467155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2972581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0934751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6090151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351404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9582106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0825888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21873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8714419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2801726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0590890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5425761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785881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3702824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5994270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8831192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863891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18467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8856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133789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48914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8783146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466855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5591783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6487484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141552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8030673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9927489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6358146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7072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346758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216495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4488402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4281558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599620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64471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727913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4779125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893394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3819761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26421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030546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5802521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4771128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774859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6366828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1511332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548810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374676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125422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4669078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 name="Shape 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7165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798800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269038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487261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115508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5314962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7495855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630122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4238580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5959585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2126789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9724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6458343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3579755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9216230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617385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4269657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2588906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6777057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682998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9343549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8518791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20933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47555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8493552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7820251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8569809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6047832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2706910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1360714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4175725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9346761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5712553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512533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5846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132082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9985989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076174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1680110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a:t>
            </a:r>
          </a:p>
          <a:p>
            <a:pPr marL="457200" lvl="0" indent="-298450" rtl="0">
              <a:lnSpc>
                <a:spcPct val="115000"/>
              </a:lnSpc>
              <a:spcBef>
                <a:spcPts val="0"/>
              </a:spcBef>
              <a:buSzPct val="100000"/>
            </a:pPr>
            <a:r>
              <a:rPr lang="en">
                <a:latin typeface="Times New Roman"/>
                <a:ea typeface="Times New Roman"/>
                <a:cs typeface="Times New Roman"/>
                <a:sym typeface="Times New Roman"/>
              </a:rPr>
              <a:t>Ice is hot.</a:t>
            </a:r>
          </a:p>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 </a:t>
            </a:r>
            <a:r>
              <a:rPr lang="en" b="1">
                <a:latin typeface="Times New Roman"/>
                <a:ea typeface="Times New Roman"/>
                <a:cs typeface="Times New Roman"/>
                <a:sym typeface="Times New Roman"/>
              </a:rPr>
              <a:t>and</a:t>
            </a:r>
            <a:r>
              <a:rPr lang="en">
                <a:latin typeface="Times New Roman"/>
                <a:ea typeface="Times New Roman"/>
                <a:cs typeface="Times New Roman"/>
                <a:sym typeface="Times New Roman"/>
              </a:rPr>
              <a:t> Ice is cold.</a:t>
            </a:r>
          </a:p>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 </a:t>
            </a:r>
            <a:r>
              <a:rPr lang="en" b="1">
                <a:latin typeface="Times New Roman"/>
                <a:ea typeface="Times New Roman"/>
                <a:cs typeface="Times New Roman"/>
                <a:sym typeface="Times New Roman"/>
              </a:rPr>
              <a:t>and</a:t>
            </a:r>
            <a:r>
              <a:rPr lang="en">
                <a:latin typeface="Times New Roman"/>
                <a:ea typeface="Times New Roman"/>
                <a:cs typeface="Times New Roman"/>
                <a:sym typeface="Times New Roman"/>
              </a:rPr>
              <a:t> Ice is hot. Why is it false? Isn’t sugar still sweet?</a:t>
            </a:r>
          </a:p>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 </a:t>
            </a:r>
            <a:r>
              <a:rPr lang="en" b="1">
                <a:latin typeface="Times New Roman"/>
                <a:ea typeface="Times New Roman"/>
                <a:cs typeface="Times New Roman"/>
                <a:sym typeface="Times New Roman"/>
              </a:rPr>
              <a:t>or</a:t>
            </a:r>
            <a:r>
              <a:rPr lang="en">
                <a:latin typeface="Times New Roman"/>
                <a:ea typeface="Times New Roman"/>
                <a:cs typeface="Times New Roman"/>
                <a:sym typeface="Times New Roman"/>
              </a:rPr>
              <a:t> Ice is cold.</a:t>
            </a:r>
          </a:p>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 </a:t>
            </a:r>
            <a:r>
              <a:rPr lang="en" b="1">
                <a:latin typeface="Times New Roman"/>
                <a:ea typeface="Times New Roman"/>
                <a:cs typeface="Times New Roman"/>
                <a:sym typeface="Times New Roman"/>
              </a:rPr>
              <a:t>or</a:t>
            </a:r>
            <a:r>
              <a:rPr lang="en">
                <a:latin typeface="Times New Roman"/>
                <a:ea typeface="Times New Roman"/>
                <a:cs typeface="Times New Roman"/>
                <a:sym typeface="Times New Roman"/>
              </a:rPr>
              <a:t> Ice is hot. Why is it true? Ice isn’t hot!</a:t>
            </a:r>
          </a:p>
          <a:p>
            <a:pPr lvl="0">
              <a:spcBef>
                <a:spcPts val="0"/>
              </a:spcBef>
              <a:buNone/>
            </a:pPr>
            <a:endParaRPr/>
          </a:p>
        </p:txBody>
      </p:sp>
    </p:spTree>
    <p:extLst>
      <p:ext uri="{BB962C8B-B14F-4D97-AF65-F5344CB8AC3E}">
        <p14:creationId xmlns:p14="http://schemas.microsoft.com/office/powerpoint/2010/main" val="383754013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469109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latin typeface="Times New Roman"/>
                <a:ea typeface="Times New Roman"/>
                <a:cs typeface="Times New Roman"/>
                <a:sym typeface="Times New Roman"/>
              </a:rPr>
              <a:t>So far, our language can only add, subtract, multiply and divide numbers. It can't compare them or decide whether something is true or false! We'll be adding the power of comparison to our language today.</a:t>
            </a:r>
          </a:p>
        </p:txBody>
      </p:sp>
    </p:spTree>
    <p:extLst>
      <p:ext uri="{BB962C8B-B14F-4D97-AF65-F5344CB8AC3E}">
        <p14:creationId xmlns:p14="http://schemas.microsoft.com/office/powerpoint/2010/main" val="4029247010"/>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201003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9644242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367776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65311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4289087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7970365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726178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242202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0818508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6938218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3193334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2823859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4998573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9511235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4049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5223574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176054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308250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025273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7091813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0901509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464022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669463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3216419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2611416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7742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429015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42259969"/>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370838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0773523"/>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3517668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96766940"/>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0464709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29761987"/>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02328953"/>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5142853"/>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11398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839534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53296164"/>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5115401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71181877"/>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1514005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8442131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3347516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8700921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17613178"/>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6631961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8642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4879980"/>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40592505"/>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4479540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4508989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80239726"/>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9436836"/>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187301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3041696"/>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9618118"/>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23200694"/>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6915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022498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94399899"/>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8751582"/>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2606926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9094920"/>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0861818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4247210"/>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55186680"/>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75964641"/>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863321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378921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63284774"/>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0249264"/>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6015342"/>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10500568"/>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42900794"/>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790906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09511519"/>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2981976"/>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0525629"/>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62260772"/>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30665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8057951"/>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545718"/>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35701214"/>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67648204"/>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78964286"/>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6805541"/>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3654850"/>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086660"/>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3000939"/>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09823886"/>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71920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00461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6139552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0816416"/>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Write more examples</a:t>
            </a:r>
          </a:p>
        </p:txBody>
      </p:sp>
    </p:spTree>
    <p:extLst>
      <p:ext uri="{BB962C8B-B14F-4D97-AF65-F5344CB8AC3E}">
        <p14:creationId xmlns:p14="http://schemas.microsoft.com/office/powerpoint/2010/main" val="4103382219"/>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Write more examples</a:t>
            </a:r>
          </a:p>
        </p:txBody>
      </p:sp>
    </p:spTree>
    <p:extLst>
      <p:ext uri="{BB962C8B-B14F-4D97-AF65-F5344CB8AC3E}">
        <p14:creationId xmlns:p14="http://schemas.microsoft.com/office/powerpoint/2010/main" val="3598102016"/>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Write examples</a:t>
            </a:r>
          </a:p>
        </p:txBody>
      </p:sp>
    </p:spTree>
    <p:extLst>
      <p:ext uri="{BB962C8B-B14F-4D97-AF65-F5344CB8AC3E}">
        <p14:creationId xmlns:p14="http://schemas.microsoft.com/office/powerpoint/2010/main" val="3277960515"/>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298200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5660940"/>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46595068"/>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79771975"/>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32596547"/>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45802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45103377"/>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5114273"/>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568556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71224268"/>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6527871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0445222"/>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35633075"/>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3093767"/>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83212997"/>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53243819"/>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3013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0863603"/>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49253140"/>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95301323"/>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58170338"/>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3742069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76697928"/>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16277004"/>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Font typeface="Arial"/>
              <a:buChar char="●"/>
            </a:pPr>
            <a:r>
              <a:rPr lang="en">
                <a:latin typeface="Times New Roman"/>
                <a:ea typeface="Times New Roman"/>
                <a:cs typeface="Times New Roman"/>
                <a:sym typeface="Times New Roman"/>
              </a:rPr>
              <a:t>tell me the name of this function?</a:t>
            </a:r>
          </a:p>
          <a:p>
            <a:pPr marL="457200" lvl="0" indent="-298450" rtl="0">
              <a:lnSpc>
                <a:spcPct val="115000"/>
              </a:lnSpc>
              <a:spcBef>
                <a:spcPts val="0"/>
              </a:spcBef>
              <a:buSzPct val="100000"/>
            </a:pPr>
            <a:r>
              <a:rPr lang="en">
                <a:latin typeface="Times New Roman"/>
                <a:ea typeface="Times New Roman"/>
                <a:cs typeface="Times New Roman"/>
                <a:sym typeface="Times New Roman"/>
              </a:rPr>
              <a:t>How many variables does it take? What is the name of that variable?</a:t>
            </a:r>
          </a:p>
          <a:p>
            <a:pPr marL="457200" lvl="0" indent="-298450" rtl="0">
              <a:lnSpc>
                <a:spcPct val="115000"/>
              </a:lnSpc>
              <a:spcBef>
                <a:spcPts val="0"/>
              </a:spcBef>
              <a:buSzPct val="100000"/>
            </a:pPr>
            <a:r>
              <a:rPr lang="en">
                <a:latin typeface="Times New Roman"/>
                <a:ea typeface="Times New Roman"/>
                <a:cs typeface="Times New Roman"/>
                <a:sym typeface="Times New Roman"/>
              </a:rPr>
              <a:t>What does the function do to the variable </a:t>
            </a:r>
            <a:r>
              <a:rPr lang="en">
                <a:solidFill>
                  <a:srgbClr val="262680"/>
                </a:solidFill>
                <a:latin typeface="Verdana"/>
                <a:ea typeface="Verdana"/>
                <a:cs typeface="Verdana"/>
                <a:sym typeface="Verdana"/>
              </a:rPr>
              <a:t>x</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a:latin typeface="Times New Roman"/>
                <a:ea typeface="Times New Roman"/>
                <a:cs typeface="Times New Roman"/>
                <a:sym typeface="Times New Roman"/>
              </a:rPr>
              <a:t>Can you define a function </a:t>
            </a:r>
            <a:r>
              <a:rPr lang="en">
                <a:solidFill>
                  <a:srgbClr val="262680"/>
                </a:solidFill>
                <a:latin typeface="Verdana"/>
                <a:ea typeface="Verdana"/>
                <a:cs typeface="Verdana"/>
                <a:sym typeface="Verdana"/>
              </a:rPr>
              <a:t>g</a:t>
            </a:r>
            <a:r>
              <a:rPr lang="en">
                <a:latin typeface="Times New Roman"/>
                <a:ea typeface="Times New Roman"/>
                <a:cs typeface="Times New Roman"/>
                <a:sym typeface="Times New Roman"/>
              </a:rPr>
              <a:t>, which takes in a variable </a:t>
            </a:r>
            <a:r>
              <a:rPr lang="en">
                <a:solidFill>
                  <a:srgbClr val="262680"/>
                </a:solidFill>
                <a:latin typeface="Verdana"/>
                <a:ea typeface="Verdana"/>
                <a:cs typeface="Verdana"/>
                <a:sym typeface="Verdana"/>
              </a:rPr>
              <a:t>q</a:t>
            </a:r>
            <a:r>
              <a:rPr lang="en">
                <a:latin typeface="Times New Roman"/>
                <a:ea typeface="Times New Roman"/>
                <a:cs typeface="Times New Roman"/>
                <a:sym typeface="Times New Roman"/>
              </a:rPr>
              <a:t> and multiplies it by 20.</a:t>
            </a:r>
          </a:p>
          <a:p>
            <a:pPr lvl="0">
              <a:spcBef>
                <a:spcPts val="0"/>
              </a:spcBef>
              <a:buNone/>
            </a:pPr>
            <a:endParaRPr/>
          </a:p>
        </p:txBody>
      </p:sp>
    </p:spTree>
    <p:extLst>
      <p:ext uri="{BB962C8B-B14F-4D97-AF65-F5344CB8AC3E}">
        <p14:creationId xmlns:p14="http://schemas.microsoft.com/office/powerpoint/2010/main" val="1149194858"/>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38930632"/>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3881103"/>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98450" rtl="0">
              <a:lnSpc>
                <a:spcPct val="115000"/>
              </a:lnSpc>
              <a:spcBef>
                <a:spcPts val="0"/>
              </a:spcBef>
              <a:buSzPct val="100000"/>
            </a:pPr>
            <a:endParaRPr/>
          </a:p>
        </p:txBody>
      </p:sp>
    </p:spTree>
    <p:extLst>
      <p:ext uri="{BB962C8B-B14F-4D97-AF65-F5344CB8AC3E}">
        <p14:creationId xmlns:p14="http://schemas.microsoft.com/office/powerpoint/2010/main" val="2445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36647035"/>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1923304"/>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67860337"/>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4311455"/>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6316451"/>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786323"/>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60580244"/>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94614379"/>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02554076"/>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72385593"/>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9221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9973385"/>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3984427"/>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79430036"/>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73448494"/>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07810584"/>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85438042"/>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90628824"/>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6244883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7372321"/>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55791442"/>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0795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9675454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68019357"/>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55447386"/>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218876"/>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Shape 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 name="Shape 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3719531"/>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1446801"/>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3376606"/>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57833581"/>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61559727"/>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9341012"/>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62798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13964378"/>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2637643"/>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52433379"/>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68187000"/>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17442758"/>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55142072"/>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60459667"/>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39743568"/>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96737338"/>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23993150"/>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38826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21373741"/>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9483150"/>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69125085"/>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675313"/>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5836003"/>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28342039"/>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3694767"/>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07444921"/>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46251952"/>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 name="Shape 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76635105"/>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61044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8567201"/>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9318442"/>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As for those aspects of the “world” that change, the problem statement mentions two. First, hitting the space bar adds a shot. Second, all the shots move straight up by one pixel per clock tick. </a:t>
            </a:r>
          </a:p>
        </p:txBody>
      </p:sp>
    </p:spTree>
    <p:extLst>
      <p:ext uri="{BB962C8B-B14F-4D97-AF65-F5344CB8AC3E}">
        <p14:creationId xmlns:p14="http://schemas.microsoft.com/office/powerpoint/2010/main" val="1764645027"/>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33036359"/>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58290845"/>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98988867"/>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sz="900">
                <a:solidFill>
                  <a:schemeClr val="dk1"/>
                </a:solidFill>
                <a:highlight>
                  <a:srgbClr val="FFFFFF"/>
                </a:highlight>
                <a:latin typeface="Times New Roman"/>
                <a:ea typeface="Times New Roman"/>
                <a:cs typeface="Times New Roman"/>
                <a:sym typeface="Times New Roman"/>
              </a:rPr>
              <a:t>The one remaining question is how to represent each individual shot. We already know that all of them have the same </a:t>
            </a:r>
            <a:r>
              <a:rPr lang="en" sz="900" i="1">
                <a:solidFill>
                  <a:schemeClr val="dk1"/>
                </a:solidFill>
                <a:highlight>
                  <a:srgbClr val="FFFFFF"/>
                </a:highlight>
                <a:latin typeface="Times New Roman"/>
                <a:ea typeface="Times New Roman"/>
                <a:cs typeface="Times New Roman"/>
                <a:sym typeface="Times New Roman"/>
              </a:rPr>
              <a:t>x</a:t>
            </a:r>
            <a:r>
              <a:rPr lang="en" sz="900">
                <a:solidFill>
                  <a:schemeClr val="dk1"/>
                </a:solidFill>
                <a:highlight>
                  <a:srgbClr val="FFFFFF"/>
                </a:highlight>
                <a:latin typeface="Times New Roman"/>
                <a:ea typeface="Times New Roman"/>
                <a:cs typeface="Times New Roman"/>
                <a:sym typeface="Times New Roman"/>
              </a:rPr>
              <a:t> coordinate and that this coordinate stays the same throughout. Furthermore, all shots look alike. Hence, their </a:t>
            </a:r>
            <a:r>
              <a:rPr lang="en" sz="900" i="1">
                <a:solidFill>
                  <a:schemeClr val="dk1"/>
                </a:solidFill>
                <a:highlight>
                  <a:srgbClr val="FFFFFF"/>
                </a:highlight>
                <a:latin typeface="Times New Roman"/>
                <a:ea typeface="Times New Roman"/>
                <a:cs typeface="Times New Roman"/>
                <a:sym typeface="Times New Roman"/>
              </a:rPr>
              <a:t>y</a:t>
            </a:r>
            <a:r>
              <a:rPr lang="en" sz="900">
                <a:solidFill>
                  <a:schemeClr val="dk1"/>
                </a:solidFill>
                <a:highlight>
                  <a:srgbClr val="FFFFFF"/>
                </a:highlight>
                <a:latin typeface="Times New Roman"/>
                <a:ea typeface="Times New Roman"/>
                <a:cs typeface="Times New Roman"/>
                <a:sym typeface="Times New Roman"/>
              </a:rPr>
              <a:t> coordinates are the only property in which they differ from each other. It therefore suffices to represent each shot as a number:</a:t>
            </a:r>
          </a:p>
          <a:p>
            <a:pPr lvl="0" rtl="0">
              <a:lnSpc>
                <a:spcPct val="150000"/>
              </a:lnSpc>
              <a:spcBef>
                <a:spcPts val="0"/>
              </a:spcBef>
              <a:buNone/>
            </a:pPr>
            <a:r>
              <a:rPr lang="en" sz="900">
                <a:solidFill>
                  <a:srgbClr val="C2741F"/>
                </a:solidFill>
                <a:highlight>
                  <a:srgbClr val="FFFFFF"/>
                </a:highlight>
                <a:latin typeface="Verdana"/>
                <a:ea typeface="Verdana"/>
                <a:cs typeface="Verdana"/>
                <a:sym typeface="Verdana"/>
              </a:rPr>
              <a:t>; A </a:t>
            </a:r>
            <a:r>
              <a:rPr lang="en" sz="900" i="1">
                <a:highlight>
                  <a:srgbClr val="FFFFFF"/>
                </a:highlight>
                <a:latin typeface="Verdana"/>
                <a:ea typeface="Verdana"/>
                <a:cs typeface="Verdana"/>
                <a:sym typeface="Verdana"/>
              </a:rPr>
              <a:t>Shot</a:t>
            </a:r>
            <a:r>
              <a:rPr lang="en" sz="900">
                <a:solidFill>
                  <a:srgbClr val="C2741F"/>
                </a:solidFill>
                <a:highlight>
                  <a:srgbClr val="FFFFFF"/>
                </a:highlight>
                <a:latin typeface="Verdana"/>
                <a:ea typeface="Verdana"/>
                <a:cs typeface="Verdana"/>
                <a:sym typeface="Verdana"/>
              </a:rPr>
              <a:t> is a Number.</a:t>
            </a:r>
          </a:p>
          <a:p>
            <a:pPr lvl="0" rtl="0">
              <a:lnSpc>
                <a:spcPct val="150000"/>
              </a:lnSpc>
              <a:spcBef>
                <a:spcPts val="0"/>
              </a:spcBef>
              <a:buNone/>
            </a:pPr>
            <a:r>
              <a:rPr lang="en" sz="900">
                <a:solidFill>
                  <a:srgbClr val="C2741F"/>
                </a:solidFill>
                <a:highlight>
                  <a:srgbClr val="FFFFFF"/>
                </a:highlight>
                <a:latin typeface="Verdana"/>
                <a:ea typeface="Verdana"/>
                <a:cs typeface="Verdana"/>
                <a:sym typeface="Verdana"/>
              </a:rPr>
              <a:t>; </a:t>
            </a:r>
            <a:r>
              <a:rPr lang="en" sz="900" b="1">
                <a:highlight>
                  <a:srgbClr val="FFFFFF"/>
                </a:highlight>
                <a:latin typeface="Verdana"/>
                <a:ea typeface="Verdana"/>
                <a:cs typeface="Verdana"/>
                <a:sym typeface="Verdana"/>
              </a:rPr>
              <a:t>interpretation</a:t>
            </a:r>
            <a:r>
              <a:rPr lang="en" sz="900">
                <a:solidFill>
                  <a:srgbClr val="C2741F"/>
                </a:solidFill>
                <a:highlight>
                  <a:srgbClr val="FFFFFF"/>
                </a:highlight>
                <a:latin typeface="Verdana"/>
                <a:ea typeface="Verdana"/>
                <a:cs typeface="Verdana"/>
                <a:sym typeface="Verdana"/>
              </a:rPr>
              <a:t> the number represents the shot's </a:t>
            </a:r>
            <a:r>
              <a:rPr lang="en" sz="900" i="1">
                <a:highlight>
                  <a:srgbClr val="FFFFFF"/>
                </a:highlight>
                <a:latin typeface="Verdana"/>
                <a:ea typeface="Verdana"/>
                <a:cs typeface="Verdana"/>
                <a:sym typeface="Verdana"/>
              </a:rPr>
              <a:t>y</a:t>
            </a:r>
            <a:r>
              <a:rPr lang="en" sz="900">
                <a:solidFill>
                  <a:srgbClr val="C2741F"/>
                </a:solidFill>
                <a:highlight>
                  <a:srgbClr val="FFFFFF"/>
                </a:highlight>
                <a:latin typeface="Verdana"/>
                <a:ea typeface="Verdana"/>
                <a:cs typeface="Verdana"/>
                <a:sym typeface="Verdana"/>
              </a:rPr>
              <a:t> coordinate</a:t>
            </a:r>
          </a:p>
          <a:p>
            <a:pPr lvl="0">
              <a:spcBef>
                <a:spcPts val="0"/>
              </a:spcBef>
              <a:buNone/>
            </a:pPr>
            <a:endParaRPr sz="900">
              <a:solidFill>
                <a:schemeClr val="dk1"/>
              </a:solidFill>
              <a:highlight>
                <a:srgbClr val="FFFFFF"/>
              </a:highlight>
              <a:latin typeface="Times New Roman"/>
              <a:ea typeface="Times New Roman"/>
              <a:cs typeface="Times New Roman"/>
              <a:sym typeface="Times New Roman"/>
            </a:endParaRPr>
          </a:p>
        </p:txBody>
      </p:sp>
    </p:spTree>
    <p:extLst>
      <p:ext uri="{BB962C8B-B14F-4D97-AF65-F5344CB8AC3E}">
        <p14:creationId xmlns:p14="http://schemas.microsoft.com/office/powerpoint/2010/main" val="765045280"/>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After all, the above two definitions describe all list of numbers; we already have a definition for lists of numbers; and the name </a:t>
            </a:r>
            <a:r>
              <a:rPr lang="en" sz="900">
                <a:solidFill>
                  <a:srgbClr val="0077AA"/>
                </a:solidFill>
                <a:highlight>
                  <a:srgbClr val="FFFFFF"/>
                </a:highlight>
                <a:latin typeface="Times New Roman"/>
                <a:ea typeface="Times New Roman"/>
                <a:cs typeface="Times New Roman"/>
                <a:sym typeface="Times New Roman"/>
                <a:hlinkClick r:id="rId3"/>
              </a:rPr>
              <a:t>ShotWorld</a:t>
            </a:r>
            <a:r>
              <a:rPr lang="en" sz="900">
                <a:solidFill>
                  <a:schemeClr val="dk1"/>
                </a:solidFill>
                <a:highlight>
                  <a:srgbClr val="FFFFFF"/>
                </a:highlight>
                <a:latin typeface="Times New Roman"/>
                <a:ea typeface="Times New Roman"/>
                <a:cs typeface="Times New Roman"/>
                <a:sym typeface="Times New Roman"/>
              </a:rPr>
              <a:t> tells everyone what this class of data is about.</a:t>
            </a:r>
          </a:p>
        </p:txBody>
      </p:sp>
    </p:spTree>
    <p:extLst>
      <p:ext uri="{BB962C8B-B14F-4D97-AF65-F5344CB8AC3E}">
        <p14:creationId xmlns:p14="http://schemas.microsoft.com/office/powerpoint/2010/main" val="845280659"/>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Once you have defined constants and developed a data representation for the states of the world, the key task is to pick which event handlers you wish to employ and to adapt their signatures to the given problem.</a:t>
            </a:r>
          </a:p>
        </p:txBody>
      </p:sp>
    </p:spTree>
    <p:extLst>
      <p:ext uri="{BB962C8B-B14F-4D97-AF65-F5344CB8AC3E}">
        <p14:creationId xmlns:p14="http://schemas.microsoft.com/office/powerpoint/2010/main" val="3903866369"/>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the function that turns a world state into an image</a:t>
            </a:r>
          </a:p>
        </p:txBody>
      </p:sp>
    </p:spTree>
    <p:extLst>
      <p:ext uri="{BB962C8B-B14F-4D97-AF65-F5344CB8AC3E}">
        <p14:creationId xmlns:p14="http://schemas.microsoft.com/office/powerpoint/2010/main" val="2322898207"/>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one for dealing with tick events</a:t>
            </a:r>
          </a:p>
        </p:txBody>
      </p:sp>
    </p:spTree>
    <p:extLst>
      <p:ext uri="{BB962C8B-B14F-4D97-AF65-F5344CB8AC3E}">
        <p14:creationId xmlns:p14="http://schemas.microsoft.com/office/powerpoint/2010/main" val="16172244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0847430"/>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one function for dealing with key events</a:t>
            </a:r>
          </a:p>
        </p:txBody>
      </p:sp>
    </p:spTree>
    <p:extLst>
      <p:ext uri="{BB962C8B-B14F-4D97-AF65-F5344CB8AC3E}">
        <p14:creationId xmlns:p14="http://schemas.microsoft.com/office/powerpoint/2010/main" val="2720587456"/>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We don’t need to design main().  It is standard form for all world programs.</a:t>
            </a:r>
          </a:p>
        </p:txBody>
      </p:sp>
    </p:spTree>
    <p:extLst>
      <p:ext uri="{BB962C8B-B14F-4D97-AF65-F5344CB8AC3E}">
        <p14:creationId xmlns:p14="http://schemas.microsoft.com/office/powerpoint/2010/main" val="4264135743"/>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31542425"/>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Clr>
                <a:schemeClr val="dk1"/>
              </a:buClr>
              <a:buSzPct val="122222"/>
              <a:buFont typeface="Arial"/>
              <a:buNone/>
            </a:pPr>
            <a:r>
              <a:rPr lang="en" sz="900">
                <a:solidFill>
                  <a:schemeClr val="dk1"/>
                </a:solidFill>
                <a:highlight>
                  <a:srgbClr val="FFFFFF"/>
                </a:highlight>
                <a:latin typeface="Times New Roman"/>
                <a:ea typeface="Times New Roman"/>
                <a:cs typeface="Times New Roman"/>
                <a:sym typeface="Times New Roman"/>
              </a:rPr>
              <a:t>From here it is straightforward to define the function. The key is to combine the examples with the template and to answer the questions from </a:t>
            </a:r>
            <a:r>
              <a:rPr lang="en" sz="900" u="sng">
                <a:solidFill>
                  <a:srgbClr val="0077AA"/>
                </a:solidFill>
                <a:highlight>
                  <a:srgbClr val="FFFFFF"/>
                </a:highlight>
                <a:latin typeface="Times New Roman"/>
                <a:ea typeface="Times New Roman"/>
                <a:cs typeface="Times New Roman"/>
                <a:sym typeface="Times New Roman"/>
                <a:hlinkClick r:id="rId3"/>
              </a:rPr>
              <a:t>figure 39</a:t>
            </a:r>
            <a:r>
              <a:rPr lang="en" sz="900">
                <a:solidFill>
                  <a:schemeClr val="dk1"/>
                </a:solidFill>
                <a:highlight>
                  <a:srgbClr val="FFFFFF"/>
                </a:highlight>
                <a:latin typeface="Times New Roman"/>
                <a:ea typeface="Times New Roman"/>
                <a:cs typeface="Times New Roman"/>
                <a:sym typeface="Times New Roman"/>
              </a:rPr>
              <a:t>. Following those, you start with the base case of an empty list of shots and, from the examples, you know that the expected answer is </a:t>
            </a:r>
            <a:r>
              <a:rPr lang="en" sz="900">
                <a:solidFill>
                  <a:schemeClr val="dk1"/>
                </a:solidFill>
                <a:highlight>
                  <a:srgbClr val="FFFFFF"/>
                </a:highlight>
                <a:latin typeface="Verdana"/>
                <a:ea typeface="Verdana"/>
                <a:cs typeface="Verdana"/>
                <a:sym typeface="Verdana"/>
              </a:rPr>
              <a:t>BACKGROUND</a:t>
            </a:r>
            <a:r>
              <a:rPr lang="en" sz="900">
                <a:solidFill>
                  <a:schemeClr val="dk1"/>
                </a:solidFill>
                <a:highlight>
                  <a:srgbClr val="FFFFFF"/>
                </a:highlight>
                <a:latin typeface="Times New Roman"/>
                <a:ea typeface="Times New Roman"/>
                <a:cs typeface="Times New Roman"/>
                <a:sym typeface="Times New Roman"/>
              </a:rPr>
              <a:t>. Next you formulate what the template expressions in the second </a:t>
            </a:r>
            <a:r>
              <a:rPr lang="en" sz="900">
                <a:solidFill>
                  <a:srgbClr val="0077AA"/>
                </a:solidFill>
                <a:highlight>
                  <a:srgbClr val="FFFFFF"/>
                </a:highlight>
                <a:latin typeface="Verdana"/>
                <a:ea typeface="Verdana"/>
                <a:cs typeface="Verdana"/>
                <a:sym typeface="Verdana"/>
                <a:hlinkClick r:id="rId4"/>
              </a:rPr>
              <a:t>cond</a:t>
            </a:r>
            <a:r>
              <a:rPr lang="en" sz="900">
                <a:solidFill>
                  <a:schemeClr val="dk1"/>
                </a:solidFill>
                <a:highlight>
                  <a:srgbClr val="FFFFFF"/>
                </a:highlight>
                <a:latin typeface="Times New Roman"/>
                <a:ea typeface="Times New Roman"/>
                <a:cs typeface="Times New Roman"/>
                <a:sym typeface="Times New Roman"/>
              </a:rPr>
              <a:t> compute:</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5"/>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extracts the first coordinate from the list;</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is the rest of the coordinates; and</a:t>
            </a:r>
          </a:p>
          <a:p>
            <a:pPr marL="596900" lvl="0" indent="-285750" rtl="0">
              <a:lnSpc>
                <a:spcPct val="140000"/>
              </a:lnSpc>
              <a:spcBef>
                <a:spcPts val="0"/>
              </a:spcBef>
              <a:spcAft>
                <a:spcPts val="2000"/>
              </a:spcAft>
              <a:buClr>
                <a:schemeClr val="dk1"/>
              </a:buClr>
              <a:buSzPct val="100000"/>
              <a:buFont typeface="Times New Roman"/>
            </a:pPr>
            <a:r>
              <a:rPr lang="en" sz="900">
                <a:solidFill>
                  <a:schemeClr val="dk1"/>
                </a:solidFill>
                <a:highlight>
                  <a:srgbClr val="FFFFFF"/>
                </a:highlight>
                <a:latin typeface="Times New Roman"/>
                <a:ea typeface="Times New Roman"/>
                <a:cs typeface="Times New Roman"/>
                <a:sym typeface="Times New Roman"/>
              </a:rPr>
              <a:t>according to the purpose statement of the function,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adds each shot on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to the background image.</a:t>
            </a:r>
          </a:p>
          <a:p>
            <a:pPr marR="228600" lvl="0" rtl="0">
              <a:lnSpc>
                <a:spcPct val="140000"/>
              </a:lnSpc>
              <a:spcBef>
                <a:spcPts val="900"/>
              </a:spcBef>
              <a:spcAft>
                <a:spcPts val="2900"/>
              </a:spcAft>
              <a:buClr>
                <a:schemeClr val="dk1"/>
              </a:buClr>
              <a:buSzPct val="122222"/>
              <a:buFont typeface="Arial"/>
              <a:buNone/>
            </a:pPr>
            <a:endParaRPr sz="900">
              <a:solidFill>
                <a:srgbClr val="843C24"/>
              </a:solidFill>
              <a:highlight>
                <a:srgbClr val="FFFFFF"/>
              </a:highlight>
              <a:latin typeface="Verdana"/>
              <a:ea typeface="Verdana"/>
              <a:cs typeface="Verdana"/>
              <a:sym typeface="Verdana"/>
            </a:endParaRPr>
          </a:p>
          <a:p>
            <a:pPr lvl="0" rtl="0">
              <a:lnSpc>
                <a:spcPct val="140000"/>
              </a:lnSpc>
              <a:spcBef>
                <a:spcPts val="0"/>
              </a:spcBef>
              <a:spcAft>
                <a:spcPts val="1100"/>
              </a:spcAft>
              <a:buClr>
                <a:schemeClr val="dk1"/>
              </a:buClr>
              <a:buSzPct val="122222"/>
              <a:buFont typeface="Arial"/>
              <a:buNone/>
            </a:pPr>
            <a:endParaRPr sz="900">
              <a:solidFill>
                <a:schemeClr val="dk1"/>
              </a:solidFill>
              <a:highlight>
                <a:srgbClr val="FFFFFF"/>
              </a:highlight>
              <a:latin typeface="Times New Roman"/>
              <a:ea typeface="Times New Roman"/>
              <a:cs typeface="Times New Roman"/>
              <a:sym typeface="Times New Roman"/>
            </a:endParaRPr>
          </a:p>
          <a:p>
            <a:pPr lvl="0">
              <a:spcBef>
                <a:spcPts val="0"/>
              </a:spcBef>
              <a:buNone/>
            </a:pPr>
            <a:endParaRPr/>
          </a:p>
        </p:txBody>
      </p:sp>
    </p:spTree>
    <p:extLst>
      <p:ext uri="{BB962C8B-B14F-4D97-AF65-F5344CB8AC3E}">
        <p14:creationId xmlns:p14="http://schemas.microsoft.com/office/powerpoint/2010/main" val="1022241236"/>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From here it is straightforward to define the function. The key is to combine the examples with the template and to answer the questions from </a:t>
            </a:r>
            <a:r>
              <a:rPr lang="en" sz="900" u="sng">
                <a:solidFill>
                  <a:srgbClr val="0077AA"/>
                </a:solidFill>
                <a:highlight>
                  <a:srgbClr val="FFFFFF"/>
                </a:highlight>
                <a:latin typeface="Times New Roman"/>
                <a:ea typeface="Times New Roman"/>
                <a:cs typeface="Times New Roman"/>
                <a:sym typeface="Times New Roman"/>
                <a:hlinkClick r:id="rId3"/>
              </a:rPr>
              <a:t>figure 39</a:t>
            </a:r>
            <a:r>
              <a:rPr lang="en" sz="900">
                <a:solidFill>
                  <a:schemeClr val="dk1"/>
                </a:solidFill>
                <a:highlight>
                  <a:srgbClr val="FFFFFF"/>
                </a:highlight>
                <a:latin typeface="Times New Roman"/>
                <a:ea typeface="Times New Roman"/>
                <a:cs typeface="Times New Roman"/>
                <a:sym typeface="Times New Roman"/>
              </a:rPr>
              <a:t>. Following those, you start with the base case of an empty list of shots and, from the examples, you know that the expected answer is </a:t>
            </a:r>
            <a:r>
              <a:rPr lang="en" sz="900">
                <a:solidFill>
                  <a:schemeClr val="dk1"/>
                </a:solidFill>
                <a:highlight>
                  <a:srgbClr val="FFFFFF"/>
                </a:highlight>
                <a:latin typeface="Verdana"/>
                <a:ea typeface="Verdana"/>
                <a:cs typeface="Verdana"/>
                <a:sym typeface="Verdana"/>
              </a:rPr>
              <a:t>BACKGROUND</a:t>
            </a:r>
            <a:r>
              <a:rPr lang="en" sz="900">
                <a:solidFill>
                  <a:schemeClr val="dk1"/>
                </a:solidFill>
                <a:highlight>
                  <a:srgbClr val="FFFFFF"/>
                </a:highlight>
                <a:latin typeface="Times New Roman"/>
                <a:ea typeface="Times New Roman"/>
                <a:cs typeface="Times New Roman"/>
                <a:sym typeface="Times New Roman"/>
              </a:rPr>
              <a:t>. Next you formulate what the template expressions in the second </a:t>
            </a:r>
            <a:r>
              <a:rPr lang="en" sz="900">
                <a:solidFill>
                  <a:srgbClr val="0077AA"/>
                </a:solidFill>
                <a:highlight>
                  <a:srgbClr val="FFFFFF"/>
                </a:highlight>
                <a:latin typeface="Verdana"/>
                <a:ea typeface="Verdana"/>
                <a:cs typeface="Verdana"/>
                <a:sym typeface="Verdana"/>
                <a:hlinkClick r:id="rId4"/>
              </a:rPr>
              <a:t>cond</a:t>
            </a:r>
            <a:r>
              <a:rPr lang="en" sz="900">
                <a:solidFill>
                  <a:schemeClr val="dk1"/>
                </a:solidFill>
                <a:highlight>
                  <a:srgbClr val="FFFFFF"/>
                </a:highlight>
                <a:latin typeface="Times New Roman"/>
                <a:ea typeface="Times New Roman"/>
                <a:cs typeface="Times New Roman"/>
                <a:sym typeface="Times New Roman"/>
              </a:rPr>
              <a:t> compute:</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5"/>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extracts the first coordinate from the list;</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is the rest of the coordinates; and</a:t>
            </a:r>
          </a:p>
          <a:p>
            <a:pPr marL="596900" lvl="0" indent="-285750" rtl="0">
              <a:lnSpc>
                <a:spcPct val="140000"/>
              </a:lnSpc>
              <a:spcBef>
                <a:spcPts val="0"/>
              </a:spcBef>
              <a:spcAft>
                <a:spcPts val="2000"/>
              </a:spcAft>
              <a:buClr>
                <a:schemeClr val="dk1"/>
              </a:buClr>
              <a:buSzPct val="100000"/>
              <a:buFont typeface="Times New Roman"/>
            </a:pPr>
            <a:r>
              <a:rPr lang="en" sz="900">
                <a:solidFill>
                  <a:schemeClr val="dk1"/>
                </a:solidFill>
                <a:highlight>
                  <a:srgbClr val="FFFFFF"/>
                </a:highlight>
                <a:latin typeface="Times New Roman"/>
                <a:ea typeface="Times New Roman"/>
                <a:cs typeface="Times New Roman"/>
                <a:sym typeface="Times New Roman"/>
              </a:rPr>
              <a:t>according to the purpose statement of the function,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adds each shot on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to the background image.</a:t>
            </a:r>
          </a:p>
          <a:p>
            <a:pPr marR="228600" lvl="0" rtl="0">
              <a:lnSpc>
                <a:spcPct val="140000"/>
              </a:lnSpc>
              <a:spcBef>
                <a:spcPts val="900"/>
              </a:spcBef>
              <a:spcAft>
                <a:spcPts val="2900"/>
              </a:spcAft>
              <a:buNone/>
            </a:pPr>
            <a:endParaRPr sz="900">
              <a:solidFill>
                <a:srgbClr val="843C24"/>
              </a:solidFill>
              <a:highlight>
                <a:srgbClr val="FFFFFF"/>
              </a:highlight>
              <a:latin typeface="Verdana"/>
              <a:ea typeface="Verdana"/>
              <a:cs typeface="Verdana"/>
              <a:sym typeface="Verdana"/>
            </a:endParaRPr>
          </a:p>
          <a:p>
            <a:pPr lvl="0" rtl="0">
              <a:lnSpc>
                <a:spcPct val="140000"/>
              </a:lnSpc>
              <a:spcBef>
                <a:spcPts val="0"/>
              </a:spcBef>
              <a:spcAft>
                <a:spcPts val="1100"/>
              </a:spcAft>
              <a:buNone/>
            </a:pPr>
            <a:endParaRPr sz="900">
              <a:solidFill>
                <a:schemeClr val="dk1"/>
              </a:solidFill>
              <a:highlight>
                <a:srgbClr val="FFFFFF"/>
              </a:highlight>
              <a:latin typeface="Times New Roman"/>
              <a:ea typeface="Times New Roman"/>
              <a:cs typeface="Times New Roman"/>
              <a:sym typeface="Times New Roman"/>
            </a:endParaRPr>
          </a:p>
          <a:p>
            <a:pPr lvl="0" rtl="0">
              <a:spcBef>
                <a:spcPts val="0"/>
              </a:spcBef>
              <a:buNone/>
            </a:pPr>
            <a:endParaRPr/>
          </a:p>
        </p:txBody>
      </p:sp>
    </p:spTree>
    <p:extLst>
      <p:ext uri="{BB962C8B-B14F-4D97-AF65-F5344CB8AC3E}">
        <p14:creationId xmlns:p14="http://schemas.microsoft.com/office/powerpoint/2010/main" val="796029449"/>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Clr>
                <a:schemeClr val="dk1"/>
              </a:buClr>
              <a:buSzPct val="122222"/>
              <a:buFont typeface="Arial"/>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a:lnSpc>
                <a:spcPct val="140000"/>
              </a:lnSpc>
              <a:spcBef>
                <a:spcPts val="900"/>
              </a:spcBef>
              <a:spcAft>
                <a:spcPts val="2900"/>
              </a:spcAft>
              <a:buClr>
                <a:schemeClr val="dk1"/>
              </a:buClr>
              <a:buSzPct val="122222"/>
              <a:buFont typeface="Arial"/>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592988846"/>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2069058919"/>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2807069648"/>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3562856851"/>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a:p>
            <a:pPr marR="228600" lvl="0" rtl="0">
              <a:lnSpc>
                <a:spcPct val="140000"/>
              </a:lnSpc>
              <a:spcBef>
                <a:spcPts val="900"/>
              </a:spcBef>
              <a:spcAft>
                <a:spcPts val="2900"/>
              </a:spcAft>
              <a:buNone/>
            </a:pPr>
            <a:r>
              <a:rPr lang="en" sz="900">
                <a:solidFill>
                  <a:schemeClr val="dk1"/>
                </a:solidFill>
                <a:highlight>
                  <a:srgbClr val="FFFFFF"/>
                </a:highlight>
                <a:latin typeface="Times New Roman"/>
                <a:ea typeface="Times New Roman"/>
                <a:cs typeface="Times New Roman"/>
                <a:sym typeface="Times New Roman"/>
              </a:rPr>
              <a:t>The added icon is the standard image for a shot; the two coordinates are spelled out in the purpose statement; and the last argument to </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Times New Roman"/>
                <a:ea typeface="Times New Roman"/>
                <a:cs typeface="Times New Roman"/>
                <a:sym typeface="Times New Roman"/>
              </a:rPr>
              <a:t> is the image constructed from the rest of the list.</a:t>
            </a:r>
          </a:p>
        </p:txBody>
      </p:sp>
    </p:spTree>
    <p:extLst>
      <p:ext uri="{BB962C8B-B14F-4D97-AF65-F5344CB8AC3E}">
        <p14:creationId xmlns:p14="http://schemas.microsoft.com/office/powerpoint/2010/main" val="3889307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14785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05305589"/>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7596920"/>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05493761"/>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48178170"/>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61104884"/>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615960"/>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6990451"/>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7623314"/>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25712471"/>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303314"/>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625263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50893525"/>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77721038"/>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9419277"/>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41907302"/>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3627552"/>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8887653"/>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93310050"/>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71660599"/>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66676001"/>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98450" rtl="0">
              <a:lnSpc>
                <a:spcPct val="115000"/>
              </a:lnSpc>
              <a:spcBef>
                <a:spcPts val="0"/>
              </a:spcBef>
              <a:buSzPct val="100000"/>
            </a:pPr>
            <a:r>
              <a:rPr lang="en">
                <a:latin typeface="Times New Roman"/>
                <a:ea typeface="Times New Roman"/>
                <a:cs typeface="Times New Roman"/>
                <a:sym typeface="Times New Roman"/>
              </a:rPr>
              <a:t>Does it matter? Both will work just fine when you type them in...so why care?</a:t>
            </a:r>
          </a:p>
          <a:p>
            <a:pPr marL="457200" lvl="0" indent="-298450" rtl="0">
              <a:lnSpc>
                <a:spcPct val="115000"/>
              </a:lnSpc>
              <a:spcBef>
                <a:spcPts val="0"/>
              </a:spcBef>
              <a:buSzPct val="100000"/>
            </a:pPr>
            <a:r>
              <a:rPr lang="en">
                <a:latin typeface="Times New Roman"/>
                <a:ea typeface="Times New Roman"/>
                <a:cs typeface="Times New Roman"/>
                <a:sym typeface="Times New Roman"/>
              </a:rPr>
              <a:t>There’s more to being a writer than putting down grammatically-correct sentences. There’s more to being an architect or an artist than building a bridge or coloring in a canvas. All of these disciples involved an element of </a:t>
            </a:r>
            <a:r>
              <a:rPr lang="en" i="1">
                <a:latin typeface="Times New Roman"/>
                <a:ea typeface="Times New Roman"/>
                <a:cs typeface="Times New Roman"/>
                <a:sym typeface="Times New Roman"/>
              </a:rPr>
              <a:t>design</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a:latin typeface="Times New Roman"/>
                <a:ea typeface="Times New Roman"/>
                <a:cs typeface="Times New Roman"/>
                <a:sym typeface="Times New Roman"/>
              </a:rPr>
              <a:t>Likewise, there is more to being a Programmer than just writing code. You've gotten decent at writing code, and now you’re able to write sophisticated programs that include multiple functions - congratulations! But that also means you’re ready to consider what it means to </a:t>
            </a:r>
            <a:r>
              <a:rPr lang="en" i="1">
                <a:latin typeface="Times New Roman"/>
                <a:ea typeface="Times New Roman"/>
                <a:cs typeface="Times New Roman"/>
                <a:sym typeface="Times New Roman"/>
              </a:rPr>
              <a:t>design</a:t>
            </a:r>
            <a:r>
              <a:rPr lang="en">
                <a:latin typeface="Times New Roman"/>
                <a:ea typeface="Times New Roman"/>
                <a:cs typeface="Times New Roman"/>
                <a:sym typeface="Times New Roman"/>
              </a:rPr>
              <a:t> the code that you write.</a:t>
            </a:r>
          </a:p>
          <a:p>
            <a:pPr marL="457200" lvl="0" indent="-298450" rtl="0">
              <a:lnSpc>
                <a:spcPct val="115000"/>
              </a:lnSpc>
              <a:spcBef>
                <a:spcPts val="0"/>
              </a:spcBef>
              <a:buSzPct val="100000"/>
            </a:pPr>
            <a:r>
              <a:rPr lang="en">
                <a:latin typeface="Times New Roman"/>
                <a:ea typeface="Times New Roman"/>
                <a:cs typeface="Times New Roman"/>
                <a:sym typeface="Times New Roman"/>
              </a:rPr>
              <a:t>The first solution puts all of the logic into one function: the left boundary and the right boundary are both tested by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In the second solution,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uses both helper functions, each of which only tests one boundary at a time. Can you think of a reason why one might be better than another? Is it better to have a single, complex function that does all the work, or to have multiple simple functions that only do one thing apiece?</a:t>
            </a:r>
          </a:p>
          <a:p>
            <a:pPr marL="457200" lvl="0" indent="-298450" rtl="0">
              <a:lnSpc>
                <a:spcPct val="115000"/>
              </a:lnSpc>
              <a:spcBef>
                <a:spcPts val="0"/>
              </a:spcBef>
              <a:buSzPct val="100000"/>
            </a:pPr>
            <a:r>
              <a:rPr lang="en">
                <a:latin typeface="Times New Roman"/>
                <a:ea typeface="Times New Roman"/>
                <a:cs typeface="Times New Roman"/>
                <a:sym typeface="Times New Roman"/>
              </a:rPr>
              <a:t>Suppose you just built a car, but it’s not working right. What would you do? Ideally, you’d like to test each part of the car (the engine, the transmission, etc) </a:t>
            </a:r>
            <a:r>
              <a:rPr lang="en" i="1">
                <a:latin typeface="Times New Roman"/>
                <a:ea typeface="Times New Roman"/>
                <a:cs typeface="Times New Roman"/>
                <a:sym typeface="Times New Roman"/>
              </a:rPr>
              <a:t>one at a time</a:t>
            </a:r>
            <a:r>
              <a:rPr lang="en">
                <a:latin typeface="Times New Roman"/>
                <a:ea typeface="Times New Roman"/>
                <a:cs typeface="Times New Roman"/>
                <a:sym typeface="Times New Roman"/>
              </a:rPr>
              <a:t>, to see which one was broken. The same is true for code! If you have a bug, it’s much easier to find when every function is simple and easy to test, and the only complex functions are just built out of simpler ones.</a:t>
            </a:r>
          </a:p>
          <a:p>
            <a:pPr marL="457200" lvl="0" indent="-298450" rtl="0">
              <a:lnSpc>
                <a:spcPct val="115000"/>
              </a:lnSpc>
              <a:spcBef>
                <a:spcPts val="0"/>
              </a:spcBef>
              <a:buSzPct val="100000"/>
            </a:pPr>
            <a:r>
              <a:rPr lang="en">
                <a:latin typeface="Times New Roman"/>
                <a:ea typeface="Times New Roman"/>
                <a:cs typeface="Times New Roman"/>
                <a:sym typeface="Times New Roman"/>
              </a:rPr>
              <a:t>Another reason to like the second example is the fact that it lets programmers be lazy. Suppose you have a few characters in a videogame, all of which need to be kept on the screen. Some of them might only need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others might only need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and only a few might need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What happens if the game suddenly needs to run on computers with differently-sized monitors, where the boundary is 1000 instead of 690? If you have simple and complex functions spread throughout your code, you’ll need to change them all. If your complex functions just use the simpler ones, you’d only need to change them in one place!</a:t>
            </a:r>
          </a:p>
          <a:p>
            <a:pPr marL="457200" lvl="0" indent="-298450" rtl="0">
              <a:lnSpc>
                <a:spcPct val="115000"/>
              </a:lnSpc>
              <a:spcBef>
                <a:spcPts val="0"/>
              </a:spcBef>
              <a:buSzPct val="100000"/>
            </a:pPr>
            <a:r>
              <a:rPr lang="en">
                <a:latin typeface="Times New Roman"/>
                <a:ea typeface="Times New Roman"/>
                <a:cs typeface="Times New Roman"/>
                <a:sym typeface="Times New Roman"/>
              </a:rPr>
              <a:t>Badly designed programs can work just fine, but they are hard to read, hard to test, and easy to screw up if things change. As you grow and develop as a programmer, you’ll need to think beyond just "making code work". It’s not good enough if it just works - as artists, we should care about whether or not code is </a:t>
            </a:r>
            <a:r>
              <a:rPr lang="en" i="1">
                <a:latin typeface="Times New Roman"/>
                <a:ea typeface="Times New Roman"/>
                <a:cs typeface="Times New Roman"/>
                <a:sym typeface="Times New Roman"/>
              </a:rPr>
              <a:t>well designed</a:t>
            </a:r>
            <a:r>
              <a:rPr lang="en">
                <a:latin typeface="Times New Roman"/>
                <a:ea typeface="Times New Roman"/>
                <a:cs typeface="Times New Roman"/>
                <a:sym typeface="Times New Roman"/>
              </a:rPr>
              <a:t>, too.</a:t>
            </a:r>
          </a:p>
          <a:p>
            <a:pPr marL="457200" lvl="0" indent="-298450" rtl="0">
              <a:lnSpc>
                <a:spcPct val="115000"/>
              </a:lnSpc>
              <a:spcBef>
                <a:spcPts val="0"/>
              </a:spcBef>
              <a:buSzPct val="100000"/>
            </a:pPr>
            <a:r>
              <a:rPr lang="en">
                <a:latin typeface="Times New Roman"/>
                <a:ea typeface="Times New Roman"/>
                <a:cs typeface="Times New Roman"/>
                <a:sym typeface="Times New Roman"/>
              </a:rPr>
              <a:t>This is what functions allow us to do! Everyone from programmers to mathematicians uses functions to carve up complex problems into simpler pieces, which make it possible to design elegant solutions to difficult problems.</a:t>
            </a:r>
          </a:p>
          <a:p>
            <a:pPr marL="457200" lvl="0" indent="-298450" rtl="0">
              <a:lnSpc>
                <a:spcPct val="115000"/>
              </a:lnSpc>
              <a:spcBef>
                <a:spcPts val="0"/>
              </a:spcBef>
              <a:buSzPct val="100000"/>
            </a:pPr>
            <a:r>
              <a:rPr lang="en">
                <a:latin typeface="Times New Roman"/>
                <a:ea typeface="Times New Roman"/>
                <a:cs typeface="Times New Roman"/>
                <a:sym typeface="Times New Roman"/>
              </a:rPr>
              <a:t>So the next time you sit down to solve a problem, think about algebraic abstraction, and how you might design a beautiful solution out of simple functions, rather than a huge, complex one.</a:t>
            </a:r>
          </a:p>
          <a:p>
            <a:pPr lvl="0">
              <a:spcBef>
                <a:spcPts val="0"/>
              </a:spcBef>
              <a:buNone/>
            </a:pPr>
            <a:endParaRPr/>
          </a:p>
        </p:txBody>
      </p:sp>
    </p:spTree>
    <p:extLst>
      <p:ext uri="{BB962C8B-B14F-4D97-AF65-F5344CB8AC3E}">
        <p14:creationId xmlns:p14="http://schemas.microsoft.com/office/powerpoint/2010/main" val="917386235"/>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975898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74208192"/>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98450" rtl="0">
              <a:lnSpc>
                <a:spcPct val="115000"/>
              </a:lnSpc>
              <a:spcBef>
                <a:spcPts val="0"/>
              </a:spcBef>
              <a:buSzPct val="100000"/>
            </a:pPr>
            <a:r>
              <a:rPr lang="en">
                <a:latin typeface="Times New Roman"/>
                <a:ea typeface="Times New Roman"/>
                <a:cs typeface="Times New Roman"/>
                <a:sym typeface="Times New Roman"/>
              </a:rPr>
              <a:t>Does it matter? Both will work just fine when you type them in...so why care?</a:t>
            </a:r>
          </a:p>
          <a:p>
            <a:pPr marL="457200" lvl="0" indent="-298450" rtl="0">
              <a:lnSpc>
                <a:spcPct val="115000"/>
              </a:lnSpc>
              <a:spcBef>
                <a:spcPts val="0"/>
              </a:spcBef>
              <a:buSzPct val="100000"/>
            </a:pPr>
            <a:r>
              <a:rPr lang="en">
                <a:latin typeface="Times New Roman"/>
                <a:ea typeface="Times New Roman"/>
                <a:cs typeface="Times New Roman"/>
                <a:sym typeface="Times New Roman"/>
              </a:rPr>
              <a:t>There’s more to being a writer than putting down grammatically-correct sentences. There’s more to being an architect or an artist than building a bridge or coloring in a canvas. All of these disciples involved an element of </a:t>
            </a:r>
            <a:r>
              <a:rPr lang="en" i="1">
                <a:latin typeface="Times New Roman"/>
                <a:ea typeface="Times New Roman"/>
                <a:cs typeface="Times New Roman"/>
                <a:sym typeface="Times New Roman"/>
              </a:rPr>
              <a:t>design</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a:latin typeface="Times New Roman"/>
                <a:ea typeface="Times New Roman"/>
                <a:cs typeface="Times New Roman"/>
                <a:sym typeface="Times New Roman"/>
              </a:rPr>
              <a:t>Likewise, there is more to being a Programmer than just writing code. You've gotten decent at writing code, and now you’re able to write sophisticated programs that include multiple functions - congratulations! But that also means you’re ready to consider what it means to </a:t>
            </a:r>
            <a:r>
              <a:rPr lang="en" i="1">
                <a:latin typeface="Times New Roman"/>
                <a:ea typeface="Times New Roman"/>
                <a:cs typeface="Times New Roman"/>
                <a:sym typeface="Times New Roman"/>
              </a:rPr>
              <a:t>design</a:t>
            </a:r>
            <a:r>
              <a:rPr lang="en">
                <a:latin typeface="Times New Roman"/>
                <a:ea typeface="Times New Roman"/>
                <a:cs typeface="Times New Roman"/>
                <a:sym typeface="Times New Roman"/>
              </a:rPr>
              <a:t> the code that you write.</a:t>
            </a:r>
          </a:p>
          <a:p>
            <a:pPr marL="457200" lvl="0" indent="-298450" rtl="0">
              <a:lnSpc>
                <a:spcPct val="115000"/>
              </a:lnSpc>
              <a:spcBef>
                <a:spcPts val="0"/>
              </a:spcBef>
              <a:buSzPct val="100000"/>
            </a:pPr>
            <a:r>
              <a:rPr lang="en">
                <a:latin typeface="Times New Roman"/>
                <a:ea typeface="Times New Roman"/>
                <a:cs typeface="Times New Roman"/>
                <a:sym typeface="Times New Roman"/>
              </a:rPr>
              <a:t>The first solution puts all of the logic into one function: the left boundary and the right boundary are both tested by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In the second solution,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uses both helper functions, each of which only tests one boundary at a time. Can you think of a reason why one might be better than another? Is it better to have a single, complex function that does all the work, or to have multiple simple functions that only do one thing apiece?</a:t>
            </a:r>
          </a:p>
          <a:p>
            <a:pPr marL="457200" lvl="0" indent="-298450" rtl="0">
              <a:lnSpc>
                <a:spcPct val="115000"/>
              </a:lnSpc>
              <a:spcBef>
                <a:spcPts val="0"/>
              </a:spcBef>
              <a:buSzPct val="100000"/>
            </a:pPr>
            <a:r>
              <a:rPr lang="en">
                <a:latin typeface="Times New Roman"/>
                <a:ea typeface="Times New Roman"/>
                <a:cs typeface="Times New Roman"/>
                <a:sym typeface="Times New Roman"/>
              </a:rPr>
              <a:t>Suppose you just built a car, but it’s not working right. What would you do? Ideally, you’d like to test each part of the car (the engine, the transmission, etc) </a:t>
            </a:r>
            <a:r>
              <a:rPr lang="en" i="1">
                <a:latin typeface="Times New Roman"/>
                <a:ea typeface="Times New Roman"/>
                <a:cs typeface="Times New Roman"/>
                <a:sym typeface="Times New Roman"/>
              </a:rPr>
              <a:t>one at a time</a:t>
            </a:r>
            <a:r>
              <a:rPr lang="en">
                <a:latin typeface="Times New Roman"/>
                <a:ea typeface="Times New Roman"/>
                <a:cs typeface="Times New Roman"/>
                <a:sym typeface="Times New Roman"/>
              </a:rPr>
              <a:t>, to see which one was broken. The same is true for code! If you have a bug, it’s much easier to find when every function is simple and easy to test, and the only complex functions are just built out of simpler ones.</a:t>
            </a:r>
          </a:p>
          <a:p>
            <a:pPr marL="457200" lvl="0" indent="-298450" rtl="0">
              <a:lnSpc>
                <a:spcPct val="115000"/>
              </a:lnSpc>
              <a:spcBef>
                <a:spcPts val="0"/>
              </a:spcBef>
              <a:buSzPct val="100000"/>
            </a:pPr>
            <a:r>
              <a:rPr lang="en">
                <a:latin typeface="Times New Roman"/>
                <a:ea typeface="Times New Roman"/>
                <a:cs typeface="Times New Roman"/>
                <a:sym typeface="Times New Roman"/>
              </a:rPr>
              <a:t>Another reason to like the second example is the fact that it lets programmers be lazy. Suppose you have a few characters in a videogame, all of which need to be kept on the screen. Some of them might only need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others might only need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and only a few might need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What happens if the game suddenly needs to run on computers with differently-sized monitors, where the boundary is 1000 instead of 690? If you have simple and complex functions spread throughout your code, you’ll need to change them all. If your complex functions just use the simpler ones, you’d only need to change them in one place!</a:t>
            </a:r>
          </a:p>
          <a:p>
            <a:pPr marL="457200" lvl="0" indent="-298450" rtl="0">
              <a:lnSpc>
                <a:spcPct val="115000"/>
              </a:lnSpc>
              <a:spcBef>
                <a:spcPts val="0"/>
              </a:spcBef>
              <a:buSzPct val="100000"/>
            </a:pPr>
            <a:r>
              <a:rPr lang="en">
                <a:latin typeface="Times New Roman"/>
                <a:ea typeface="Times New Roman"/>
                <a:cs typeface="Times New Roman"/>
                <a:sym typeface="Times New Roman"/>
              </a:rPr>
              <a:t>Badly designed programs can work just fine, but they are hard to read, hard to test, and easy to screw up if things change. As you grow and develop as a programmer, you’ll need to think beyond just "making code work". It’s not good enough if it just works - as artists, we should care about whether or not code is </a:t>
            </a:r>
            <a:r>
              <a:rPr lang="en" i="1">
                <a:latin typeface="Times New Roman"/>
                <a:ea typeface="Times New Roman"/>
                <a:cs typeface="Times New Roman"/>
                <a:sym typeface="Times New Roman"/>
              </a:rPr>
              <a:t>well designed</a:t>
            </a:r>
            <a:r>
              <a:rPr lang="en">
                <a:latin typeface="Times New Roman"/>
                <a:ea typeface="Times New Roman"/>
                <a:cs typeface="Times New Roman"/>
                <a:sym typeface="Times New Roman"/>
              </a:rPr>
              <a:t>, too.</a:t>
            </a:r>
          </a:p>
          <a:p>
            <a:pPr marL="457200" lvl="0" indent="-298450" rtl="0">
              <a:lnSpc>
                <a:spcPct val="115000"/>
              </a:lnSpc>
              <a:spcBef>
                <a:spcPts val="0"/>
              </a:spcBef>
              <a:buSzPct val="100000"/>
            </a:pPr>
            <a:r>
              <a:rPr lang="en">
                <a:latin typeface="Times New Roman"/>
                <a:ea typeface="Times New Roman"/>
                <a:cs typeface="Times New Roman"/>
                <a:sym typeface="Times New Roman"/>
              </a:rPr>
              <a:t>This is what functions allow us to do! Everyone from programmers to mathematicians uses functions to carve up complex problems into simpler pieces, which make it possible to design elegant solutions to difficult problems.</a:t>
            </a:r>
          </a:p>
          <a:p>
            <a:pPr marL="457200" lvl="0" indent="-298450" rtl="0">
              <a:lnSpc>
                <a:spcPct val="115000"/>
              </a:lnSpc>
              <a:spcBef>
                <a:spcPts val="0"/>
              </a:spcBef>
              <a:buSzPct val="100000"/>
            </a:pPr>
            <a:r>
              <a:rPr lang="en">
                <a:latin typeface="Times New Roman"/>
                <a:ea typeface="Times New Roman"/>
                <a:cs typeface="Times New Roman"/>
                <a:sym typeface="Times New Roman"/>
              </a:rPr>
              <a:t>So the next time you sit down to solve a problem, think about algebraic abstraction, and how you might design a beautiful solution out of simple functions, rather than a huge, complex one.</a:t>
            </a:r>
          </a:p>
          <a:p>
            <a:pPr lvl="0">
              <a:spcBef>
                <a:spcPts val="0"/>
              </a:spcBef>
              <a:buNone/>
            </a:pPr>
            <a:endParaRPr/>
          </a:p>
        </p:txBody>
      </p:sp>
    </p:spTree>
    <p:extLst>
      <p:ext uri="{BB962C8B-B14F-4D97-AF65-F5344CB8AC3E}">
        <p14:creationId xmlns:p14="http://schemas.microsoft.com/office/powerpoint/2010/main" val="4097772677"/>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46932303"/>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600"/>
              </a:spcBef>
              <a:buNone/>
            </a:pPr>
            <a:r>
              <a:rPr lang="en" sz="1200"/>
              <a:t>what data types do we know so far?</a:t>
            </a:r>
          </a:p>
          <a:p>
            <a:pPr lvl="0" rtl="0">
              <a:spcBef>
                <a:spcPts val="600"/>
              </a:spcBef>
              <a:buNone/>
            </a:pPr>
            <a:r>
              <a:rPr lang="en" sz="1200"/>
              <a:t>what are some functions that we know so far?</a:t>
            </a:r>
          </a:p>
          <a:p>
            <a:pPr lvl="0" rtl="0">
              <a:spcBef>
                <a:spcPts val="600"/>
              </a:spcBef>
              <a:buNone/>
            </a:pPr>
            <a:r>
              <a:rPr lang="en" sz="1200"/>
              <a:t>and we know how to define functions using functions in the computers language.</a:t>
            </a:r>
          </a:p>
          <a:p>
            <a:pPr lvl="0" rtl="0">
              <a:spcBef>
                <a:spcPts val="600"/>
              </a:spcBef>
              <a:buNone/>
            </a:pPr>
            <a:endParaRPr sz="1200"/>
          </a:p>
          <a:p>
            <a:pPr marL="457200" lvl="0" indent="-298450" rtl="0">
              <a:lnSpc>
                <a:spcPct val="115000"/>
              </a:lnSpc>
              <a:spcBef>
                <a:spcPts val="0"/>
              </a:spcBef>
              <a:buSzPct val="100000"/>
            </a:pPr>
            <a:r>
              <a:rPr lang="en">
                <a:latin typeface="Times New Roman"/>
                <a:ea typeface="Times New Roman"/>
                <a:cs typeface="Times New Roman"/>
                <a:sym typeface="Times New Roman"/>
              </a:rPr>
              <a:t>When Run is clicked, a window with a butterfly in it will pop up. You can use the arrow keys to move the butterfly around.</a:t>
            </a:r>
          </a:p>
          <a:p>
            <a:pPr marL="457200" lvl="0" indent="-298450" rtl="0">
              <a:lnSpc>
                <a:spcPct val="115000"/>
              </a:lnSpc>
              <a:spcBef>
                <a:spcPts val="0"/>
              </a:spcBef>
              <a:buSzPct val="100000"/>
            </a:pPr>
            <a:r>
              <a:rPr lang="en">
                <a:latin typeface="Times New Roman"/>
                <a:ea typeface="Times New Roman"/>
                <a:cs typeface="Times New Roman"/>
                <a:sym typeface="Times New Roman"/>
              </a:rPr>
              <a:t>This butterfly is Sam - he’s a happy student like you! He likes to fly around outside and enjoy the fresh air.</a:t>
            </a:r>
          </a:p>
          <a:p>
            <a:pPr marL="457200" lvl="0" indent="-298450" rtl="0">
              <a:lnSpc>
                <a:spcPct val="115000"/>
              </a:lnSpc>
              <a:spcBef>
                <a:spcPts val="0"/>
              </a:spcBef>
              <a:buSzPct val="100000"/>
            </a:pPr>
            <a:r>
              <a:rPr lang="en">
                <a:latin typeface="Times New Roman"/>
                <a:ea typeface="Times New Roman"/>
                <a:cs typeface="Times New Roman"/>
                <a:sym typeface="Times New Roman"/>
              </a:rPr>
              <a:t>His yard is 640 pixels wide and 480 pixels tall. If the bottom-left corner is (0, 0), what are the coordinates of the other corners?</a:t>
            </a:r>
          </a:p>
          <a:p>
            <a:pPr marL="457200" lvl="0" indent="-298450" rtl="0">
              <a:lnSpc>
                <a:spcPct val="115000"/>
              </a:lnSpc>
              <a:spcBef>
                <a:spcPts val="0"/>
              </a:spcBef>
              <a:buSzPct val="100000"/>
            </a:pPr>
            <a:r>
              <a:rPr lang="en">
                <a:latin typeface="Times New Roman"/>
                <a:ea typeface="Times New Roman"/>
                <a:cs typeface="Times New Roman"/>
                <a:sym typeface="Times New Roman"/>
              </a:rPr>
              <a:t>Sam’s mom tells him that he should stay where she can see him - that means he can even step a little outside of the yard...as long as a piece of him is visible, his mom is okay.</a:t>
            </a:r>
          </a:p>
          <a:p>
            <a:pPr marL="457200" lvl="0" indent="-298450" rtl="0">
              <a:lnSpc>
                <a:spcPct val="115000"/>
              </a:lnSpc>
              <a:spcBef>
                <a:spcPts val="0"/>
              </a:spcBef>
              <a:buSzPct val="100000"/>
            </a:pPr>
            <a:r>
              <a:rPr lang="en">
                <a:latin typeface="Times New Roman"/>
                <a:ea typeface="Times New Roman"/>
                <a:cs typeface="Times New Roman"/>
                <a:sym typeface="Times New Roman"/>
              </a:rPr>
              <a:t>Try moving him so he’s a little off the screen, but still safe. How far can he go?</a:t>
            </a:r>
          </a:p>
          <a:p>
            <a:pPr marL="457200" lvl="0" indent="-298450" rtl="0">
              <a:lnSpc>
                <a:spcPct val="115000"/>
              </a:lnSpc>
              <a:spcBef>
                <a:spcPts val="0"/>
              </a:spcBef>
              <a:buSzPct val="100000"/>
            </a:pPr>
            <a:r>
              <a:rPr lang="en">
                <a:latin typeface="Times New Roman"/>
                <a:ea typeface="Times New Roman"/>
                <a:cs typeface="Times New Roman"/>
                <a:sym typeface="Times New Roman"/>
              </a:rPr>
              <a:t>Sometimes, however, Sam sneaks out of the box and just keeps going! He’s free! Free as a bird! (well, as a butterfly!) Look at his smile! He’s so happy to be free! Why shouldn’t he be?</a:t>
            </a:r>
          </a:p>
          <a:p>
            <a:pPr marL="457200" lvl="0" indent="-298450" rtl="0">
              <a:lnSpc>
                <a:spcPct val="115000"/>
              </a:lnSpc>
              <a:spcBef>
                <a:spcPts val="0"/>
              </a:spcBef>
              <a:buSzPct val="100000"/>
            </a:pPr>
            <a:r>
              <a:rPr lang="en">
                <a:latin typeface="Times New Roman"/>
                <a:ea typeface="Times New Roman"/>
                <a:cs typeface="Times New Roman"/>
                <a:sym typeface="Times New Roman"/>
              </a:rPr>
              <a:t>Well...there’s some bad news.</a:t>
            </a:r>
          </a:p>
          <a:p>
            <a:pPr marL="457200" lvl="0" indent="-298450" rtl="0">
              <a:lnSpc>
                <a:spcPct val="115000"/>
              </a:lnSpc>
              <a:spcBef>
                <a:spcPts val="0"/>
              </a:spcBef>
              <a:buSzPct val="100000"/>
            </a:pPr>
            <a:r>
              <a:rPr lang="en">
                <a:latin typeface="Times New Roman"/>
                <a:ea typeface="Times New Roman"/>
                <a:cs typeface="Times New Roman"/>
                <a:sym typeface="Times New Roman"/>
              </a:rPr>
              <a:t>Sam doesn’t realize that there’s a monster outside his yard, waiting to eat him! As long as ANY part of Sam is still in the yard, he is safe...but the moment he disappears completely his mom won’t be able to keep an eye on him!</a:t>
            </a:r>
          </a:p>
          <a:p>
            <a:pPr marL="457200" lvl="0" indent="-298450" rtl="0">
              <a:lnSpc>
                <a:spcPct val="115000"/>
              </a:lnSpc>
              <a:spcBef>
                <a:spcPts val="0"/>
              </a:spcBef>
              <a:buSzPct val="100000"/>
            </a:pPr>
            <a:r>
              <a:rPr lang="en">
                <a:latin typeface="Times New Roman"/>
                <a:ea typeface="Times New Roman"/>
                <a:cs typeface="Times New Roman"/>
                <a:sym typeface="Times New Roman"/>
              </a:rPr>
              <a:t>It’s up to you to keep him safe!</a:t>
            </a:r>
          </a:p>
          <a:p>
            <a:pPr marL="457200" lvl="0" indent="-298450" rtl="0">
              <a:lnSpc>
                <a:spcPct val="115000"/>
              </a:lnSpc>
              <a:spcBef>
                <a:spcPts val="0"/>
              </a:spcBef>
              <a:buSzPct val="100000"/>
            </a:pPr>
            <a:r>
              <a:rPr lang="en" i="1">
                <a:latin typeface="Times New Roman"/>
                <a:ea typeface="Times New Roman"/>
                <a:cs typeface="Times New Roman"/>
                <a:sym typeface="Times New Roman"/>
              </a:rPr>
              <a:t>Draw a 640x480 rectangle on the board to represent the screen, and have students help you identify the coordinates at the corners. Then turn students’ attention to the computers, and have them analyze the last function in the code, called </a:t>
            </a:r>
            <a:r>
              <a:rPr lang="en" i="1">
                <a:solidFill>
                  <a:srgbClr val="262680"/>
                </a:solidFill>
                <a:latin typeface="Verdana"/>
                <a:ea typeface="Verdana"/>
                <a:cs typeface="Verdana"/>
                <a:sym typeface="Verdana"/>
              </a:rPr>
              <a:t>onscreen?</a:t>
            </a:r>
            <a:r>
              <a:rPr lang="en" i="1">
                <a:latin typeface="Times New Roman"/>
                <a:ea typeface="Times New Roman"/>
                <a:cs typeface="Times New Roman"/>
                <a:sym typeface="Times New Roman"/>
              </a:rPr>
              <a:t>.</a:t>
            </a:r>
          </a:p>
          <a:p>
            <a:pPr marL="457200" lvl="0" indent="-298450" rtl="0">
              <a:lnSpc>
                <a:spcPct val="115000"/>
              </a:lnSpc>
              <a:spcBef>
                <a:spcPts val="0"/>
              </a:spcBef>
              <a:buSzPct val="100000"/>
            </a:pPr>
            <a:r>
              <a:rPr lang="en">
                <a:latin typeface="Times New Roman"/>
                <a:ea typeface="Times New Roman"/>
                <a:cs typeface="Times New Roman"/>
                <a:sym typeface="Times New Roman"/>
              </a:rPr>
              <a:t>This file contains three function definitions. Can you find all three? What are the names of these functions?</a:t>
            </a:r>
          </a:p>
          <a:p>
            <a:pPr marL="457200" lvl="0" indent="-298450" rtl="0">
              <a:lnSpc>
                <a:spcPct val="115000"/>
              </a:lnSpc>
              <a:spcBef>
                <a:spcPts val="0"/>
              </a:spcBef>
              <a:buSzPct val="100000"/>
            </a:pPr>
            <a:r>
              <a:rPr lang="en" i="1">
                <a:latin typeface="Times New Roman"/>
                <a:ea typeface="Times New Roman"/>
                <a:cs typeface="Times New Roman"/>
                <a:sym typeface="Times New Roman"/>
              </a:rPr>
              <a:t>(</a:t>
            </a:r>
            <a:r>
              <a:rPr lang="en" i="1">
                <a:solidFill>
                  <a:srgbClr val="262680"/>
                </a:solidFill>
                <a:latin typeface="Verdana"/>
                <a:ea typeface="Verdana"/>
                <a:cs typeface="Verdana"/>
                <a:sym typeface="Verdana"/>
              </a:rPr>
              <a:t>safe-left?</a:t>
            </a:r>
            <a:r>
              <a:rPr lang="en" i="1">
                <a:latin typeface="Times New Roman"/>
                <a:ea typeface="Times New Roman"/>
                <a:cs typeface="Times New Roman"/>
                <a:sym typeface="Times New Roman"/>
              </a:rPr>
              <a:t>, </a:t>
            </a:r>
            <a:r>
              <a:rPr lang="en" i="1">
                <a:solidFill>
                  <a:srgbClr val="262680"/>
                </a:solidFill>
                <a:latin typeface="Verdana"/>
                <a:ea typeface="Verdana"/>
                <a:cs typeface="Verdana"/>
                <a:sym typeface="Verdana"/>
              </a:rPr>
              <a:t>safe-right?</a:t>
            </a:r>
            <a:r>
              <a:rPr lang="en" i="1">
                <a:latin typeface="Times New Roman"/>
                <a:ea typeface="Times New Roman"/>
                <a:cs typeface="Times New Roman"/>
                <a:sym typeface="Times New Roman"/>
              </a:rPr>
              <a:t> and </a:t>
            </a:r>
            <a:r>
              <a:rPr lang="en" i="1">
                <a:solidFill>
                  <a:srgbClr val="262680"/>
                </a:solidFill>
                <a:latin typeface="Verdana"/>
                <a:ea typeface="Verdana"/>
                <a:cs typeface="Verdana"/>
                <a:sym typeface="Verdana"/>
              </a:rPr>
              <a:t>onscreen?</a:t>
            </a:r>
            <a:r>
              <a:rPr lang="en" i="1">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Skit:</a:t>
            </a:r>
          </a:p>
          <a:p>
            <a:pPr marL="457200" lvl="0" indent="-298450" rtl="0">
              <a:lnSpc>
                <a:spcPct val="115000"/>
              </a:lnSpc>
              <a:spcBef>
                <a:spcPts val="0"/>
              </a:spcBef>
              <a:buSzPct val="100000"/>
            </a:pPr>
            <a:r>
              <a:rPr lang="en" i="1">
                <a:latin typeface="Times New Roman"/>
                <a:ea typeface="Times New Roman"/>
                <a:cs typeface="Times New Roman"/>
                <a:sym typeface="Times New Roman"/>
              </a:rPr>
              <a:t>Have a volunteer stand up to be </a:t>
            </a:r>
            <a:r>
              <a:rPr lang="en" i="1">
                <a:solidFill>
                  <a:srgbClr val="262680"/>
                </a:solidFill>
                <a:latin typeface="Verdana"/>
                <a:ea typeface="Verdana"/>
                <a:cs typeface="Verdana"/>
                <a:sym typeface="Verdana"/>
              </a:rPr>
              <a:t>safe-left?</a:t>
            </a:r>
            <a:r>
              <a:rPr lang="en" i="1">
                <a:latin typeface="Times New Roman"/>
                <a:ea typeface="Times New Roman"/>
                <a:cs typeface="Times New Roman"/>
                <a:sym typeface="Times New Roman"/>
              </a:rPr>
              <a:t>. Ask them about their domain and range, and what they do according to the code (they always return true). Have students practice calling the function with sample values, then have another volunteer repeat the process as </a:t>
            </a:r>
            <a:r>
              <a:rPr lang="en" i="1">
                <a:solidFill>
                  <a:srgbClr val="262680"/>
                </a:solidFill>
                <a:latin typeface="Verdana"/>
                <a:ea typeface="Verdana"/>
                <a:cs typeface="Verdana"/>
                <a:sym typeface="Verdana"/>
              </a:rPr>
              <a:t>safe-right?</a:t>
            </a:r>
            <a:r>
              <a:rPr lang="en" i="1">
                <a:latin typeface="Times New Roman"/>
                <a:ea typeface="Times New Roman"/>
                <a:cs typeface="Times New Roman"/>
                <a:sym typeface="Times New Roman"/>
              </a:rPr>
              <a:t>. Finally, have a third volunteer do the same as </a:t>
            </a:r>
            <a:r>
              <a:rPr lang="en" i="1">
                <a:solidFill>
                  <a:srgbClr val="262680"/>
                </a:solidFill>
                <a:latin typeface="Verdana"/>
                <a:ea typeface="Verdana"/>
                <a:cs typeface="Verdana"/>
                <a:sym typeface="Verdana"/>
              </a:rPr>
              <a:t>onscreen?</a:t>
            </a:r>
            <a:r>
              <a:rPr lang="en" i="1">
                <a:latin typeface="Times New Roman"/>
                <a:ea typeface="Times New Roman"/>
                <a:cs typeface="Times New Roman"/>
                <a:sym typeface="Times New Roman"/>
              </a:rPr>
              <a:t>. Note that </a:t>
            </a:r>
            <a:r>
              <a:rPr lang="en" i="1">
                <a:solidFill>
                  <a:srgbClr val="262680"/>
                </a:solidFill>
                <a:latin typeface="Verdana"/>
                <a:ea typeface="Verdana"/>
                <a:cs typeface="Verdana"/>
                <a:sym typeface="Verdana"/>
              </a:rPr>
              <a:t>onscreen?</a:t>
            </a:r>
            <a:r>
              <a:rPr lang="en" i="1">
                <a:latin typeface="Times New Roman"/>
                <a:ea typeface="Times New Roman"/>
                <a:cs typeface="Times New Roman"/>
                <a:sym typeface="Times New Roman"/>
              </a:rPr>
              <a:t> must use </a:t>
            </a:r>
            <a:r>
              <a:rPr lang="en" i="1">
                <a:solidFill>
                  <a:srgbClr val="262680"/>
                </a:solidFill>
                <a:latin typeface="Verdana"/>
                <a:ea typeface="Verdana"/>
                <a:cs typeface="Verdana"/>
                <a:sym typeface="Verdana"/>
              </a:rPr>
              <a:t>safe-left?</a:t>
            </a:r>
            <a:r>
              <a:rPr lang="en" i="1">
                <a:latin typeface="Times New Roman"/>
                <a:ea typeface="Times New Roman"/>
                <a:cs typeface="Times New Roman"/>
                <a:sym typeface="Times New Roman"/>
              </a:rPr>
              <a:t> when evaluate an input!</a:t>
            </a:r>
          </a:p>
          <a:p>
            <a:pPr marL="457200" lvl="0" indent="-298450" rtl="0">
              <a:lnSpc>
                <a:spcPct val="115000"/>
              </a:lnSpc>
              <a:spcBef>
                <a:spcPts val="0"/>
              </a:spcBef>
              <a:buSzPct val="100000"/>
            </a:pPr>
            <a:r>
              <a:rPr lang="en">
                <a:latin typeface="Times New Roman"/>
                <a:ea typeface="Times New Roman"/>
                <a:cs typeface="Times New Roman"/>
                <a:sym typeface="Times New Roman"/>
              </a:rPr>
              <a:t>The computer only talks to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when deciding whether or not to let same keep moving. In turn,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will need to use both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and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to figure out if Sam is safe on both sides.</a:t>
            </a:r>
          </a:p>
          <a:p>
            <a:pPr marL="457200" lvl="0" indent="-298450" rtl="0">
              <a:lnSpc>
                <a:spcPct val="115000"/>
              </a:lnSpc>
              <a:spcBef>
                <a:spcPts val="0"/>
              </a:spcBef>
              <a:buSzPct val="100000"/>
            </a:pPr>
            <a:r>
              <a:rPr lang="en">
                <a:latin typeface="Times New Roman"/>
                <a:ea typeface="Times New Roman"/>
                <a:cs typeface="Times New Roman"/>
                <a:sym typeface="Times New Roman"/>
              </a:rPr>
              <a:t>What are the Domain and Range of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What does the function do? What will happen when it’s given a sample input? (Answer: It calls the function ’safe-left?’ on the variable x)</a:t>
            </a:r>
          </a:p>
          <a:p>
            <a:pPr marL="457200" lvl="0" indent="-298450" rtl="0">
              <a:lnSpc>
                <a:spcPct val="115000"/>
              </a:lnSpc>
              <a:spcBef>
                <a:spcPts val="0"/>
              </a:spcBef>
              <a:buSzPct val="100000"/>
            </a:pPr>
            <a:r>
              <a:rPr lang="en">
                <a:latin typeface="Times New Roman"/>
                <a:ea typeface="Times New Roman"/>
                <a:cs typeface="Times New Roman"/>
                <a:sym typeface="Times New Roman"/>
              </a:rPr>
              <a:t>We need to fix this code, to keep Sam safe. He can fly left or right and there is nothing to stop him from moving off the screen... yet!</a:t>
            </a:r>
          </a:p>
          <a:p>
            <a:pPr marL="457200" lvl="0" indent="-298450" rtl="0">
              <a:lnSpc>
                <a:spcPct val="115000"/>
              </a:lnSpc>
              <a:spcBef>
                <a:spcPts val="0"/>
              </a:spcBef>
              <a:buSzPct val="100000"/>
            </a:pPr>
            <a:r>
              <a:rPr lang="en">
                <a:latin typeface="Times New Roman"/>
                <a:ea typeface="Times New Roman"/>
                <a:cs typeface="Times New Roman"/>
                <a:sym typeface="Times New Roman"/>
              </a:rPr>
              <a:t>How far can Sam go to the left before he disappears completely? (Answer: -50.) So he is onscreen as long as </a:t>
            </a:r>
            <a:r>
              <a:rPr lang="en" i="1">
                <a:latin typeface="Times New Roman"/>
                <a:ea typeface="Times New Roman"/>
                <a:cs typeface="Times New Roman"/>
                <a:sym typeface="Times New Roman"/>
              </a:rPr>
              <a:t>x is greater than -50</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Take some ideas from the class, then explain if necessary.</a:t>
            </a:r>
          </a:p>
          <a:p>
            <a:pPr marL="457200" lvl="0" indent="-298450" rtl="0">
              <a:lnSpc>
                <a:spcPct val="115000"/>
              </a:lnSpc>
              <a:spcBef>
                <a:spcPts val="0"/>
              </a:spcBef>
              <a:buSzPct val="100000"/>
            </a:pPr>
            <a:r>
              <a:rPr lang="en">
                <a:latin typeface="Times New Roman"/>
                <a:ea typeface="Times New Roman"/>
                <a:cs typeface="Times New Roman"/>
                <a:sym typeface="Times New Roman"/>
              </a:rPr>
              <a:t>When the butterfly is drawn at some coordinate, it is centered at that coordinate. So if it’s drawn at 0, half of the butterfly is actually off the screen. We add the extra 50 pixels on all sides, because a piece of him is still visible as long as he is within 50 pixels of the screen’s edge.</a:t>
            </a:r>
          </a:p>
          <a:p>
            <a:pPr marL="457200" lvl="0" indent="-298450" rtl="0">
              <a:lnSpc>
                <a:spcPct val="115000"/>
              </a:lnSpc>
              <a:spcBef>
                <a:spcPts val="0"/>
              </a:spcBef>
              <a:buSzPct val="100000"/>
            </a:pPr>
            <a:r>
              <a:rPr lang="en">
                <a:latin typeface="Times New Roman"/>
                <a:ea typeface="Times New Roman"/>
                <a:cs typeface="Times New Roman"/>
                <a:sym typeface="Times New Roman"/>
              </a:rPr>
              <a:t>Turn to </a:t>
            </a:r>
            <a:r>
              <a:rPr lang="en" u="sng">
                <a:solidFill>
                  <a:schemeClr val="hlink"/>
                </a:solidFill>
                <a:latin typeface="Times New Roman"/>
                <a:ea typeface="Times New Roman"/>
                <a:cs typeface="Times New Roman"/>
                <a:sym typeface="Times New Roman"/>
                <a:hlinkClick r:id="rId3"/>
              </a:rPr>
              <a:t>Page 17</a:t>
            </a:r>
            <a:r>
              <a:rPr lang="en">
                <a:latin typeface="Times New Roman"/>
                <a:ea typeface="Times New Roman"/>
                <a:cs typeface="Times New Roman"/>
                <a:sym typeface="Times New Roman"/>
              </a:rPr>
              <a:t>. Take thirty seconds to fill out what we’ve discovered.</a:t>
            </a:r>
          </a:p>
          <a:p>
            <a:pPr marL="457200" lvl="0" indent="-298450" rtl="0">
              <a:lnSpc>
                <a:spcPct val="115000"/>
              </a:lnSpc>
              <a:spcBef>
                <a:spcPts val="0"/>
              </a:spcBef>
              <a:buSzPct val="100000"/>
            </a:pPr>
            <a:r>
              <a:rPr lang="en">
                <a:latin typeface="Times New Roman"/>
                <a:ea typeface="Times New Roman"/>
                <a:cs typeface="Times New Roman"/>
                <a:sym typeface="Times New Roman"/>
              </a:rPr>
              <a:t>Turn to </a:t>
            </a:r>
            <a:r>
              <a:rPr lang="en" u="sng">
                <a:solidFill>
                  <a:schemeClr val="hlink"/>
                </a:solidFill>
                <a:latin typeface="Times New Roman"/>
                <a:ea typeface="Times New Roman"/>
                <a:cs typeface="Times New Roman"/>
                <a:sym typeface="Times New Roman"/>
                <a:hlinkClick r:id="rId3"/>
              </a:rPr>
              <a:t>Page 18</a:t>
            </a:r>
            <a:r>
              <a:rPr lang="en">
                <a:latin typeface="Times New Roman"/>
                <a:ea typeface="Times New Roman"/>
                <a:cs typeface="Times New Roman"/>
                <a:sym typeface="Times New Roman"/>
              </a:rPr>
              <a:t> and read the word problem for the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function.</a:t>
            </a:r>
          </a:p>
          <a:p>
            <a:pPr marL="457200" lvl="0" indent="-298450" rtl="0">
              <a:lnSpc>
                <a:spcPct val="115000"/>
              </a:lnSpc>
              <a:spcBef>
                <a:spcPts val="0"/>
              </a:spcBef>
              <a:buSzPct val="100000"/>
            </a:pPr>
            <a:r>
              <a:rPr lang="en" i="1">
                <a:latin typeface="Times New Roman"/>
                <a:ea typeface="Times New Roman"/>
                <a:cs typeface="Times New Roman"/>
                <a:sym typeface="Times New Roman"/>
              </a:rPr>
              <a:t>Who would like to act out </a:t>
            </a:r>
            <a:r>
              <a:rPr lang="en" i="1">
                <a:solidFill>
                  <a:srgbClr val="262680"/>
                </a:solidFill>
                <a:latin typeface="Verdana"/>
                <a:ea typeface="Verdana"/>
                <a:cs typeface="Verdana"/>
                <a:sym typeface="Verdana"/>
              </a:rPr>
              <a:t>safe-left</a:t>
            </a:r>
            <a:r>
              <a:rPr lang="en" i="1">
                <a:latin typeface="Times New Roman"/>
                <a:ea typeface="Times New Roman"/>
                <a:cs typeface="Times New Roman"/>
                <a:sym typeface="Times New Roman"/>
              </a:rPr>
              <a:t>? Take a volunteer.</a:t>
            </a:r>
          </a:p>
          <a:p>
            <a:pPr marL="457200" lvl="0" indent="-298450" rtl="0">
              <a:lnSpc>
                <a:spcPct val="115000"/>
              </a:lnSpc>
              <a:spcBef>
                <a:spcPts val="0"/>
              </a:spcBef>
              <a:buSzPct val="100000"/>
            </a:pPr>
            <a:r>
              <a:rPr lang="en" i="1">
                <a:latin typeface="Times New Roman"/>
                <a:ea typeface="Times New Roman"/>
                <a:cs typeface="Times New Roman"/>
                <a:sym typeface="Times New Roman"/>
              </a:rPr>
              <a:t>Exercise:</a:t>
            </a:r>
          </a:p>
          <a:p>
            <a:pPr marL="457200" lvl="0" indent="-298450" rtl="0">
              <a:lnSpc>
                <a:spcPct val="115000"/>
              </a:lnSpc>
              <a:spcBef>
                <a:spcPts val="0"/>
              </a:spcBef>
              <a:buSzPct val="100000"/>
            </a:pPr>
            <a:r>
              <a:rPr lang="en" i="1">
                <a:latin typeface="Times New Roman"/>
                <a:ea typeface="Times New Roman"/>
                <a:cs typeface="Times New Roman"/>
                <a:sym typeface="Times New Roman"/>
              </a:rPr>
              <a:t>According to the word problem, what’s your name? What’s your Domain? Your Range? Given Sam’s x-coordinate, and tell me if any part of him is still on the screen. Let’s try it out. "safe-left forty-five!" "safe-left three!" "safe-left negative sixty-one!" How did you know Sam was not protected at -61? because the number was not greater than -50!.</a:t>
            </a:r>
          </a:p>
          <a:p>
            <a:pPr marL="457200" lvl="0" indent="-298450" rtl="0">
              <a:lnSpc>
                <a:spcPct val="115000"/>
              </a:lnSpc>
              <a:spcBef>
                <a:spcPts val="0"/>
              </a:spcBef>
              <a:buSzPct val="100000"/>
            </a:pPr>
            <a:r>
              <a:rPr lang="en">
                <a:latin typeface="Times New Roman"/>
                <a:ea typeface="Times New Roman"/>
                <a:cs typeface="Times New Roman"/>
                <a:sym typeface="Times New Roman"/>
              </a:rPr>
              <a:t>Complete the design recipe for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Raise your hand after you complete each step.</a:t>
            </a:r>
          </a:p>
          <a:p>
            <a:pPr marL="457200" lvl="0" indent="-298450" rtl="0">
              <a:lnSpc>
                <a:spcPct val="115000"/>
              </a:lnSpc>
              <a:spcBef>
                <a:spcPts val="0"/>
              </a:spcBef>
              <a:buSzPct val="100000"/>
            </a:pPr>
            <a:r>
              <a:rPr lang="en">
                <a:latin typeface="Times New Roman"/>
                <a:ea typeface="Times New Roman"/>
                <a:cs typeface="Times New Roman"/>
                <a:sym typeface="Times New Roman"/>
              </a:rPr>
              <a:t>When a team has completed the Design Recipe for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they must type in the examples and function body onto the computer.</a:t>
            </a:r>
          </a:p>
          <a:p>
            <a:pPr marL="457200" lvl="0" indent="-298450" rtl="0">
              <a:lnSpc>
                <a:spcPct val="115000"/>
              </a:lnSpc>
              <a:spcBef>
                <a:spcPts val="0"/>
              </a:spcBef>
              <a:buSzPct val="100000"/>
            </a:pPr>
            <a:r>
              <a:rPr lang="en">
                <a:latin typeface="Times New Roman"/>
                <a:ea typeface="Times New Roman"/>
                <a:cs typeface="Times New Roman"/>
                <a:sym typeface="Times New Roman"/>
              </a:rPr>
              <a:t>So now we have a function that will tell us whether or not Sam is safe on the left side of the screen.</a:t>
            </a:r>
          </a:p>
          <a:p>
            <a:pPr marL="457200" lvl="0" indent="-298450" rtl="0">
              <a:lnSpc>
                <a:spcPct val="115000"/>
              </a:lnSpc>
              <a:spcBef>
                <a:spcPts val="0"/>
              </a:spcBef>
              <a:buSzPct val="100000"/>
            </a:pPr>
            <a:r>
              <a:rPr lang="en">
                <a:latin typeface="Times New Roman"/>
                <a:ea typeface="Times New Roman"/>
                <a:cs typeface="Times New Roman"/>
                <a:sym typeface="Times New Roman"/>
              </a:rPr>
              <a:t>Click "Run", and try to move Sam off the left edge of the screen. Congrats! You’ve protected Sam on one side!</a:t>
            </a:r>
          </a:p>
          <a:p>
            <a:pPr marL="457200" lvl="0" indent="-298450" rtl="0">
              <a:lnSpc>
                <a:spcPct val="115000"/>
              </a:lnSpc>
              <a:spcBef>
                <a:spcPts val="0"/>
              </a:spcBef>
              <a:buSzPct val="100000"/>
            </a:pPr>
            <a:r>
              <a:rPr lang="en">
                <a:latin typeface="Times New Roman"/>
                <a:ea typeface="Times New Roman"/>
                <a:cs typeface="Times New Roman"/>
                <a:sym typeface="Times New Roman"/>
              </a:rPr>
              <a:t>Unfortunately, Sam can still escape on the right hand side. We need a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(act out with another volunteer, if necessary).</a:t>
            </a:r>
          </a:p>
          <a:p>
            <a:pPr marL="457200" lvl="0" indent="-298450" rtl="0">
              <a:lnSpc>
                <a:spcPct val="115000"/>
              </a:lnSpc>
              <a:spcBef>
                <a:spcPts val="0"/>
              </a:spcBef>
              <a:buSzPct val="100000"/>
            </a:pPr>
            <a:r>
              <a:rPr lang="en">
                <a:latin typeface="Times New Roman"/>
                <a:ea typeface="Times New Roman"/>
                <a:cs typeface="Times New Roman"/>
                <a:sym typeface="Times New Roman"/>
              </a:rPr>
              <a:t>Turn to </a:t>
            </a:r>
            <a:r>
              <a:rPr lang="en" u="sng">
                <a:solidFill>
                  <a:schemeClr val="hlink"/>
                </a:solidFill>
                <a:latin typeface="Times New Roman"/>
                <a:ea typeface="Times New Roman"/>
                <a:cs typeface="Times New Roman"/>
                <a:sym typeface="Times New Roman"/>
                <a:hlinkClick r:id="rId3"/>
              </a:rPr>
              <a:t>Page 19</a:t>
            </a:r>
            <a:r>
              <a:rPr lang="en">
                <a:latin typeface="Times New Roman"/>
                <a:ea typeface="Times New Roman"/>
                <a:cs typeface="Times New Roman"/>
                <a:sym typeface="Times New Roman"/>
              </a:rPr>
              <a:t>, and write another function called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Call me over when you reach a stopping point!</a:t>
            </a:r>
          </a:p>
          <a:p>
            <a:pPr marL="457200" lvl="0" indent="-298450" rtl="0">
              <a:lnSpc>
                <a:spcPct val="115000"/>
              </a:lnSpc>
              <a:spcBef>
                <a:spcPts val="0"/>
              </a:spcBef>
              <a:buSzPct val="100000"/>
            </a:pPr>
            <a:r>
              <a:rPr lang="en">
                <a:latin typeface="Times New Roman"/>
                <a:ea typeface="Times New Roman"/>
                <a:cs typeface="Times New Roman"/>
                <a:sym typeface="Times New Roman"/>
              </a:rPr>
              <a:t>Notice that even though we’ve fixed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won’t know about it until we change the body of</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so it calls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instead of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Please make this change now, so that Same is safe on the right side instead of the left side.</a:t>
            </a:r>
          </a:p>
          <a:p>
            <a:pPr marL="457200" lvl="0" indent="-298450" rtl="0">
              <a:lnSpc>
                <a:spcPct val="115000"/>
              </a:lnSpc>
              <a:spcBef>
                <a:spcPts val="0"/>
              </a:spcBef>
              <a:buSzPct val="100000"/>
            </a:pPr>
            <a:r>
              <a:rPr lang="en">
                <a:latin typeface="Times New Roman"/>
                <a:ea typeface="Times New Roman"/>
                <a:cs typeface="Times New Roman"/>
                <a:sym typeface="Times New Roman"/>
              </a:rPr>
              <a:t>Good job! Now we can keep Sam safe on the left side, or we can keep Sam safe on the right side. However, we don’t have a way to keep him safe on both sides! When we call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with an x-coordinate, what should it do?</a:t>
            </a:r>
          </a:p>
          <a:p>
            <a:pPr lvl="0" rtl="0">
              <a:spcBef>
                <a:spcPts val="600"/>
              </a:spcBef>
              <a:buNone/>
            </a:pPr>
            <a:endParaRPr sz="1200"/>
          </a:p>
        </p:txBody>
      </p:sp>
    </p:spTree>
    <p:extLst>
      <p:ext uri="{BB962C8B-B14F-4D97-AF65-F5344CB8AC3E}">
        <p14:creationId xmlns:p14="http://schemas.microsoft.com/office/powerpoint/2010/main" val="385749178"/>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79068683"/>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09635123"/>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1626289"/>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706193"/>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Animation : Racket Code -&gt; Next x-coordinate</a:t>
            </a:r>
          </a:p>
        </p:txBody>
      </p:sp>
    </p:spTree>
    <p:extLst>
      <p:ext uri="{BB962C8B-B14F-4D97-AF65-F5344CB8AC3E}">
        <p14:creationId xmlns:p14="http://schemas.microsoft.com/office/powerpoint/2010/main" val="1569521860"/>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13102126"/>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Make wrong options fade out over time, then move on.  At fade out add self-reflection questions not overtly addressed in the lecture.</a:t>
            </a:r>
          </a:p>
        </p:txBody>
      </p:sp>
    </p:spTree>
    <p:extLst>
      <p:ext uri="{BB962C8B-B14F-4D97-AF65-F5344CB8AC3E}">
        <p14:creationId xmlns:p14="http://schemas.microsoft.com/office/powerpoint/2010/main" val="26625694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9087365"/>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0743103"/>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30261607"/>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Animation : Racket Code -&gt; Next x-coordinate</a:t>
            </a:r>
          </a:p>
        </p:txBody>
      </p:sp>
    </p:spTree>
    <p:extLst>
      <p:ext uri="{BB962C8B-B14F-4D97-AF65-F5344CB8AC3E}">
        <p14:creationId xmlns:p14="http://schemas.microsoft.com/office/powerpoint/2010/main" val="2011254568"/>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1319547"/>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31058231"/>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8086416"/>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Animation : Racket Code -&gt; Next x-coordinate</a:t>
            </a:r>
          </a:p>
        </p:txBody>
      </p:sp>
    </p:spTree>
    <p:extLst>
      <p:ext uri="{BB962C8B-B14F-4D97-AF65-F5344CB8AC3E}">
        <p14:creationId xmlns:p14="http://schemas.microsoft.com/office/powerpoint/2010/main" val="3145439075"/>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Make wrong options fade out over time, then move on.  At fade out add self-reflection questions not overtly addressed in the lecture.</a:t>
            </a:r>
          </a:p>
        </p:txBody>
      </p:sp>
    </p:spTree>
    <p:extLst>
      <p:ext uri="{BB962C8B-B14F-4D97-AF65-F5344CB8AC3E}">
        <p14:creationId xmlns:p14="http://schemas.microsoft.com/office/powerpoint/2010/main" val="3992086310"/>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49756449"/>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t>What are the coordinates of the corners?</a:t>
            </a:r>
          </a:p>
          <a:p>
            <a:pPr marL="914400" lvl="1" indent="-228600" rtl="0">
              <a:spcBef>
                <a:spcPts val="0"/>
              </a:spcBef>
              <a:buFont typeface="Courier New"/>
              <a:buChar char="o"/>
            </a:pPr>
            <a:r>
              <a:rPr lang="en"/>
              <a:t>Coordinates appear clockwise from origin on click</a:t>
            </a:r>
          </a:p>
          <a:p>
            <a:pPr marL="457200" lvl="0" indent="-228600" rtl="0">
              <a:spcBef>
                <a:spcPts val="0"/>
              </a:spcBef>
              <a:buFont typeface="Arial"/>
              <a:buChar char="●"/>
            </a:pPr>
            <a:r>
              <a:rPr lang="en"/>
              <a:t>What is the Danger's x-coordinate? Its y-coordinate?</a:t>
            </a:r>
          </a:p>
          <a:p>
            <a:pPr marL="457200" lvl="0" indent="-228600" rtl="0">
              <a:spcBef>
                <a:spcPts val="0"/>
              </a:spcBef>
              <a:buFont typeface="Arial"/>
              <a:buChar char="●"/>
            </a:pPr>
            <a:r>
              <a:rPr lang="en"/>
              <a:t>If it is moving to the left, what is changing: the x or y coordinate? Collect data: one finger for x, two for y.</a:t>
            </a:r>
          </a:p>
          <a:p>
            <a:pPr marL="457200" lvl="0" indent="-228600" rtl="0">
              <a:spcBef>
                <a:spcPts val="0"/>
              </a:spcBef>
              <a:buFont typeface="Arial"/>
              <a:buChar char="●"/>
            </a:pPr>
            <a:r>
              <a:rPr lang="en"/>
              <a:t>Suppose it moved to the right by 50 pixels.  What are the new coordinates? (550,300)</a:t>
            </a:r>
          </a:p>
          <a:p>
            <a:pPr marL="457200" lvl="0" indent="-228600" rtl="0">
              <a:spcBef>
                <a:spcPts val="0"/>
              </a:spcBef>
              <a:buFont typeface="Arial"/>
              <a:buChar char="●"/>
            </a:pPr>
            <a:r>
              <a:rPr lang="en"/>
              <a:t>I want my danger to always move </a:t>
            </a:r>
            <a:r>
              <a:rPr lang="en" i="1"/>
              <a:t>left by 50 pixels,</a:t>
            </a:r>
            <a:r>
              <a:rPr lang="en"/>
              <a:t> each time the screen is redrawn, so that it goes from (550, 300) to (500,300) to (450, 300), etc.</a:t>
            </a:r>
          </a:p>
          <a:p>
            <a:pPr marL="457200" lvl="0" indent="-228600" rtl="0">
              <a:spcBef>
                <a:spcPts val="0"/>
              </a:spcBef>
              <a:buFont typeface="Arial"/>
              <a:buChar char="●"/>
            </a:pPr>
            <a:r>
              <a:rPr lang="en"/>
              <a:t>What if it starts at (100, 100)? Where will go next? What if it’s at (400, 600)? What if it’s off the screen, at (650, 50)? (Answer: (50, 100), (350, 600), (600,50))</a:t>
            </a:r>
          </a:p>
          <a:p>
            <a:pPr marL="0" lvl="0" indent="0" rtl="0">
              <a:spcBef>
                <a:spcPts val="0"/>
              </a:spcBef>
              <a:buNone/>
            </a:pPr>
            <a:endParaRPr/>
          </a:p>
          <a:p>
            <a:pPr marL="0" lvl="0" indent="0" rtl="0">
              <a:spcBef>
                <a:spcPts val="0"/>
              </a:spcBef>
              <a:buNone/>
            </a:pPr>
            <a:endParaRPr/>
          </a:p>
          <a:p>
            <a:pPr lvl="0">
              <a:spcBef>
                <a:spcPts val="0"/>
              </a:spcBef>
              <a:buNone/>
            </a:pPr>
            <a:endParaRPr/>
          </a:p>
        </p:txBody>
      </p:sp>
    </p:spTree>
    <p:extLst>
      <p:ext uri="{BB962C8B-B14F-4D97-AF65-F5344CB8AC3E}">
        <p14:creationId xmlns:p14="http://schemas.microsoft.com/office/powerpoint/2010/main" val="33204999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0379522"/>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1456984"/>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3850672"/>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6676436"/>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37471714"/>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7553287"/>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7149064"/>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79090609"/>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60147297"/>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97304343"/>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10019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5576750"/>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6201161"/>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43856692"/>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0991558"/>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81706852"/>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89585016"/>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78206639"/>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2553822"/>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45637884"/>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Shape 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 name="Shape 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92634651"/>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69454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664656"/>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5938435"/>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7674097"/>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21774363"/>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47380721"/>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58475550"/>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2652015"/>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1754158"/>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57739717"/>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00308649"/>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006689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6831005"/>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364078"/>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3325764"/>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0743852"/>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47916705"/>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91162276"/>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47435588"/>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8670874"/>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05905814"/>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82279132"/>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74296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What types of data have we worked with so far?  What are some functions that work on those data types?</a:t>
            </a:r>
          </a:p>
        </p:txBody>
      </p:sp>
    </p:spTree>
    <p:extLst>
      <p:ext uri="{BB962C8B-B14F-4D97-AF65-F5344CB8AC3E}">
        <p14:creationId xmlns:p14="http://schemas.microsoft.com/office/powerpoint/2010/main" val="329301296"/>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88506466"/>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10490068"/>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1121840"/>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54800723"/>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 name="Shape 3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4315475"/>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10932513"/>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5" name="Shape 4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43466124"/>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01712137"/>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7" name="Shape 4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6913284"/>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91615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067552"/>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7" name="Shape 4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6727408"/>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9" name="Shape 4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62744308"/>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1" name="Shape 5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0440034"/>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3" name="Shape 5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0245162"/>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94853958"/>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1" name="Shape 5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2574482"/>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4" name="Shape 6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6350752"/>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0" name="Shape 6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1212117"/>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89177299"/>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6051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71817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35370092"/>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26273329"/>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04668570"/>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1030786"/>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39571638"/>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3952883"/>
      </p:ext>
    </p:extLst>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37339785"/>
      </p:ext>
    </p:extLst>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637492"/>
      </p:ext>
    </p:extLst>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16668083"/>
      </p:ext>
    </p:extLst>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79776459"/>
      </p:ext>
    </p:extLst>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879644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3022511"/>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7069183"/>
      </p:ext>
    </p:extLst>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8007713"/>
      </p:ext>
    </p:extLst>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50265531"/>
      </p:ext>
    </p:extLst>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70942129"/>
      </p:ext>
    </p:extLst>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00841866"/>
      </p:ext>
    </p:extLst>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0601391"/>
      </p:ext>
    </p:extLst>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68676772"/>
      </p:ext>
    </p:extLst>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Add a lesson turning Luigi’s pizza activity into structs and asking for different part of struct</a:t>
            </a:r>
          </a:p>
        </p:txBody>
      </p:sp>
    </p:spTree>
    <p:extLst>
      <p:ext uri="{BB962C8B-B14F-4D97-AF65-F5344CB8AC3E}">
        <p14:creationId xmlns:p14="http://schemas.microsoft.com/office/powerpoint/2010/main" val="1094812758"/>
      </p:ext>
    </p:extLst>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90645231"/>
      </p:ext>
    </p:extLst>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806609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3488496"/>
      </p:ext>
    </p:extLst>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88363277"/>
      </p:ext>
    </p:extLst>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all of these types of data have in common?</a:t>
            </a:r>
          </a:p>
        </p:txBody>
      </p:sp>
    </p:spTree>
    <p:extLst>
      <p:ext uri="{BB962C8B-B14F-4D97-AF65-F5344CB8AC3E}">
        <p14:creationId xmlns:p14="http://schemas.microsoft.com/office/powerpoint/2010/main" val="1597543570"/>
      </p:ext>
    </p:extLst>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3932390"/>
      </p:ext>
    </p:extLst>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01740115"/>
      </p:ext>
    </p:extLst>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65657648"/>
      </p:ext>
    </p:extLst>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06615542"/>
      </p:ext>
    </p:extLst>
  </p:cSld>
  <p:clrMapOvr>
    <a:masterClrMapping/>
  </p:clrMapOvr>
</p:notes>
</file>

<file path=ppt/notesSlides/notesSlide5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389723"/>
      </p:ext>
    </p:extLst>
  </p:cSld>
  <p:clrMapOvr>
    <a:masterClrMapping/>
  </p:clrMapOvr>
</p:notes>
</file>

<file path=ppt/notesSlides/notesSlide5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What is the most simple list?</a:t>
            </a:r>
          </a:p>
        </p:txBody>
      </p:sp>
    </p:spTree>
    <p:extLst>
      <p:ext uri="{BB962C8B-B14F-4D97-AF65-F5344CB8AC3E}">
        <p14:creationId xmlns:p14="http://schemas.microsoft.com/office/powerpoint/2010/main" val="1975415014"/>
      </p:ext>
    </p:extLst>
  </p:cSld>
  <p:clrMapOvr>
    <a:masterClrMapping/>
  </p:clrMapOvr>
</p:notes>
</file>

<file path=ppt/notesSlides/notesSlide5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Show empty in Pyret</a:t>
            </a:r>
          </a:p>
        </p:txBody>
      </p:sp>
    </p:spTree>
    <p:extLst>
      <p:ext uri="{BB962C8B-B14F-4D97-AF65-F5344CB8AC3E}">
        <p14:creationId xmlns:p14="http://schemas.microsoft.com/office/powerpoint/2010/main" val="3342535122"/>
      </p:ext>
    </p:extLst>
  </p:cSld>
  <p:clrMapOvr>
    <a:masterClrMapping/>
  </p:clrMapOvr>
</p:notes>
</file>

<file path=ppt/notesSlides/notesSlide5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20348165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680652740"/>
      </p:ext>
    </p:extLst>
  </p:cSld>
  <p:clrMapOvr>
    <a:masterClrMapping/>
  </p:clrMapOvr>
</p:notes>
</file>

<file path=ppt/notesSlides/notesSlide5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1075942712"/>
      </p:ext>
    </p:extLst>
  </p:cSld>
  <p:clrMapOvr>
    <a:masterClrMapping/>
  </p:clrMapOvr>
</p:notes>
</file>

<file path=ppt/notesSlides/notesSlide5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3443869063"/>
      </p:ext>
    </p:extLst>
  </p:cSld>
  <p:clrMapOvr>
    <a:masterClrMapping/>
  </p:clrMapOvr>
</p:notes>
</file>

<file path=ppt/notesSlides/notesSlide5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4163248932"/>
      </p:ext>
    </p:extLst>
  </p:cSld>
  <p:clrMapOvr>
    <a:masterClrMapping/>
  </p:clrMapOvr>
</p:notes>
</file>

<file path=ppt/notesSlides/notesSlide5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2179751593"/>
      </p:ext>
    </p:extLst>
  </p:cSld>
  <p:clrMapOvr>
    <a:masterClrMapping/>
  </p:clrMapOvr>
</p:notes>
</file>

<file path=ppt/notesSlides/notesSlide5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2621151459"/>
      </p:ext>
    </p:extLst>
  </p:cSld>
  <p:clrMapOvr>
    <a:masterClrMapping/>
  </p:clrMapOvr>
</p:notes>
</file>

<file path=ppt/notesSlides/notesSlide5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1399353738"/>
      </p:ext>
    </p:extLst>
  </p:cSld>
  <p:clrMapOvr>
    <a:masterClrMapping/>
  </p:clrMapOvr>
</p:notes>
</file>

<file path=ppt/notesSlides/notesSlide5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3398739326"/>
      </p:ext>
    </p:extLst>
  </p:cSld>
  <p:clrMapOvr>
    <a:masterClrMapping/>
  </p:clrMapOvr>
</p:notes>
</file>

<file path=ppt/notesSlides/notesSlide5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34436055"/>
      </p:ext>
    </p:extLst>
  </p:cSld>
  <p:clrMapOvr>
    <a:masterClrMapping/>
  </p:clrMapOvr>
</p:notes>
</file>

<file path=ppt/notesSlides/notesSlide5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59109232"/>
      </p:ext>
    </p:extLst>
  </p:cSld>
  <p:clrMapOvr>
    <a:masterClrMapping/>
  </p:clrMapOvr>
</p:notes>
</file>

<file path=ppt/notesSlides/notesSlide5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96320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652821"/>
      </p:ext>
    </p:extLst>
  </p:cSld>
  <p:clrMapOvr>
    <a:masterClrMapping/>
  </p:clrMapOvr>
</p:notes>
</file>

<file path=ppt/notesSlides/notesSlide5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40316891"/>
      </p:ext>
    </p:extLst>
  </p:cSld>
  <p:clrMapOvr>
    <a:masterClrMapping/>
  </p:clrMapOvr>
</p:notes>
</file>

<file path=ppt/notesSlides/notesSlide5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27038820"/>
      </p:ext>
    </p:extLst>
  </p:cSld>
  <p:clrMapOvr>
    <a:masterClrMapping/>
  </p:clrMapOvr>
</p:notes>
</file>

<file path=ppt/notesSlides/notesSlide5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31535032"/>
      </p:ext>
    </p:extLst>
  </p:cSld>
  <p:clrMapOvr>
    <a:masterClrMapping/>
  </p:clrMapOvr>
</p:notes>
</file>

<file path=ppt/notesSlides/notesSlide5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88260691"/>
      </p:ext>
    </p:extLst>
  </p:cSld>
  <p:clrMapOvr>
    <a:masterClrMapping/>
  </p:clrMapOvr>
</p:notes>
</file>

<file path=ppt/notesSlides/notesSlide5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30798227"/>
      </p:ext>
    </p:extLst>
  </p:cSld>
  <p:clrMapOvr>
    <a:masterClrMapping/>
  </p:clrMapOvr>
</p:notes>
</file>

<file path=ppt/notesSlides/notesSlide5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07812743"/>
      </p:ext>
    </p:extLst>
  </p:cSld>
  <p:clrMapOvr>
    <a:masterClrMapping/>
  </p:clrMapOvr>
</p:notes>
</file>

<file path=ppt/notesSlides/notesSlide5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87873480"/>
      </p:ext>
    </p:extLst>
  </p:cSld>
  <p:clrMapOvr>
    <a:masterClrMapping/>
  </p:clrMapOvr>
</p:notes>
</file>

<file path=ppt/notesSlides/notesSlide5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41238682"/>
      </p:ext>
    </p:extLst>
  </p:cSld>
  <p:clrMapOvr>
    <a:masterClrMapping/>
  </p:clrMapOvr>
</p:notes>
</file>

<file path=ppt/notesSlides/notesSlide5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49399075"/>
      </p:ext>
    </p:extLst>
  </p:cSld>
  <p:clrMapOvr>
    <a:masterClrMapping/>
  </p:clrMapOvr>
</p:notes>
</file>

<file path=ppt/notesSlides/notesSlide5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752388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3514188"/>
      </p:ext>
    </p:extLst>
  </p:cSld>
  <p:clrMapOvr>
    <a:masterClrMapping/>
  </p:clrMapOvr>
</p:notes>
</file>

<file path=ppt/notesSlides/notesSlide5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64383159"/>
      </p:ext>
    </p:extLst>
  </p:cSld>
  <p:clrMapOvr>
    <a:masterClrMapping/>
  </p:clrMapOvr>
</p:notes>
</file>

<file path=ppt/notesSlides/notesSlide5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1057995"/>
      </p:ext>
    </p:extLst>
  </p:cSld>
  <p:clrMapOvr>
    <a:masterClrMapping/>
  </p:clrMapOvr>
</p:notes>
</file>

<file path=ppt/notesSlides/notesSlide5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25087221"/>
      </p:ext>
    </p:extLst>
  </p:cSld>
  <p:clrMapOvr>
    <a:masterClrMapping/>
  </p:clrMapOvr>
</p:notes>
</file>

<file path=ppt/notesSlides/notesSlide5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6034265"/>
      </p:ext>
    </p:extLst>
  </p:cSld>
  <p:clrMapOvr>
    <a:masterClrMapping/>
  </p:clrMapOvr>
</p:notes>
</file>

<file path=ppt/notesSlides/notesSlide5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27975674"/>
      </p:ext>
    </p:extLst>
  </p:cSld>
  <p:clrMapOvr>
    <a:masterClrMapping/>
  </p:clrMapOvr>
</p:notes>
</file>

<file path=ppt/notesSlides/notesSlide5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83746008"/>
      </p:ext>
    </p:extLst>
  </p:cSld>
  <p:clrMapOvr>
    <a:masterClrMapping/>
  </p:clrMapOvr>
</p:notes>
</file>

<file path=ppt/notesSlides/notesSlide5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1963394"/>
      </p:ext>
    </p:extLst>
  </p:cSld>
  <p:clrMapOvr>
    <a:masterClrMapping/>
  </p:clrMapOvr>
</p:notes>
</file>

<file path=ppt/notesSlides/notesSlide5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27758657"/>
      </p:ext>
    </p:extLst>
  </p:cSld>
  <p:clrMapOvr>
    <a:masterClrMapping/>
  </p:clrMapOvr>
</p:notes>
</file>

<file path=ppt/notesSlides/notesSlide5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10083772"/>
      </p:ext>
    </p:extLst>
  </p:cSld>
  <p:clrMapOvr>
    <a:masterClrMapping/>
  </p:clrMapOvr>
</p:notes>
</file>

<file path=ppt/notesSlides/notesSlide5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03290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89758464"/>
      </p:ext>
    </p:extLst>
  </p:cSld>
  <p:clrMapOvr>
    <a:masterClrMapping/>
  </p:clrMapOvr>
</p:notes>
</file>

<file path=ppt/notesSlides/notesSlide5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08635871"/>
      </p:ext>
    </p:extLst>
  </p:cSld>
  <p:clrMapOvr>
    <a:masterClrMapping/>
  </p:clrMapOvr>
</p:notes>
</file>

<file path=ppt/notesSlides/notesSlide5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1000793"/>
      </p:ext>
    </p:extLst>
  </p:cSld>
  <p:clrMapOvr>
    <a:masterClrMapping/>
  </p:clrMapOvr>
</p:notes>
</file>

<file path=ppt/notesSlides/notesSlide5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4554121"/>
      </p:ext>
    </p:extLst>
  </p:cSld>
  <p:clrMapOvr>
    <a:masterClrMapping/>
  </p:clrMapOvr>
</p:notes>
</file>

<file path=ppt/notesSlides/notesSlide5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6821078"/>
      </p:ext>
    </p:extLst>
  </p:cSld>
  <p:clrMapOvr>
    <a:masterClrMapping/>
  </p:clrMapOvr>
</p:notes>
</file>

<file path=ppt/notesSlides/notesSlide5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49773529"/>
      </p:ext>
    </p:extLst>
  </p:cSld>
  <p:clrMapOvr>
    <a:masterClrMapping/>
  </p:clrMapOvr>
</p:notes>
</file>

<file path=ppt/notesSlides/notesSlide5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2633329"/>
      </p:ext>
    </p:extLst>
  </p:cSld>
  <p:clrMapOvr>
    <a:masterClrMapping/>
  </p:clrMapOvr>
</p:notes>
</file>

<file path=ppt/notesSlides/notesSlide5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82710126"/>
      </p:ext>
    </p:extLst>
  </p:cSld>
  <p:clrMapOvr>
    <a:masterClrMapping/>
  </p:clrMapOvr>
</p:notes>
</file>

<file path=ppt/notesSlides/notesSlide5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54283027"/>
      </p:ext>
    </p:extLst>
  </p:cSld>
  <p:clrMapOvr>
    <a:masterClrMapping/>
  </p:clrMapOvr>
</p:notes>
</file>

<file path=ppt/notesSlides/notesSlide5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15743839"/>
      </p:ext>
    </p:extLst>
  </p:cSld>
  <p:clrMapOvr>
    <a:masterClrMapping/>
  </p:clrMapOvr>
</p:notes>
</file>

<file path=ppt/notesSlides/notesSlide5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14538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08259835"/>
      </p:ext>
    </p:extLst>
  </p:cSld>
  <p:clrMapOvr>
    <a:masterClrMapping/>
  </p:clrMapOvr>
</p:notes>
</file>

<file path=ppt/notesSlides/notesSlide5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26572010"/>
      </p:ext>
    </p:extLst>
  </p:cSld>
  <p:clrMapOvr>
    <a:masterClrMapping/>
  </p:clrMapOvr>
</p:notes>
</file>

<file path=ppt/notesSlides/notesSlide5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97342973"/>
      </p:ext>
    </p:extLst>
  </p:cSld>
  <p:clrMapOvr>
    <a:masterClrMapping/>
  </p:clrMapOvr>
</p:notes>
</file>

<file path=ppt/notesSlides/notesSlide5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73164059"/>
      </p:ext>
    </p:extLst>
  </p:cSld>
  <p:clrMapOvr>
    <a:masterClrMapping/>
  </p:clrMapOvr>
</p:notes>
</file>

<file path=ppt/notesSlides/notesSlide5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42845813"/>
      </p:ext>
    </p:extLst>
  </p:cSld>
  <p:clrMapOvr>
    <a:masterClrMapping/>
  </p:clrMapOvr>
</p:notes>
</file>

<file path=ppt/notesSlides/notesSlide5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5774601"/>
      </p:ext>
    </p:extLst>
  </p:cSld>
  <p:clrMapOvr>
    <a:masterClrMapping/>
  </p:clrMapOvr>
</p:notes>
</file>

<file path=ppt/notesSlides/notesSlide5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39471773"/>
      </p:ext>
    </p:extLst>
  </p:cSld>
  <p:clrMapOvr>
    <a:masterClrMapping/>
  </p:clrMapOvr>
</p:notes>
</file>

<file path=ppt/notesSlides/notesSlide5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78550"/>
      </p:ext>
    </p:extLst>
  </p:cSld>
  <p:clrMapOvr>
    <a:masterClrMapping/>
  </p:clrMapOvr>
</p:notes>
</file>

<file path=ppt/notesSlides/notesSlide5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96291648"/>
      </p:ext>
    </p:extLst>
  </p:cSld>
  <p:clrMapOvr>
    <a:masterClrMapping/>
  </p:clrMapOvr>
</p:notes>
</file>

<file path=ppt/notesSlides/notesSlide5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4951084"/>
      </p:ext>
    </p:extLst>
  </p:cSld>
  <p:clrMapOvr>
    <a:masterClrMapping/>
  </p:clrMapOvr>
</p:notes>
</file>

<file path=ppt/notesSlides/notesSlide5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7915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41219501"/>
      </p:ext>
    </p:extLst>
  </p:cSld>
  <p:clrMapOvr>
    <a:masterClrMapping/>
  </p:clrMapOvr>
</p:notes>
</file>

<file path=ppt/notesSlides/notesSlide5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4803554"/>
      </p:ext>
    </p:extLst>
  </p:cSld>
  <p:clrMapOvr>
    <a:masterClrMapping/>
  </p:clrMapOvr>
</p:notes>
</file>

<file path=ppt/notesSlides/notesSlide5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2319346"/>
      </p:ext>
    </p:extLst>
  </p:cSld>
  <p:clrMapOvr>
    <a:masterClrMapping/>
  </p:clrMapOvr>
</p:notes>
</file>

<file path=ppt/notesSlides/notesSlide5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60430313"/>
      </p:ext>
    </p:extLst>
  </p:cSld>
  <p:clrMapOvr>
    <a:masterClrMapping/>
  </p:clrMapOvr>
</p:notes>
</file>

<file path=ppt/notesSlides/notesSlide5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6394805"/>
      </p:ext>
    </p:extLst>
  </p:cSld>
  <p:clrMapOvr>
    <a:masterClrMapping/>
  </p:clrMapOvr>
</p:notes>
</file>

<file path=ppt/notesSlides/notesSlide5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08687498"/>
      </p:ext>
    </p:extLst>
  </p:cSld>
  <p:clrMapOvr>
    <a:masterClrMapping/>
  </p:clrMapOvr>
</p:notes>
</file>

<file path=ppt/notesSlides/notesSlide5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493049"/>
      </p:ext>
    </p:extLst>
  </p:cSld>
  <p:clrMapOvr>
    <a:masterClrMapping/>
  </p:clrMapOvr>
</p:notes>
</file>

<file path=ppt/notesSlides/notesSlide5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45084283"/>
      </p:ext>
    </p:extLst>
  </p:cSld>
  <p:clrMapOvr>
    <a:masterClrMapping/>
  </p:clrMapOvr>
</p:notes>
</file>

<file path=ppt/notesSlides/notesSlide5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43802598"/>
      </p:ext>
    </p:extLst>
  </p:cSld>
  <p:clrMapOvr>
    <a:masterClrMapping/>
  </p:clrMapOvr>
</p:notes>
</file>

<file path=ppt/notesSlides/notesSlide5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56403946"/>
      </p:ext>
    </p:extLst>
  </p:cSld>
  <p:clrMapOvr>
    <a:masterClrMapping/>
  </p:clrMapOvr>
</p:notes>
</file>

<file path=ppt/notesSlides/notesSlide5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460878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29068138"/>
      </p:ext>
    </p:extLst>
  </p:cSld>
  <p:clrMapOvr>
    <a:masterClrMapping/>
  </p:clrMapOvr>
</p:notes>
</file>

<file path=ppt/notesSlides/notesSlide5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24659636"/>
      </p:ext>
    </p:extLst>
  </p:cSld>
  <p:clrMapOvr>
    <a:masterClrMapping/>
  </p:clrMapOvr>
</p:notes>
</file>

<file path=ppt/notesSlides/notesSlide5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10066583"/>
      </p:ext>
    </p:extLst>
  </p:cSld>
  <p:clrMapOvr>
    <a:masterClrMapping/>
  </p:clrMapOvr>
</p:notes>
</file>

<file path=ppt/notesSlides/notesSlide5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87626037"/>
      </p:ext>
    </p:extLst>
  </p:cSld>
  <p:clrMapOvr>
    <a:masterClrMapping/>
  </p:clrMapOvr>
</p:notes>
</file>

<file path=ppt/notesSlides/notesSlide5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31666685"/>
      </p:ext>
    </p:extLst>
  </p:cSld>
  <p:clrMapOvr>
    <a:masterClrMapping/>
  </p:clrMapOvr>
</p:notes>
</file>

<file path=ppt/notesSlides/notesSlide5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77892704"/>
      </p:ext>
    </p:extLst>
  </p:cSld>
  <p:clrMapOvr>
    <a:masterClrMapping/>
  </p:clrMapOvr>
</p:notes>
</file>

<file path=ppt/notesSlides/notesSlide5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46018390"/>
      </p:ext>
    </p:extLst>
  </p:cSld>
  <p:clrMapOvr>
    <a:masterClrMapping/>
  </p:clrMapOvr>
</p:notes>
</file>

<file path=ppt/notesSlides/notesSlide5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00677556"/>
      </p:ext>
    </p:extLst>
  </p:cSld>
  <p:clrMapOvr>
    <a:masterClrMapping/>
  </p:clrMapOvr>
</p:notes>
</file>

<file path=ppt/notesSlides/notesSlide5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76846705"/>
      </p:ext>
    </p:extLst>
  </p:cSld>
  <p:clrMapOvr>
    <a:masterClrMapping/>
  </p:clrMapOvr>
</p:notes>
</file>

<file path=ppt/notesSlides/notesSlide5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6575579"/>
      </p:ext>
    </p:extLst>
  </p:cSld>
  <p:clrMapOvr>
    <a:masterClrMapping/>
  </p:clrMapOvr>
</p:notes>
</file>

<file path=ppt/notesSlides/notesSlide5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89933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94178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90205995"/>
      </p:ext>
    </p:extLst>
  </p:cSld>
  <p:clrMapOvr>
    <a:masterClrMapping/>
  </p:clrMapOvr>
</p:notes>
</file>

<file path=ppt/notesSlides/notesSlide6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80803556"/>
      </p:ext>
    </p:extLst>
  </p:cSld>
  <p:clrMapOvr>
    <a:masterClrMapping/>
  </p:clrMapOvr>
</p:notes>
</file>

<file path=ppt/notesSlides/notesSlide6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14128798"/>
      </p:ext>
    </p:extLst>
  </p:cSld>
  <p:clrMapOvr>
    <a:masterClrMapping/>
  </p:clrMapOvr>
</p:notes>
</file>

<file path=ppt/notesSlides/notesSlide6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8992292"/>
      </p:ext>
    </p:extLst>
  </p:cSld>
  <p:clrMapOvr>
    <a:masterClrMapping/>
  </p:clrMapOvr>
</p:notes>
</file>

<file path=ppt/notesSlides/notesSlide6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69542519"/>
      </p:ext>
    </p:extLst>
  </p:cSld>
  <p:clrMapOvr>
    <a:masterClrMapping/>
  </p:clrMapOvr>
</p:notes>
</file>

<file path=ppt/notesSlides/notesSlide6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56114360"/>
      </p:ext>
    </p:extLst>
  </p:cSld>
  <p:clrMapOvr>
    <a:masterClrMapping/>
  </p:clrMapOvr>
</p:notes>
</file>

<file path=ppt/notesSlides/notesSlide6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do we need the coordinates? what are the dimensions of cat?</a:t>
            </a:r>
          </a:p>
        </p:txBody>
      </p:sp>
    </p:spTree>
    <p:extLst>
      <p:ext uri="{BB962C8B-B14F-4D97-AF65-F5344CB8AC3E}">
        <p14:creationId xmlns:p14="http://schemas.microsoft.com/office/powerpoint/2010/main" val="2988229279"/>
      </p:ext>
    </p:extLst>
  </p:cSld>
  <p:clrMapOvr>
    <a:masterClrMapping/>
  </p:clrMapOvr>
</p:notes>
</file>

<file path=ppt/notesSlides/notesSlide6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do we need the coordinates? what are the dimensions of cat?</a:t>
            </a:r>
          </a:p>
        </p:txBody>
      </p:sp>
    </p:spTree>
    <p:extLst>
      <p:ext uri="{BB962C8B-B14F-4D97-AF65-F5344CB8AC3E}">
        <p14:creationId xmlns:p14="http://schemas.microsoft.com/office/powerpoint/2010/main" val="36460720"/>
      </p:ext>
    </p:extLst>
  </p:cSld>
  <p:clrMapOvr>
    <a:masterClrMapping/>
  </p:clrMapOvr>
</p:notes>
</file>

<file path=ppt/notesSlides/notesSlide6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73104444"/>
      </p:ext>
    </p:extLst>
  </p:cSld>
  <p:clrMapOvr>
    <a:masterClrMapping/>
  </p:clrMapOvr>
</p:notes>
</file>

<file path=ppt/notesSlides/notesSlide6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96758847"/>
      </p:ext>
    </p:extLst>
  </p:cSld>
  <p:clrMapOvr>
    <a:masterClrMapping/>
  </p:clrMapOvr>
</p:notes>
</file>

<file path=ppt/notesSlides/notesSlide6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902985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55877443"/>
      </p:ext>
    </p:extLst>
  </p:cSld>
  <p:clrMapOvr>
    <a:masterClrMapping/>
  </p:clrMapOvr>
</p:notes>
</file>

<file path=ppt/notesSlides/notesSlide6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8698313"/>
      </p:ext>
    </p:extLst>
  </p:cSld>
  <p:clrMapOvr>
    <a:masterClrMapping/>
  </p:clrMapOvr>
</p:notes>
</file>

<file path=ppt/notesSlides/notesSlide6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13906482"/>
      </p:ext>
    </p:extLst>
  </p:cSld>
  <p:clrMapOvr>
    <a:masterClrMapping/>
  </p:clrMapOvr>
</p:notes>
</file>

<file path=ppt/notesSlides/notesSlide6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1439722"/>
      </p:ext>
    </p:extLst>
  </p:cSld>
  <p:clrMapOvr>
    <a:masterClrMapping/>
  </p:clrMapOvr>
</p:notes>
</file>

<file path=ppt/notesSlides/notesSlide6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60451588"/>
      </p:ext>
    </p:extLst>
  </p:cSld>
  <p:clrMapOvr>
    <a:masterClrMapping/>
  </p:clrMapOvr>
</p:notes>
</file>

<file path=ppt/notesSlides/notesSlide6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55167898"/>
      </p:ext>
    </p:extLst>
  </p:cSld>
  <p:clrMapOvr>
    <a:masterClrMapping/>
  </p:clrMapOvr>
</p:notes>
</file>

<file path=ppt/notesSlides/notesSlide6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32860411"/>
      </p:ext>
    </p:extLst>
  </p:cSld>
  <p:clrMapOvr>
    <a:masterClrMapping/>
  </p:clrMapOvr>
</p:notes>
</file>

<file path=ppt/notesSlides/notesSlide6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3895897"/>
      </p:ext>
    </p:extLst>
  </p:cSld>
  <p:clrMapOvr>
    <a:masterClrMapping/>
  </p:clrMapOvr>
</p:notes>
</file>

<file path=ppt/notesSlides/notesSlide6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14274892"/>
      </p:ext>
    </p:extLst>
  </p:cSld>
  <p:clrMapOvr>
    <a:masterClrMapping/>
  </p:clrMapOvr>
</p:notes>
</file>

<file path=ppt/notesSlides/notesSlide6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95824982"/>
      </p:ext>
    </p:extLst>
  </p:cSld>
  <p:clrMapOvr>
    <a:masterClrMapping/>
  </p:clrMapOvr>
</p:notes>
</file>

<file path=ppt/notesSlides/notesSlide6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22831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1557575"/>
      </p:ext>
    </p:extLst>
  </p:cSld>
  <p:clrMapOvr>
    <a:masterClrMapping/>
  </p:clrMapOvr>
</p:notes>
</file>

<file path=ppt/notesSlides/notesSlide6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8873184"/>
      </p:ext>
    </p:extLst>
  </p:cSld>
  <p:clrMapOvr>
    <a:masterClrMapping/>
  </p:clrMapOvr>
</p:notes>
</file>

<file path=ppt/notesSlides/notesSlide6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1861501"/>
      </p:ext>
    </p:extLst>
  </p:cSld>
  <p:clrMapOvr>
    <a:masterClrMapping/>
  </p:clrMapOvr>
</p:notes>
</file>

<file path=ppt/notesSlides/notesSlide6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82114804"/>
      </p:ext>
    </p:extLst>
  </p:cSld>
  <p:clrMapOvr>
    <a:masterClrMapping/>
  </p:clrMapOvr>
</p:notes>
</file>

<file path=ppt/notesSlides/notesSlide6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84010607"/>
      </p:ext>
    </p:extLst>
  </p:cSld>
  <p:clrMapOvr>
    <a:masterClrMapping/>
  </p:clrMapOvr>
</p:notes>
</file>

<file path=ppt/notesSlides/notesSlide6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18754329"/>
      </p:ext>
    </p:extLst>
  </p:cSld>
  <p:clrMapOvr>
    <a:masterClrMapping/>
  </p:clrMapOvr>
</p:notes>
</file>

<file path=ppt/notesSlides/notesSlide6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48244437"/>
      </p:ext>
    </p:extLst>
  </p:cSld>
  <p:clrMapOvr>
    <a:masterClrMapping/>
  </p:clrMapOvr>
</p:notes>
</file>

<file path=ppt/notesSlides/notesSlide6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17336942"/>
      </p:ext>
    </p:extLst>
  </p:cSld>
  <p:clrMapOvr>
    <a:masterClrMapping/>
  </p:clrMapOvr>
</p:notes>
</file>

<file path=ppt/notesSlides/notesSlide6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6141301"/>
      </p:ext>
    </p:extLst>
  </p:cSld>
  <p:clrMapOvr>
    <a:masterClrMapping/>
  </p:clrMapOvr>
</p:notes>
</file>

<file path=ppt/notesSlides/notesSlide6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37744225"/>
      </p:ext>
    </p:extLst>
  </p:cSld>
  <p:clrMapOvr>
    <a:masterClrMapping/>
  </p:clrMapOvr>
</p:notes>
</file>

<file path=ppt/notesSlides/notesSlide6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46936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4647814"/>
      </p:ext>
    </p:extLst>
  </p:cSld>
  <p:clrMapOvr>
    <a:masterClrMapping/>
  </p:clrMapOvr>
</p:notes>
</file>

<file path=ppt/notesSlides/notesSlide6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2770470"/>
      </p:ext>
    </p:extLst>
  </p:cSld>
  <p:clrMapOvr>
    <a:masterClrMapping/>
  </p:clrMapOvr>
</p:notes>
</file>

<file path=ppt/notesSlides/notesSlide6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5348540"/>
      </p:ext>
    </p:extLst>
  </p:cSld>
  <p:clrMapOvr>
    <a:masterClrMapping/>
  </p:clrMapOvr>
</p:notes>
</file>

<file path=ppt/notesSlides/notesSlide6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13070114"/>
      </p:ext>
    </p:extLst>
  </p:cSld>
  <p:clrMapOvr>
    <a:masterClrMapping/>
  </p:clrMapOvr>
</p:notes>
</file>

<file path=ppt/notesSlides/notesSlide6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60409462"/>
      </p:ext>
    </p:extLst>
  </p:cSld>
  <p:clrMapOvr>
    <a:masterClrMapping/>
  </p:clrMapOvr>
</p:notes>
</file>

<file path=ppt/notesSlides/notesSlide6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42047439"/>
      </p:ext>
    </p:extLst>
  </p:cSld>
  <p:clrMapOvr>
    <a:masterClrMapping/>
  </p:clrMapOvr>
</p:notes>
</file>

<file path=ppt/notesSlides/notesSlide6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03943993"/>
      </p:ext>
    </p:extLst>
  </p:cSld>
  <p:clrMapOvr>
    <a:masterClrMapping/>
  </p:clrMapOvr>
</p:notes>
</file>

<file path=ppt/notesSlides/notesSlide6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23292165"/>
      </p:ext>
    </p:extLst>
  </p:cSld>
  <p:clrMapOvr>
    <a:masterClrMapping/>
  </p:clrMapOvr>
</p:notes>
</file>

<file path=ppt/notesSlides/notesSlide6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38044327"/>
      </p:ext>
    </p:extLst>
  </p:cSld>
  <p:clrMapOvr>
    <a:masterClrMapping/>
  </p:clrMapOvr>
</p:notes>
</file>

<file path=ppt/notesSlides/notesSlide6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15684798"/>
      </p:ext>
    </p:extLst>
  </p:cSld>
  <p:clrMapOvr>
    <a:masterClrMapping/>
  </p:clrMapOvr>
</p:notes>
</file>

<file path=ppt/notesSlides/notesSlide6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252286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83911956"/>
      </p:ext>
    </p:extLst>
  </p:cSld>
  <p:clrMapOvr>
    <a:masterClrMapping/>
  </p:clrMapOvr>
</p:notes>
</file>

<file path=ppt/notesSlides/notesSlide6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18821632"/>
      </p:ext>
    </p:extLst>
  </p:cSld>
  <p:clrMapOvr>
    <a:masterClrMapping/>
  </p:clrMapOvr>
</p:notes>
</file>

<file path=ppt/notesSlides/notesSlide6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63920335"/>
      </p:ext>
    </p:extLst>
  </p:cSld>
  <p:clrMapOvr>
    <a:masterClrMapping/>
  </p:clrMapOvr>
</p:notes>
</file>

<file path=ppt/notesSlides/notesSlide6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78781411"/>
      </p:ext>
    </p:extLst>
  </p:cSld>
  <p:clrMapOvr>
    <a:masterClrMapping/>
  </p:clrMapOvr>
</p:notes>
</file>

<file path=ppt/notesSlides/notesSlide6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6897301"/>
      </p:ext>
    </p:extLst>
  </p:cSld>
  <p:clrMapOvr>
    <a:masterClrMapping/>
  </p:clrMapOvr>
</p:notes>
</file>

<file path=ppt/notesSlides/notesSlide6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06936171"/>
      </p:ext>
    </p:extLst>
  </p:cSld>
  <p:clrMapOvr>
    <a:masterClrMapping/>
  </p:clrMapOvr>
</p:notes>
</file>

<file path=ppt/notesSlides/notesSlide6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377188"/>
      </p:ext>
    </p:extLst>
  </p:cSld>
  <p:clrMapOvr>
    <a:masterClrMapping/>
  </p:clrMapOvr>
</p:notes>
</file>

<file path=ppt/notesSlides/notesSlide6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60328692"/>
      </p:ext>
    </p:extLst>
  </p:cSld>
  <p:clrMapOvr>
    <a:masterClrMapping/>
  </p:clrMapOvr>
</p:notes>
</file>

<file path=ppt/notesSlides/notesSlide6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83624940"/>
      </p:ext>
    </p:extLst>
  </p:cSld>
  <p:clrMapOvr>
    <a:masterClrMapping/>
  </p:clrMapOvr>
</p:notes>
</file>

<file path=ppt/notesSlides/notesSlide6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05099287"/>
      </p:ext>
    </p:extLst>
  </p:cSld>
  <p:clrMapOvr>
    <a:masterClrMapping/>
  </p:clrMapOvr>
</p:notes>
</file>

<file path=ppt/notesSlides/notesSlide6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351572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41549788"/>
      </p:ext>
    </p:extLst>
  </p:cSld>
  <p:clrMapOvr>
    <a:masterClrMapping/>
  </p:clrMapOvr>
</p:notes>
</file>

<file path=ppt/notesSlides/notesSlide6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52253402"/>
      </p:ext>
    </p:extLst>
  </p:cSld>
  <p:clrMapOvr>
    <a:masterClrMapping/>
  </p:clrMapOvr>
</p:notes>
</file>

<file path=ppt/notesSlides/notesSlide6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09640231"/>
      </p:ext>
    </p:extLst>
  </p:cSld>
  <p:clrMapOvr>
    <a:masterClrMapping/>
  </p:clrMapOvr>
</p:notes>
</file>

<file path=ppt/notesSlides/notesSlide6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07023029"/>
      </p:ext>
    </p:extLst>
  </p:cSld>
  <p:clrMapOvr>
    <a:masterClrMapping/>
  </p:clrMapOvr>
</p:notes>
</file>

<file path=ppt/notesSlides/notesSlide6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52384109"/>
      </p:ext>
    </p:extLst>
  </p:cSld>
  <p:clrMapOvr>
    <a:masterClrMapping/>
  </p:clrMapOvr>
</p:notes>
</file>

<file path=ppt/notesSlides/notesSlide6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83214108"/>
      </p:ext>
    </p:extLst>
  </p:cSld>
  <p:clrMapOvr>
    <a:masterClrMapping/>
  </p:clrMapOvr>
</p:notes>
</file>

<file path=ppt/notesSlides/notesSlide6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65100584"/>
      </p:ext>
    </p:extLst>
  </p:cSld>
  <p:clrMapOvr>
    <a:masterClrMapping/>
  </p:clrMapOvr>
</p:notes>
</file>

<file path=ppt/notesSlides/notesSlide6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04199006"/>
      </p:ext>
    </p:extLst>
  </p:cSld>
  <p:clrMapOvr>
    <a:masterClrMapping/>
  </p:clrMapOvr>
</p:notes>
</file>

<file path=ppt/notesSlides/notesSlide6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6956342"/>
      </p:ext>
    </p:extLst>
  </p:cSld>
  <p:clrMapOvr>
    <a:masterClrMapping/>
  </p:clrMapOvr>
</p:notes>
</file>

<file path=ppt/notesSlides/notesSlide6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64543266"/>
      </p:ext>
    </p:extLst>
  </p:cSld>
  <p:clrMapOvr>
    <a:masterClrMapping/>
  </p:clrMapOvr>
</p:notes>
</file>

<file path=ppt/notesSlides/notesSlide6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651574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39218720"/>
      </p:ext>
    </p:extLst>
  </p:cSld>
  <p:clrMapOvr>
    <a:masterClrMapping/>
  </p:clrMapOvr>
</p:notes>
</file>

<file path=ppt/notesSlides/notesSlide6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88220508"/>
      </p:ext>
    </p:extLst>
  </p:cSld>
  <p:clrMapOvr>
    <a:masterClrMapping/>
  </p:clrMapOvr>
</p:notes>
</file>

<file path=ppt/notesSlides/notesSlide6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25474082"/>
      </p:ext>
    </p:extLst>
  </p:cSld>
  <p:clrMapOvr>
    <a:masterClrMapping/>
  </p:clrMapOvr>
</p:notes>
</file>

<file path=ppt/notesSlides/notesSlide6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21048970"/>
      </p:ext>
    </p:extLst>
  </p:cSld>
  <p:clrMapOvr>
    <a:masterClrMapping/>
  </p:clrMapOvr>
</p:notes>
</file>

<file path=ppt/notesSlides/notesSlide6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44550481"/>
      </p:ext>
    </p:extLst>
  </p:cSld>
  <p:clrMapOvr>
    <a:masterClrMapping/>
  </p:clrMapOvr>
</p:notes>
</file>

<file path=ppt/notesSlides/notesSlide6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2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54247619"/>
      </p:ext>
    </p:extLst>
  </p:cSld>
  <p:clrMapOvr>
    <a:masterClrMapping/>
  </p:clrMapOvr>
</p:notes>
</file>

<file path=ppt/notesSlides/notesSlide6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22704852"/>
      </p:ext>
    </p:extLst>
  </p:cSld>
  <p:clrMapOvr>
    <a:masterClrMapping/>
  </p:clrMapOvr>
</p:notes>
</file>

<file path=ppt/notesSlides/notesSlide6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9772370"/>
      </p:ext>
    </p:extLst>
  </p:cSld>
  <p:clrMapOvr>
    <a:masterClrMapping/>
  </p:clrMapOvr>
</p:notes>
</file>

<file path=ppt/notesSlides/notesSlide6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1239170"/>
      </p:ext>
    </p:extLst>
  </p:cSld>
  <p:clrMapOvr>
    <a:masterClrMapping/>
  </p:clrMapOvr>
</p:notes>
</file>

<file path=ppt/notesSlides/notesSlide6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10030819"/>
      </p:ext>
    </p:extLst>
  </p:cSld>
  <p:clrMapOvr>
    <a:masterClrMapping/>
  </p:clrMapOvr>
</p:notes>
</file>

<file path=ppt/notesSlides/notesSlide6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43646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98338125"/>
      </p:ext>
    </p:extLst>
  </p:cSld>
  <p:clrMapOvr>
    <a:masterClrMapping/>
  </p:clrMapOvr>
</p:notes>
</file>

<file path=ppt/notesSlides/notesSlide6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42959203"/>
      </p:ext>
    </p:extLst>
  </p:cSld>
  <p:clrMapOvr>
    <a:masterClrMapping/>
  </p:clrMapOvr>
</p:notes>
</file>

<file path=ppt/notesSlides/notesSlide6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95493800"/>
      </p:ext>
    </p:extLst>
  </p:cSld>
  <p:clrMapOvr>
    <a:masterClrMapping/>
  </p:clrMapOvr>
</p:notes>
</file>

<file path=ppt/notesSlides/notesSlide6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96730782"/>
      </p:ext>
    </p:extLst>
  </p:cSld>
  <p:clrMapOvr>
    <a:masterClrMapping/>
  </p:clrMapOvr>
</p:notes>
</file>

<file path=ppt/notesSlides/notesSlide6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19294080"/>
      </p:ext>
    </p:extLst>
  </p:cSld>
  <p:clrMapOvr>
    <a:masterClrMapping/>
  </p:clrMapOvr>
</p:notes>
</file>

<file path=ppt/notesSlides/notesSlide6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0061753"/>
      </p:ext>
    </p:extLst>
  </p:cSld>
  <p:clrMapOvr>
    <a:masterClrMapping/>
  </p:clrMapOvr>
</p:notes>
</file>

<file path=ppt/notesSlides/notesSlide6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60387159"/>
      </p:ext>
    </p:extLst>
  </p:cSld>
  <p:clrMapOvr>
    <a:masterClrMapping/>
  </p:clrMapOvr>
</p:notes>
</file>

<file path=ppt/notesSlides/notesSlide6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82680672"/>
      </p:ext>
    </p:extLst>
  </p:cSld>
  <p:clrMapOvr>
    <a:masterClrMapping/>
  </p:clrMapOvr>
</p:notes>
</file>

<file path=ppt/notesSlides/notesSlide6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6765994"/>
      </p:ext>
    </p:extLst>
  </p:cSld>
  <p:clrMapOvr>
    <a:masterClrMapping/>
  </p:clrMapOvr>
</p:notes>
</file>

<file path=ppt/notesSlides/notesSlide6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77715115"/>
      </p:ext>
    </p:extLst>
  </p:cSld>
  <p:clrMapOvr>
    <a:masterClrMapping/>
  </p:clrMapOvr>
</p:notes>
</file>

<file path=ppt/notesSlides/notesSlide6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799562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516834"/>
      </p:ext>
    </p:extLst>
  </p:cSld>
  <p:clrMapOvr>
    <a:masterClrMapping/>
  </p:clrMapOvr>
</p:notes>
</file>

<file path=ppt/notesSlides/notesSlide6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66936687"/>
      </p:ext>
    </p:extLst>
  </p:cSld>
  <p:clrMapOvr>
    <a:masterClrMapping/>
  </p:clrMapOvr>
</p:notes>
</file>

<file path=ppt/notesSlides/notesSlide6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51503031"/>
      </p:ext>
    </p:extLst>
  </p:cSld>
  <p:clrMapOvr>
    <a:masterClrMapping/>
  </p:clrMapOvr>
</p:notes>
</file>

<file path=ppt/notesSlides/notesSlide6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41080607"/>
      </p:ext>
    </p:extLst>
  </p:cSld>
  <p:clrMapOvr>
    <a:masterClrMapping/>
  </p:clrMapOvr>
</p:notes>
</file>

<file path=ppt/notesSlides/notesSlide6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45599291"/>
      </p:ext>
    </p:extLst>
  </p:cSld>
  <p:clrMapOvr>
    <a:masterClrMapping/>
  </p:clrMapOvr>
</p:notes>
</file>

<file path=ppt/notesSlides/notesSlide6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2274466"/>
      </p:ext>
    </p:extLst>
  </p:cSld>
  <p:clrMapOvr>
    <a:masterClrMapping/>
  </p:clrMapOvr>
</p:notes>
</file>

<file path=ppt/notesSlides/notesSlide6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7929445"/>
      </p:ext>
    </p:extLst>
  </p:cSld>
  <p:clrMapOvr>
    <a:masterClrMapping/>
  </p:clrMapOvr>
</p:notes>
</file>

<file path=ppt/notesSlides/notesSlide6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2221804"/>
      </p:ext>
    </p:extLst>
  </p:cSld>
  <p:clrMapOvr>
    <a:masterClrMapping/>
  </p:clrMapOvr>
</p:notes>
</file>

<file path=ppt/notesSlides/notesSlide6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46080186"/>
      </p:ext>
    </p:extLst>
  </p:cSld>
  <p:clrMapOvr>
    <a:masterClrMapping/>
  </p:clrMapOvr>
</p:notes>
</file>

<file path=ppt/notesSlides/notesSlide6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6941384"/>
      </p:ext>
    </p:extLst>
  </p:cSld>
  <p:clrMapOvr>
    <a:masterClrMapping/>
  </p:clrMapOvr>
</p:notes>
</file>

<file path=ppt/notesSlides/notesSlide6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346517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24928277"/>
      </p:ext>
    </p:extLst>
  </p:cSld>
  <p:clrMapOvr>
    <a:masterClrMapping/>
  </p:clrMapOvr>
</p:notes>
</file>

<file path=ppt/notesSlides/notesSlide6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32123684"/>
      </p:ext>
    </p:extLst>
  </p:cSld>
  <p:clrMapOvr>
    <a:masterClrMapping/>
  </p:clrMapOvr>
</p:notes>
</file>

<file path=ppt/notesSlides/notesSlide6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0285309"/>
      </p:ext>
    </p:extLst>
  </p:cSld>
  <p:clrMapOvr>
    <a:masterClrMapping/>
  </p:clrMapOvr>
</p:notes>
</file>

<file path=ppt/notesSlides/notesSlide6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58102078"/>
      </p:ext>
    </p:extLst>
  </p:cSld>
  <p:clrMapOvr>
    <a:masterClrMapping/>
  </p:clrMapOvr>
</p:notes>
</file>

<file path=ppt/notesSlides/notesSlide6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24151699"/>
      </p:ext>
    </p:extLst>
  </p:cSld>
  <p:clrMapOvr>
    <a:masterClrMapping/>
  </p:clrMapOvr>
</p:notes>
</file>

<file path=ppt/notesSlides/notesSlide6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91479947"/>
      </p:ext>
    </p:extLst>
  </p:cSld>
  <p:clrMapOvr>
    <a:masterClrMapping/>
  </p:clrMapOvr>
</p:notes>
</file>

<file path=ppt/notesSlides/notesSlide6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4583586"/>
      </p:ext>
    </p:extLst>
  </p:cSld>
  <p:clrMapOvr>
    <a:masterClrMapping/>
  </p:clrMapOvr>
</p:notes>
</file>

<file path=ppt/notesSlides/notesSlide6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26995066"/>
      </p:ext>
    </p:extLst>
  </p:cSld>
  <p:clrMapOvr>
    <a:masterClrMapping/>
  </p:clrMapOvr>
</p:notes>
</file>

<file path=ppt/notesSlides/notesSlide6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1046954"/>
      </p:ext>
    </p:extLst>
  </p:cSld>
  <p:clrMapOvr>
    <a:masterClrMapping/>
  </p:clrMapOvr>
</p:notes>
</file>

<file path=ppt/notesSlides/notesSlide6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5570081"/>
      </p:ext>
    </p:extLst>
  </p:cSld>
  <p:clrMapOvr>
    <a:masterClrMapping/>
  </p:clrMapOvr>
</p:notes>
</file>

<file path=ppt/notesSlides/notesSlide6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71852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425807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1392669"/>
      </p:ext>
    </p:extLst>
  </p:cSld>
  <p:clrMapOvr>
    <a:masterClrMapping/>
  </p:clrMapOvr>
</p:notes>
</file>

<file path=ppt/notesSlides/notesSlide7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8487211"/>
      </p:ext>
    </p:extLst>
  </p:cSld>
  <p:clrMapOvr>
    <a:masterClrMapping/>
  </p:clrMapOvr>
</p:notes>
</file>

<file path=ppt/notesSlides/notesSlide7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3820050"/>
      </p:ext>
    </p:extLst>
  </p:cSld>
  <p:clrMapOvr>
    <a:masterClrMapping/>
  </p:clrMapOvr>
</p:notes>
</file>

<file path=ppt/notesSlides/notesSlide7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2841284"/>
      </p:ext>
    </p:extLst>
  </p:cSld>
  <p:clrMapOvr>
    <a:masterClrMapping/>
  </p:clrMapOvr>
</p:notes>
</file>

<file path=ppt/notesSlides/notesSlide7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74187454"/>
      </p:ext>
    </p:extLst>
  </p:cSld>
  <p:clrMapOvr>
    <a:masterClrMapping/>
  </p:clrMapOvr>
</p:notes>
</file>

<file path=ppt/notesSlides/notesSlide7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88666884"/>
      </p:ext>
    </p:extLst>
  </p:cSld>
  <p:clrMapOvr>
    <a:masterClrMapping/>
  </p:clrMapOvr>
</p:notes>
</file>

<file path=ppt/notesSlides/notesSlide7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52508872"/>
      </p:ext>
    </p:extLst>
  </p:cSld>
  <p:clrMapOvr>
    <a:masterClrMapping/>
  </p:clrMapOvr>
</p:notes>
</file>

<file path=ppt/notesSlides/notesSlide7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27035671"/>
      </p:ext>
    </p:extLst>
  </p:cSld>
  <p:clrMapOvr>
    <a:masterClrMapping/>
  </p:clrMapOvr>
</p:notes>
</file>

<file path=ppt/notesSlides/notesSlide7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0813923"/>
      </p:ext>
    </p:extLst>
  </p:cSld>
  <p:clrMapOvr>
    <a:masterClrMapping/>
  </p:clrMapOvr>
</p:notes>
</file>

<file path=ppt/notesSlides/notesSlide7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12563472"/>
      </p:ext>
    </p:extLst>
  </p:cSld>
  <p:clrMapOvr>
    <a:masterClrMapping/>
  </p:clrMapOvr>
</p:notes>
</file>

<file path=ppt/notesSlides/notesSlide7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519407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2167438"/>
      </p:ext>
    </p:extLst>
  </p:cSld>
  <p:clrMapOvr>
    <a:masterClrMapping/>
  </p:clrMapOvr>
</p:notes>
</file>

<file path=ppt/notesSlides/notesSlide7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73552048"/>
      </p:ext>
    </p:extLst>
  </p:cSld>
  <p:clrMapOvr>
    <a:masterClrMapping/>
  </p:clrMapOvr>
</p:notes>
</file>

<file path=ppt/notesSlides/notesSlide7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9597330"/>
      </p:ext>
    </p:extLst>
  </p:cSld>
  <p:clrMapOvr>
    <a:masterClrMapping/>
  </p:clrMapOvr>
</p:notes>
</file>

<file path=ppt/notesSlides/notesSlide7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66401121"/>
      </p:ext>
    </p:extLst>
  </p:cSld>
  <p:clrMapOvr>
    <a:masterClrMapping/>
  </p:clrMapOvr>
</p:notes>
</file>

<file path=ppt/notesSlides/notesSlide7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8800016"/>
      </p:ext>
    </p:extLst>
  </p:cSld>
  <p:clrMapOvr>
    <a:masterClrMapping/>
  </p:clrMapOvr>
</p:notes>
</file>

<file path=ppt/notesSlides/notesSlide7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01434061"/>
      </p:ext>
    </p:extLst>
  </p:cSld>
  <p:clrMapOvr>
    <a:masterClrMapping/>
  </p:clrMapOvr>
</p:notes>
</file>

<file path=ppt/notesSlides/notesSlide7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14766485"/>
      </p:ext>
    </p:extLst>
  </p:cSld>
  <p:clrMapOvr>
    <a:masterClrMapping/>
  </p:clrMapOvr>
</p:notes>
</file>

<file path=ppt/notesSlides/notesSlide7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75645145"/>
      </p:ext>
    </p:extLst>
  </p:cSld>
  <p:clrMapOvr>
    <a:masterClrMapping/>
  </p:clrMapOvr>
</p:notes>
</file>

<file path=ppt/notesSlides/notesSlide7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59098420"/>
      </p:ext>
    </p:extLst>
  </p:cSld>
  <p:clrMapOvr>
    <a:masterClrMapping/>
  </p:clrMapOvr>
</p:notes>
</file>

<file path=ppt/notesSlides/notesSlide7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6097996"/>
      </p:ext>
    </p:extLst>
  </p:cSld>
  <p:clrMapOvr>
    <a:masterClrMapping/>
  </p:clrMapOvr>
</p:notes>
</file>

<file path=ppt/notesSlides/notesSlide7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323474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71401838"/>
      </p:ext>
    </p:extLst>
  </p:cSld>
  <p:clrMapOvr>
    <a:masterClrMapping/>
  </p:clrMapOvr>
</p:notes>
</file>

<file path=ppt/notesSlides/notesSlide7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69157"/>
      </p:ext>
    </p:extLst>
  </p:cSld>
  <p:clrMapOvr>
    <a:masterClrMapping/>
  </p:clrMapOvr>
</p:notes>
</file>

<file path=ppt/notesSlides/notesSlide7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8952260"/>
      </p:ext>
    </p:extLst>
  </p:cSld>
  <p:clrMapOvr>
    <a:masterClrMapping/>
  </p:clrMapOvr>
</p:notes>
</file>

<file path=ppt/notesSlides/notesSlide7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045197"/>
      </p:ext>
    </p:extLst>
  </p:cSld>
  <p:clrMapOvr>
    <a:masterClrMapping/>
  </p:clrMapOvr>
</p:notes>
</file>

<file path=ppt/notesSlides/notesSlide7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73443570"/>
      </p:ext>
    </p:extLst>
  </p:cSld>
  <p:clrMapOvr>
    <a:masterClrMapping/>
  </p:clrMapOvr>
</p:notes>
</file>

<file path=ppt/notesSlides/notesSlide7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75448363"/>
      </p:ext>
    </p:extLst>
  </p:cSld>
  <p:clrMapOvr>
    <a:masterClrMapping/>
  </p:clrMapOvr>
</p:notes>
</file>

<file path=ppt/notesSlides/notesSlide7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93340318"/>
      </p:ext>
    </p:extLst>
  </p:cSld>
  <p:clrMapOvr>
    <a:masterClrMapping/>
  </p:clrMapOvr>
</p:notes>
</file>

<file path=ppt/notesSlides/notesSlide7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67111621"/>
      </p:ext>
    </p:extLst>
  </p:cSld>
  <p:clrMapOvr>
    <a:masterClrMapping/>
  </p:clrMapOvr>
</p:notes>
</file>

<file path=ppt/notesSlides/notesSlide7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08355528"/>
      </p:ext>
    </p:extLst>
  </p:cSld>
  <p:clrMapOvr>
    <a:masterClrMapping/>
  </p:clrMapOvr>
</p:notes>
</file>

<file path=ppt/notesSlides/notesSlide7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0865320"/>
      </p:ext>
    </p:extLst>
  </p:cSld>
  <p:clrMapOvr>
    <a:masterClrMapping/>
  </p:clrMapOvr>
</p:notes>
</file>

<file path=ppt/notesSlides/notesSlide7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861560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5363064"/>
      </p:ext>
    </p:extLst>
  </p:cSld>
  <p:clrMapOvr>
    <a:masterClrMapping/>
  </p:clrMapOvr>
</p:notes>
</file>

<file path=ppt/notesSlides/notesSlide7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81489769"/>
      </p:ext>
    </p:extLst>
  </p:cSld>
  <p:clrMapOvr>
    <a:masterClrMapping/>
  </p:clrMapOvr>
</p:notes>
</file>

<file path=ppt/notesSlides/notesSlide7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9066845"/>
      </p:ext>
    </p:extLst>
  </p:cSld>
  <p:clrMapOvr>
    <a:masterClrMapping/>
  </p:clrMapOvr>
</p:notes>
</file>

<file path=ppt/notesSlides/notesSlide7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10010568"/>
      </p:ext>
    </p:extLst>
  </p:cSld>
  <p:clrMapOvr>
    <a:masterClrMapping/>
  </p:clrMapOvr>
</p:notes>
</file>

<file path=ppt/notesSlides/notesSlide7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70084561"/>
      </p:ext>
    </p:extLst>
  </p:cSld>
  <p:clrMapOvr>
    <a:masterClrMapping/>
  </p:clrMapOvr>
</p:notes>
</file>

<file path=ppt/notesSlides/notesSlide7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66965453"/>
      </p:ext>
    </p:extLst>
  </p:cSld>
  <p:clrMapOvr>
    <a:masterClrMapping/>
  </p:clrMapOvr>
</p:notes>
</file>

<file path=ppt/notesSlides/notesSlide7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93327363"/>
      </p:ext>
    </p:extLst>
  </p:cSld>
  <p:clrMapOvr>
    <a:masterClrMapping/>
  </p:clrMapOvr>
</p:notes>
</file>

<file path=ppt/notesSlides/notesSlide7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79980974"/>
      </p:ext>
    </p:extLst>
  </p:cSld>
  <p:clrMapOvr>
    <a:masterClrMapping/>
  </p:clrMapOvr>
</p:notes>
</file>

<file path=ppt/notesSlides/notesSlide7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51615429"/>
      </p:ext>
    </p:extLst>
  </p:cSld>
  <p:clrMapOvr>
    <a:masterClrMapping/>
  </p:clrMapOvr>
</p:notes>
</file>

<file path=ppt/notesSlides/notesSlide7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14043227"/>
      </p:ext>
    </p:extLst>
  </p:cSld>
  <p:clrMapOvr>
    <a:masterClrMapping/>
  </p:clrMapOvr>
</p:notes>
</file>

<file path=ppt/notesSlides/notesSlide7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56470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97810188"/>
      </p:ext>
    </p:extLst>
  </p:cSld>
  <p:clrMapOvr>
    <a:masterClrMapping/>
  </p:clrMapOvr>
</p:notes>
</file>

<file path=ppt/notesSlides/notesSlide7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6488190"/>
      </p:ext>
    </p:extLst>
  </p:cSld>
  <p:clrMapOvr>
    <a:masterClrMapping/>
  </p:clrMapOvr>
</p:notes>
</file>

<file path=ppt/notesSlides/notesSlide7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6234142"/>
      </p:ext>
    </p:extLst>
  </p:cSld>
  <p:clrMapOvr>
    <a:masterClrMapping/>
  </p:clrMapOvr>
</p:notes>
</file>

<file path=ppt/notesSlides/notesSlide7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8123705"/>
      </p:ext>
    </p:extLst>
  </p:cSld>
  <p:clrMapOvr>
    <a:masterClrMapping/>
  </p:clrMapOvr>
</p:notes>
</file>

<file path=ppt/notesSlides/notesSlide7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04306006"/>
      </p:ext>
    </p:extLst>
  </p:cSld>
  <p:clrMapOvr>
    <a:masterClrMapping/>
  </p:clrMapOvr>
</p:notes>
</file>

<file path=ppt/notesSlides/notesSlide7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2528868"/>
      </p:ext>
    </p:extLst>
  </p:cSld>
  <p:clrMapOvr>
    <a:masterClrMapping/>
  </p:clrMapOvr>
</p:notes>
</file>

<file path=ppt/notesSlides/notesSlide7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37195063"/>
      </p:ext>
    </p:extLst>
  </p:cSld>
  <p:clrMapOvr>
    <a:masterClrMapping/>
  </p:clrMapOvr>
</p:notes>
</file>

<file path=ppt/notesSlides/notesSlide7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60367485"/>
      </p:ext>
    </p:extLst>
  </p:cSld>
  <p:clrMapOvr>
    <a:masterClrMapping/>
  </p:clrMapOvr>
</p:notes>
</file>

<file path=ppt/notesSlides/notesSlide7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8170289"/>
      </p:ext>
    </p:extLst>
  </p:cSld>
  <p:clrMapOvr>
    <a:masterClrMapping/>
  </p:clrMapOvr>
</p:notes>
</file>

<file path=ppt/notesSlides/notesSlide7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50390841"/>
      </p:ext>
    </p:extLst>
  </p:cSld>
  <p:clrMapOvr>
    <a:masterClrMapping/>
  </p:clrMapOvr>
</p:notes>
</file>

<file path=ppt/notesSlides/notesSlide7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517728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are we learning about the + function?</a:t>
            </a:r>
          </a:p>
        </p:txBody>
      </p:sp>
    </p:spTree>
    <p:extLst>
      <p:ext uri="{BB962C8B-B14F-4D97-AF65-F5344CB8AC3E}">
        <p14:creationId xmlns:p14="http://schemas.microsoft.com/office/powerpoint/2010/main" val="1262399184"/>
      </p:ext>
    </p:extLst>
  </p:cSld>
  <p:clrMapOvr>
    <a:masterClrMapping/>
  </p:clrMapOvr>
</p:notes>
</file>

<file path=ppt/notesSlides/notesSlide7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1935780"/>
      </p:ext>
    </p:extLst>
  </p:cSld>
  <p:clrMapOvr>
    <a:masterClrMapping/>
  </p:clrMapOvr>
</p:notes>
</file>

<file path=ppt/notesSlides/notesSlide7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71631993"/>
      </p:ext>
    </p:extLst>
  </p:cSld>
  <p:clrMapOvr>
    <a:masterClrMapping/>
  </p:clrMapOvr>
</p:notes>
</file>

<file path=ppt/notesSlides/notesSlide7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97204680"/>
      </p:ext>
    </p:extLst>
  </p:cSld>
  <p:clrMapOvr>
    <a:masterClrMapping/>
  </p:clrMapOvr>
</p:notes>
</file>

<file path=ppt/notesSlides/notesSlide7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69163173"/>
      </p:ext>
    </p:extLst>
  </p:cSld>
  <p:clrMapOvr>
    <a:masterClrMapping/>
  </p:clrMapOvr>
</p:notes>
</file>

<file path=ppt/notesSlides/notesSlide7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99793789"/>
      </p:ext>
    </p:extLst>
  </p:cSld>
  <p:clrMapOvr>
    <a:masterClrMapping/>
  </p:clrMapOvr>
</p:notes>
</file>

<file path=ppt/notesSlides/notesSlide7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97377068"/>
      </p:ext>
    </p:extLst>
  </p:cSld>
  <p:clrMapOvr>
    <a:masterClrMapping/>
  </p:clrMapOvr>
</p:notes>
</file>

<file path=ppt/notesSlides/notesSlide7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01958140"/>
      </p:ext>
    </p:extLst>
  </p:cSld>
  <p:clrMapOvr>
    <a:masterClrMapping/>
  </p:clrMapOvr>
</p:notes>
</file>

<file path=ppt/notesSlides/notesSlide7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10759429"/>
      </p:ext>
    </p:extLst>
  </p:cSld>
  <p:clrMapOvr>
    <a:masterClrMapping/>
  </p:clrMapOvr>
</p:notes>
</file>

<file path=ppt/notesSlides/notesSlide7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1423876"/>
      </p:ext>
    </p:extLst>
  </p:cSld>
  <p:clrMapOvr>
    <a:masterClrMapping/>
  </p:clrMapOvr>
</p:notes>
</file>

<file path=ppt/notesSlides/notesSlide7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476703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13127857"/>
      </p:ext>
    </p:extLst>
  </p:cSld>
  <p:clrMapOvr>
    <a:masterClrMapping/>
  </p:clrMapOvr>
</p:notes>
</file>

<file path=ppt/notesSlides/notesSlide7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15264435"/>
      </p:ext>
    </p:extLst>
  </p:cSld>
  <p:clrMapOvr>
    <a:masterClrMapping/>
  </p:clrMapOvr>
</p:notes>
</file>

<file path=ppt/notesSlides/notesSlide7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70459122"/>
      </p:ext>
    </p:extLst>
  </p:cSld>
  <p:clrMapOvr>
    <a:masterClrMapping/>
  </p:clrMapOvr>
</p:notes>
</file>

<file path=ppt/notesSlides/notesSlide7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57044079"/>
      </p:ext>
    </p:extLst>
  </p:cSld>
  <p:clrMapOvr>
    <a:masterClrMapping/>
  </p:clrMapOvr>
</p:notes>
</file>

<file path=ppt/notesSlides/notesSlide7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14667494"/>
      </p:ext>
    </p:extLst>
  </p:cSld>
  <p:clrMapOvr>
    <a:masterClrMapping/>
  </p:clrMapOvr>
</p:notes>
</file>

<file path=ppt/notesSlides/notesSlide7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2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5846579"/>
      </p:ext>
    </p:extLst>
  </p:cSld>
  <p:clrMapOvr>
    <a:masterClrMapping/>
  </p:clrMapOvr>
</p:notes>
</file>

<file path=ppt/notesSlides/notesSlide7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73768012"/>
      </p:ext>
    </p:extLst>
  </p:cSld>
  <p:clrMapOvr>
    <a:masterClrMapping/>
  </p:clrMapOvr>
</p:notes>
</file>

<file path=ppt/notesSlides/notesSlide7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0577216"/>
      </p:ext>
    </p:extLst>
  </p:cSld>
  <p:clrMapOvr>
    <a:masterClrMapping/>
  </p:clrMapOvr>
</p:notes>
</file>

<file path=ppt/notesSlides/notesSlide7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2254560"/>
      </p:ext>
    </p:extLst>
  </p:cSld>
  <p:clrMapOvr>
    <a:masterClrMapping/>
  </p:clrMapOvr>
</p:notes>
</file>

<file path=ppt/notesSlides/notesSlide7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26921424"/>
      </p:ext>
    </p:extLst>
  </p:cSld>
  <p:clrMapOvr>
    <a:masterClrMapping/>
  </p:clrMapOvr>
</p:notes>
</file>

<file path=ppt/notesSlides/notesSlide7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380291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24753846"/>
      </p:ext>
    </p:extLst>
  </p:cSld>
  <p:clrMapOvr>
    <a:masterClrMapping/>
  </p:clrMapOvr>
</p:notes>
</file>

<file path=ppt/notesSlides/notesSlide7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71573718"/>
      </p:ext>
    </p:extLst>
  </p:cSld>
  <p:clrMapOvr>
    <a:masterClrMapping/>
  </p:clrMapOvr>
</p:notes>
</file>

<file path=ppt/notesSlides/notesSlide7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90501875"/>
      </p:ext>
    </p:extLst>
  </p:cSld>
  <p:clrMapOvr>
    <a:masterClrMapping/>
  </p:clrMapOvr>
</p:notes>
</file>

<file path=ppt/notesSlides/notesSlide7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53545115"/>
      </p:ext>
    </p:extLst>
  </p:cSld>
  <p:clrMapOvr>
    <a:masterClrMapping/>
  </p:clrMapOvr>
</p:notes>
</file>

<file path=ppt/notesSlides/notesSlide7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6759664"/>
      </p:ext>
    </p:extLst>
  </p:cSld>
  <p:clrMapOvr>
    <a:masterClrMapping/>
  </p:clrMapOvr>
</p:notes>
</file>

<file path=ppt/notesSlides/notesSlide7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9847993"/>
      </p:ext>
    </p:extLst>
  </p:cSld>
  <p:clrMapOvr>
    <a:masterClrMapping/>
  </p:clrMapOvr>
</p:notes>
</file>

<file path=ppt/notesSlides/notesSlide7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47353949"/>
      </p:ext>
    </p:extLst>
  </p:cSld>
  <p:clrMapOvr>
    <a:masterClrMapping/>
  </p:clrMapOvr>
</p:notes>
</file>

<file path=ppt/notesSlides/notesSlide7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1764924"/>
      </p:ext>
    </p:extLst>
  </p:cSld>
  <p:clrMapOvr>
    <a:masterClrMapping/>
  </p:clrMapOvr>
</p:notes>
</file>

<file path=ppt/notesSlides/notesSlide7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44346058"/>
      </p:ext>
    </p:extLst>
  </p:cSld>
  <p:clrMapOvr>
    <a:masterClrMapping/>
  </p:clrMapOvr>
</p:notes>
</file>

<file path=ppt/notesSlides/notesSlide7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4622160"/>
      </p:ext>
    </p:extLst>
  </p:cSld>
  <p:clrMapOvr>
    <a:masterClrMapping/>
  </p:clrMapOvr>
</p:notes>
</file>

<file path=ppt/notesSlides/notesSlide7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903024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we need to know about the 10 to evaluate this expression?</a:t>
            </a:r>
          </a:p>
        </p:txBody>
      </p:sp>
    </p:spTree>
    <p:extLst>
      <p:ext uri="{BB962C8B-B14F-4D97-AF65-F5344CB8AC3E}">
        <p14:creationId xmlns:p14="http://schemas.microsoft.com/office/powerpoint/2010/main" val="597038956"/>
      </p:ext>
    </p:extLst>
  </p:cSld>
  <p:clrMapOvr>
    <a:masterClrMapping/>
  </p:clrMapOvr>
</p:notes>
</file>

<file path=ppt/notesSlides/notesSlide7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93383776"/>
      </p:ext>
    </p:extLst>
  </p:cSld>
  <p:clrMapOvr>
    <a:masterClrMapping/>
  </p:clrMapOvr>
</p:notes>
</file>

<file path=ppt/notesSlides/notesSlide7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2036133"/>
      </p:ext>
    </p:extLst>
  </p:cSld>
  <p:clrMapOvr>
    <a:masterClrMapping/>
  </p:clrMapOvr>
</p:notes>
</file>

<file path=ppt/notesSlides/notesSlide7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6468911"/>
      </p:ext>
    </p:extLst>
  </p:cSld>
  <p:clrMapOvr>
    <a:masterClrMapping/>
  </p:clrMapOvr>
</p:notes>
</file>

<file path=ppt/notesSlides/notesSlide7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97210226"/>
      </p:ext>
    </p:extLst>
  </p:cSld>
  <p:clrMapOvr>
    <a:masterClrMapping/>
  </p:clrMapOvr>
</p:notes>
</file>

<file path=ppt/notesSlides/notesSlide7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69214260"/>
      </p:ext>
    </p:extLst>
  </p:cSld>
  <p:clrMapOvr>
    <a:masterClrMapping/>
  </p:clrMapOvr>
</p:notes>
</file>

<file path=ppt/notesSlides/notesSlide7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89271696"/>
      </p:ext>
    </p:extLst>
  </p:cSld>
  <p:clrMapOvr>
    <a:masterClrMapping/>
  </p:clrMapOvr>
</p:notes>
</file>

<file path=ppt/notesSlides/notesSlide7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74989855"/>
      </p:ext>
    </p:extLst>
  </p:cSld>
  <p:clrMapOvr>
    <a:masterClrMapping/>
  </p:clrMapOvr>
</p:notes>
</file>

<file path=ppt/notesSlides/notesSlide7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2272241"/>
      </p:ext>
    </p:extLst>
  </p:cSld>
  <p:clrMapOvr>
    <a:masterClrMapping/>
  </p:clrMapOvr>
</p:notes>
</file>

<file path=ppt/notesSlides/notesSlide7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3465210"/>
      </p:ext>
    </p:extLst>
  </p:cSld>
  <p:clrMapOvr>
    <a:masterClrMapping/>
  </p:clrMapOvr>
</p:notes>
</file>

<file path=ppt/notesSlides/notesSlide7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71665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we need to know about the 10 to evaluate this expression?</a:t>
            </a:r>
          </a:p>
        </p:txBody>
      </p:sp>
    </p:spTree>
    <p:extLst>
      <p:ext uri="{BB962C8B-B14F-4D97-AF65-F5344CB8AC3E}">
        <p14:creationId xmlns:p14="http://schemas.microsoft.com/office/powerpoint/2010/main" val="3419863801"/>
      </p:ext>
    </p:extLst>
  </p:cSld>
  <p:clrMapOvr>
    <a:masterClrMapping/>
  </p:clrMapOvr>
</p:notes>
</file>

<file path=ppt/notesSlides/notesSlide7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9356074"/>
      </p:ext>
    </p:extLst>
  </p:cSld>
  <p:clrMapOvr>
    <a:masterClrMapping/>
  </p:clrMapOvr>
</p:notes>
</file>

<file path=ppt/notesSlides/notesSlide7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52452262"/>
      </p:ext>
    </p:extLst>
  </p:cSld>
  <p:clrMapOvr>
    <a:masterClrMapping/>
  </p:clrMapOvr>
</p:notes>
</file>

<file path=ppt/notesSlides/notesSlide7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0275222"/>
      </p:ext>
    </p:extLst>
  </p:cSld>
  <p:clrMapOvr>
    <a:masterClrMapping/>
  </p:clrMapOvr>
</p:notes>
</file>

<file path=ppt/notesSlides/notesSlide7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80536177"/>
      </p:ext>
    </p:extLst>
  </p:cSld>
  <p:clrMapOvr>
    <a:masterClrMapping/>
  </p:clrMapOvr>
</p:notes>
</file>

<file path=ppt/notesSlides/notesSlide7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6952093"/>
      </p:ext>
    </p:extLst>
  </p:cSld>
  <p:clrMapOvr>
    <a:masterClrMapping/>
  </p:clrMapOvr>
</p:notes>
</file>

<file path=ppt/notesSlides/notesSlide7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9608646"/>
      </p:ext>
    </p:extLst>
  </p:cSld>
  <p:clrMapOvr>
    <a:masterClrMapping/>
  </p:clrMapOvr>
</p:notes>
</file>

<file path=ppt/notesSlides/notesSlide7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82428915"/>
      </p:ext>
    </p:extLst>
  </p:cSld>
  <p:clrMapOvr>
    <a:masterClrMapping/>
  </p:clrMapOvr>
</p:notes>
</file>

<file path=ppt/notesSlides/notesSlide7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85209316"/>
      </p:ext>
    </p:extLst>
  </p:cSld>
  <p:clrMapOvr>
    <a:masterClrMapping/>
  </p:clrMapOvr>
</p:notes>
</file>

<file path=ppt/notesSlides/notesSlide7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00871983"/>
      </p:ext>
    </p:extLst>
  </p:cSld>
  <p:clrMapOvr>
    <a:masterClrMapping/>
  </p:clrMapOvr>
</p:notes>
</file>

<file path=ppt/notesSlides/notesSlide7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68790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828673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we need to know about the 10 to evaluate this expression?</a:t>
            </a:r>
          </a:p>
        </p:txBody>
      </p:sp>
    </p:spTree>
    <p:extLst>
      <p:ext uri="{BB962C8B-B14F-4D97-AF65-F5344CB8AC3E}">
        <p14:creationId xmlns:p14="http://schemas.microsoft.com/office/powerpoint/2010/main" val="990991915"/>
      </p:ext>
    </p:extLst>
  </p:cSld>
  <p:clrMapOvr>
    <a:masterClrMapping/>
  </p:clrMapOvr>
</p:notes>
</file>

<file path=ppt/notesSlides/notesSlide8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51837725"/>
      </p:ext>
    </p:extLst>
  </p:cSld>
  <p:clrMapOvr>
    <a:masterClrMapping/>
  </p:clrMapOvr>
</p:notes>
</file>

<file path=ppt/notesSlides/notesSlide8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35715137"/>
      </p:ext>
    </p:extLst>
  </p:cSld>
  <p:clrMapOvr>
    <a:masterClrMapping/>
  </p:clrMapOvr>
</p:notes>
</file>

<file path=ppt/notesSlides/notesSlide8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1285550"/>
      </p:ext>
    </p:extLst>
  </p:cSld>
  <p:clrMapOvr>
    <a:masterClrMapping/>
  </p:clrMapOvr>
</p:notes>
</file>

<file path=ppt/notesSlides/notesSlide8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05264421"/>
      </p:ext>
    </p:extLst>
  </p:cSld>
  <p:clrMapOvr>
    <a:masterClrMapping/>
  </p:clrMapOvr>
</p:notes>
</file>

<file path=ppt/notesSlides/notesSlide8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81897187"/>
      </p:ext>
    </p:extLst>
  </p:cSld>
  <p:clrMapOvr>
    <a:masterClrMapping/>
  </p:clrMapOvr>
</p:notes>
</file>

<file path=ppt/notesSlides/notesSlide8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0612537"/>
      </p:ext>
    </p:extLst>
  </p:cSld>
  <p:clrMapOvr>
    <a:masterClrMapping/>
  </p:clrMapOvr>
</p:notes>
</file>

<file path=ppt/notesSlides/notesSlide8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41945470"/>
      </p:ext>
    </p:extLst>
  </p:cSld>
  <p:clrMapOvr>
    <a:masterClrMapping/>
  </p:clrMapOvr>
</p:notes>
</file>

<file path=ppt/notesSlides/notesSlide8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78113254"/>
      </p:ext>
    </p:extLst>
  </p:cSld>
  <p:clrMapOvr>
    <a:masterClrMapping/>
  </p:clrMapOvr>
</p:notes>
</file>

<file path=ppt/notesSlides/notesSlide8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78599398"/>
      </p:ext>
    </p:extLst>
  </p:cSld>
  <p:clrMapOvr>
    <a:masterClrMapping/>
  </p:clrMapOvr>
</p:notes>
</file>

<file path=ppt/notesSlides/notesSlide8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727287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What do we need to know about the 10 to evaluate this expression?</a:t>
            </a:r>
          </a:p>
        </p:txBody>
      </p:sp>
    </p:spTree>
    <p:extLst>
      <p:ext uri="{BB962C8B-B14F-4D97-AF65-F5344CB8AC3E}">
        <p14:creationId xmlns:p14="http://schemas.microsoft.com/office/powerpoint/2010/main" val="3248690388"/>
      </p:ext>
    </p:extLst>
  </p:cSld>
  <p:clrMapOvr>
    <a:masterClrMapping/>
  </p:clrMapOvr>
</p:notes>
</file>

<file path=ppt/notesSlides/notesSlide8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2585498"/>
      </p:ext>
    </p:extLst>
  </p:cSld>
  <p:clrMapOvr>
    <a:masterClrMapping/>
  </p:clrMapOvr>
</p:notes>
</file>

<file path=ppt/notesSlides/notesSlide8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03637033"/>
      </p:ext>
    </p:extLst>
  </p:cSld>
  <p:clrMapOvr>
    <a:masterClrMapping/>
  </p:clrMapOvr>
</p:notes>
</file>

<file path=ppt/notesSlides/notesSlide8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9688320"/>
      </p:ext>
    </p:extLst>
  </p:cSld>
  <p:clrMapOvr>
    <a:masterClrMapping/>
  </p:clrMapOvr>
</p:notes>
</file>

<file path=ppt/notesSlides/notesSlide8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01636317"/>
      </p:ext>
    </p:extLst>
  </p:cSld>
  <p:clrMapOvr>
    <a:masterClrMapping/>
  </p:clrMapOvr>
</p:notes>
</file>

<file path=ppt/notesSlides/notesSlide8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48217711"/>
      </p:ext>
    </p:extLst>
  </p:cSld>
  <p:clrMapOvr>
    <a:masterClrMapping/>
  </p:clrMapOvr>
</p:notes>
</file>

<file path=ppt/notesSlides/notesSlide8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29861142"/>
      </p:ext>
    </p:extLst>
  </p:cSld>
  <p:clrMapOvr>
    <a:masterClrMapping/>
  </p:clrMapOvr>
</p:notes>
</file>

<file path=ppt/notesSlides/notesSlide8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57214811"/>
      </p:ext>
    </p:extLst>
  </p:cSld>
  <p:clrMapOvr>
    <a:masterClrMapping/>
  </p:clrMapOvr>
</p:notes>
</file>

<file path=ppt/notesSlides/notesSlide8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4492418"/>
      </p:ext>
    </p:extLst>
  </p:cSld>
  <p:clrMapOvr>
    <a:masterClrMapping/>
  </p:clrMapOvr>
</p:notes>
</file>

<file path=ppt/notesSlides/notesSlide8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52493427"/>
      </p:ext>
    </p:extLst>
  </p:cSld>
  <p:clrMapOvr>
    <a:masterClrMapping/>
  </p:clrMapOvr>
</p:notes>
</file>

<file path=ppt/notesSlides/notesSlide8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231242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16132970"/>
      </p:ext>
    </p:extLst>
  </p:cSld>
  <p:clrMapOvr>
    <a:masterClrMapping/>
  </p:clrMapOvr>
</p:notes>
</file>

<file path=ppt/notesSlides/notesSlide8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70774204"/>
      </p:ext>
    </p:extLst>
  </p:cSld>
  <p:clrMapOvr>
    <a:masterClrMapping/>
  </p:clrMapOvr>
</p:notes>
</file>

<file path=ppt/notesSlides/notesSlide8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71505548"/>
      </p:ext>
    </p:extLst>
  </p:cSld>
  <p:clrMapOvr>
    <a:masterClrMapping/>
  </p:clrMapOvr>
</p:notes>
</file>

<file path=ppt/notesSlides/notesSlide8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70821979"/>
      </p:ext>
    </p:extLst>
  </p:cSld>
  <p:clrMapOvr>
    <a:masterClrMapping/>
  </p:clrMapOvr>
</p:notes>
</file>

<file path=ppt/notesSlides/notesSlide8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73437208"/>
      </p:ext>
    </p:extLst>
  </p:cSld>
  <p:clrMapOvr>
    <a:masterClrMapping/>
  </p:clrMapOvr>
</p:notes>
</file>

<file path=ppt/notesSlides/notesSlide8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97899413"/>
      </p:ext>
    </p:extLst>
  </p:cSld>
  <p:clrMapOvr>
    <a:masterClrMapping/>
  </p:clrMapOvr>
</p:notes>
</file>

<file path=ppt/notesSlides/notesSlide8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27229428"/>
      </p:ext>
    </p:extLst>
  </p:cSld>
  <p:clrMapOvr>
    <a:masterClrMapping/>
  </p:clrMapOvr>
</p:notes>
</file>

<file path=ppt/notesSlides/notesSlide8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06408720"/>
      </p:ext>
    </p:extLst>
  </p:cSld>
  <p:clrMapOvr>
    <a:masterClrMapping/>
  </p:clrMapOvr>
</p:notes>
</file>

<file path=ppt/notesSlides/notesSlide8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44837662"/>
      </p:ext>
    </p:extLst>
  </p:cSld>
  <p:clrMapOvr>
    <a:masterClrMapping/>
  </p:clrMapOvr>
</p:notes>
</file>

<file path=ppt/notesSlides/notesSlide8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0516971"/>
      </p:ext>
    </p:extLst>
  </p:cSld>
  <p:clrMapOvr>
    <a:masterClrMapping/>
  </p:clrMapOvr>
</p:notes>
</file>

<file path=ppt/notesSlides/notesSlide8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339195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59206221"/>
      </p:ext>
    </p:extLst>
  </p:cSld>
  <p:clrMapOvr>
    <a:masterClrMapping/>
  </p:clrMapOvr>
</p:notes>
</file>

<file path=ppt/notesSlides/notesSlide8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8373473"/>
      </p:ext>
    </p:extLst>
  </p:cSld>
  <p:clrMapOvr>
    <a:masterClrMapping/>
  </p:clrMapOvr>
</p:notes>
</file>

<file path=ppt/notesSlides/notesSlide8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55325611"/>
      </p:ext>
    </p:extLst>
  </p:cSld>
  <p:clrMapOvr>
    <a:masterClrMapping/>
  </p:clrMapOvr>
</p:notes>
</file>

<file path=ppt/notesSlides/notesSlide8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07331500"/>
      </p:ext>
    </p:extLst>
  </p:cSld>
  <p:clrMapOvr>
    <a:masterClrMapping/>
  </p:clrMapOvr>
</p:notes>
</file>

<file path=ppt/notesSlides/notesSlide8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48764975"/>
      </p:ext>
    </p:extLst>
  </p:cSld>
  <p:clrMapOvr>
    <a:masterClrMapping/>
  </p:clrMapOvr>
</p:notes>
</file>

<file path=ppt/notesSlides/notesSlide8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3473841"/>
      </p:ext>
    </p:extLst>
  </p:cSld>
  <p:clrMapOvr>
    <a:masterClrMapping/>
  </p:clrMapOvr>
</p:notes>
</file>

<file path=ppt/notesSlides/notesSlide8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1503884"/>
      </p:ext>
    </p:extLst>
  </p:cSld>
  <p:clrMapOvr>
    <a:masterClrMapping/>
  </p:clrMapOvr>
</p:notes>
</file>

<file path=ppt/notesSlides/notesSlide8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16215630"/>
      </p:ext>
    </p:extLst>
  </p:cSld>
  <p:clrMapOvr>
    <a:masterClrMapping/>
  </p:clrMapOvr>
</p:notes>
</file>

<file path=ppt/notesSlides/notesSlide8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5920889"/>
      </p:ext>
    </p:extLst>
  </p:cSld>
  <p:clrMapOvr>
    <a:masterClrMapping/>
  </p:clrMapOvr>
</p:notes>
</file>

<file path=ppt/notesSlides/notesSlide8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97287"/>
      </p:ext>
    </p:extLst>
  </p:cSld>
  <p:clrMapOvr>
    <a:masterClrMapping/>
  </p:clrMapOvr>
</p:notes>
</file>

<file path=ppt/notesSlides/notesSlide8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786235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9115416"/>
      </p:ext>
    </p:extLst>
  </p:cSld>
  <p:clrMapOvr>
    <a:masterClrMapping/>
  </p:clrMapOvr>
</p:notes>
</file>

<file path=ppt/notesSlides/notesSlide8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3796125"/>
      </p:ext>
    </p:extLst>
  </p:cSld>
  <p:clrMapOvr>
    <a:masterClrMapping/>
  </p:clrMapOvr>
</p:notes>
</file>

<file path=ppt/notesSlides/notesSlide8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28538436"/>
      </p:ext>
    </p:extLst>
  </p:cSld>
  <p:clrMapOvr>
    <a:masterClrMapping/>
  </p:clrMapOvr>
</p:notes>
</file>

<file path=ppt/notesSlides/notesSlide8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042486"/>
      </p:ext>
    </p:extLst>
  </p:cSld>
  <p:clrMapOvr>
    <a:masterClrMapping/>
  </p:clrMapOvr>
</p:notes>
</file>

<file path=ppt/notesSlides/notesSlide8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10564755"/>
      </p:ext>
    </p:extLst>
  </p:cSld>
  <p:clrMapOvr>
    <a:masterClrMapping/>
  </p:clrMapOvr>
</p:notes>
</file>

<file path=ppt/notesSlides/notesSlide8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25730548"/>
      </p:ext>
    </p:extLst>
  </p:cSld>
  <p:clrMapOvr>
    <a:masterClrMapping/>
  </p:clrMapOvr>
</p:notes>
</file>

<file path=ppt/notesSlides/notesSlide8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50771755"/>
      </p:ext>
    </p:extLst>
  </p:cSld>
  <p:clrMapOvr>
    <a:masterClrMapping/>
  </p:clrMapOvr>
</p:notes>
</file>

<file path=ppt/notesSlides/notesSlide8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26582206"/>
      </p:ext>
    </p:extLst>
  </p:cSld>
  <p:clrMapOvr>
    <a:masterClrMapping/>
  </p:clrMapOvr>
</p:notes>
</file>

<file path=ppt/notesSlides/notesSlide8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24034322"/>
      </p:ext>
    </p:extLst>
  </p:cSld>
  <p:clrMapOvr>
    <a:masterClrMapping/>
  </p:clrMapOvr>
</p:notes>
</file>

<file path=ppt/notesSlides/notesSlide8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7637167"/>
      </p:ext>
    </p:extLst>
  </p:cSld>
  <p:clrMapOvr>
    <a:masterClrMapping/>
  </p:clrMapOvr>
</p:notes>
</file>

<file path=ppt/notesSlides/notesSlide8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245367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64990815"/>
      </p:ext>
    </p:extLst>
  </p:cSld>
  <p:clrMapOvr>
    <a:masterClrMapping/>
  </p:clrMapOvr>
</p:notes>
</file>

<file path=ppt/notesSlides/notesSlide8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2845779"/>
      </p:ext>
    </p:extLst>
  </p:cSld>
  <p:clrMapOvr>
    <a:masterClrMapping/>
  </p:clrMapOvr>
</p:notes>
</file>

<file path=ppt/notesSlides/notesSlide8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227146"/>
      </p:ext>
    </p:extLst>
  </p:cSld>
  <p:clrMapOvr>
    <a:masterClrMapping/>
  </p:clrMapOvr>
</p:notes>
</file>

<file path=ppt/notesSlides/notesSlide8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24525416"/>
      </p:ext>
    </p:extLst>
  </p:cSld>
  <p:clrMapOvr>
    <a:masterClrMapping/>
  </p:clrMapOvr>
</p:notes>
</file>

<file path=ppt/notesSlides/notesSlide8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42192158"/>
      </p:ext>
    </p:extLst>
  </p:cSld>
  <p:clrMapOvr>
    <a:masterClrMapping/>
  </p:clrMapOvr>
</p:notes>
</file>

<file path=ppt/notesSlides/notesSlide8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94046739"/>
      </p:ext>
    </p:extLst>
  </p:cSld>
  <p:clrMapOvr>
    <a:masterClrMapping/>
  </p:clrMapOvr>
</p:notes>
</file>

<file path=ppt/notesSlides/notesSlide8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4116040"/>
      </p:ext>
    </p:extLst>
  </p:cSld>
  <p:clrMapOvr>
    <a:masterClrMapping/>
  </p:clrMapOvr>
</p:notes>
</file>

<file path=ppt/notesSlides/notesSlide8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05550159"/>
      </p:ext>
    </p:extLst>
  </p:cSld>
  <p:clrMapOvr>
    <a:masterClrMapping/>
  </p:clrMapOvr>
</p:notes>
</file>

<file path=ppt/notesSlides/notesSlide8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25685303"/>
      </p:ext>
    </p:extLst>
  </p:cSld>
  <p:clrMapOvr>
    <a:masterClrMapping/>
  </p:clrMapOvr>
</p:notes>
</file>

<file path=ppt/notesSlides/notesSlide8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18924940"/>
      </p:ext>
    </p:extLst>
  </p:cSld>
  <p:clrMapOvr>
    <a:masterClrMapping/>
  </p:clrMapOvr>
</p:notes>
</file>

<file path=ppt/notesSlides/notesSlide8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174645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1608469"/>
      </p:ext>
    </p:extLst>
  </p:cSld>
  <p:clrMapOvr>
    <a:masterClrMapping/>
  </p:clrMapOvr>
</p:notes>
</file>

<file path=ppt/notesSlides/notesSlide8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3106435"/>
      </p:ext>
    </p:extLst>
  </p:cSld>
  <p:clrMapOvr>
    <a:masterClrMapping/>
  </p:clrMapOvr>
</p:notes>
</file>

<file path=ppt/notesSlides/notesSlide8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4152159"/>
      </p:ext>
    </p:extLst>
  </p:cSld>
  <p:clrMapOvr>
    <a:masterClrMapping/>
  </p:clrMapOvr>
</p:notes>
</file>

<file path=ppt/notesSlides/notesSlide8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30116049"/>
      </p:ext>
    </p:extLst>
  </p:cSld>
  <p:clrMapOvr>
    <a:masterClrMapping/>
  </p:clrMapOvr>
</p:notes>
</file>

<file path=ppt/notesSlides/notesSlide8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91197829"/>
      </p:ext>
    </p:extLst>
  </p:cSld>
  <p:clrMapOvr>
    <a:masterClrMapping/>
  </p:clrMapOvr>
</p:notes>
</file>

<file path=ppt/notesSlides/notesSlide8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57150881"/>
      </p:ext>
    </p:extLst>
  </p:cSld>
  <p:clrMapOvr>
    <a:masterClrMapping/>
  </p:clrMapOvr>
</p:notes>
</file>

<file path=ppt/notesSlides/notesSlide8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898832"/>
      </p:ext>
    </p:extLst>
  </p:cSld>
  <p:clrMapOvr>
    <a:masterClrMapping/>
  </p:clrMapOvr>
</p:notes>
</file>

<file path=ppt/notesSlides/notesSlide8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10775591"/>
      </p:ext>
    </p:extLst>
  </p:cSld>
  <p:clrMapOvr>
    <a:masterClrMapping/>
  </p:clrMapOvr>
</p:notes>
</file>

<file path=ppt/notesSlides/notesSlide8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9014541"/>
      </p:ext>
    </p:extLst>
  </p:cSld>
  <p:clrMapOvr>
    <a:masterClrMapping/>
  </p:clrMapOvr>
</p:notes>
</file>

<file path=ppt/notesSlides/notesSlide8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19550377"/>
      </p:ext>
    </p:extLst>
  </p:cSld>
  <p:clrMapOvr>
    <a:masterClrMapping/>
  </p:clrMapOvr>
</p:notes>
</file>

<file path=ppt/notesSlides/notesSlide8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114836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40427282"/>
      </p:ext>
    </p:extLst>
  </p:cSld>
  <p:clrMapOvr>
    <a:masterClrMapping/>
  </p:clrMapOvr>
</p:notes>
</file>

<file path=ppt/notesSlides/notesSlide8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6334218"/>
      </p:ext>
    </p:extLst>
  </p:cSld>
  <p:clrMapOvr>
    <a:masterClrMapping/>
  </p:clrMapOvr>
</p:notes>
</file>

<file path=ppt/notesSlides/notesSlide8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3367543"/>
      </p:ext>
    </p:extLst>
  </p:cSld>
  <p:clrMapOvr>
    <a:masterClrMapping/>
  </p:clrMapOvr>
</p:notes>
</file>

<file path=ppt/notesSlides/notesSlide8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48897840"/>
      </p:ext>
    </p:extLst>
  </p:cSld>
  <p:clrMapOvr>
    <a:masterClrMapping/>
  </p:clrMapOvr>
</p:notes>
</file>

<file path=ppt/notesSlides/notesSlide8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0149529"/>
      </p:ext>
    </p:extLst>
  </p:cSld>
  <p:clrMapOvr>
    <a:masterClrMapping/>
  </p:clrMapOvr>
</p:notes>
</file>

<file path=ppt/notesSlides/notesSlide8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18843471"/>
      </p:ext>
    </p:extLst>
  </p:cSld>
  <p:clrMapOvr>
    <a:masterClrMapping/>
  </p:clrMapOvr>
</p:notes>
</file>

<file path=ppt/notesSlides/notesSlide8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24566034"/>
      </p:ext>
    </p:extLst>
  </p:cSld>
  <p:clrMapOvr>
    <a:masterClrMapping/>
  </p:clrMapOvr>
</p:notes>
</file>

<file path=ppt/notesSlides/notesSlide8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solidFill>
                  <a:schemeClr val="dk1"/>
                </a:solidFill>
                <a:highlight>
                  <a:srgbClr val="FFFCF2"/>
                </a:highlight>
              </a:rPr>
              <a:t>In examples like this, we see the need for </a:t>
            </a:r>
            <a:r>
              <a:rPr lang="en" i="1">
                <a:solidFill>
                  <a:schemeClr val="dk1"/>
                </a:solidFill>
                <a:highlight>
                  <a:srgbClr val="FFFCF2"/>
                </a:highlight>
              </a:rPr>
              <a:t>structured</a:t>
            </a:r>
            <a:r>
              <a:rPr lang="en">
                <a:solidFill>
                  <a:schemeClr val="dk1"/>
                </a:solidFill>
                <a:highlight>
                  <a:srgbClr val="FFFCF2"/>
                </a:highlight>
              </a:rPr>
              <a:t> data: a single datum actually consists of many pieces. The number of pieces is </a:t>
            </a:r>
            <a:r>
              <a:rPr lang="en" i="1">
                <a:solidFill>
                  <a:schemeClr val="dk1"/>
                </a:solidFill>
                <a:highlight>
                  <a:srgbClr val="FFFCF2"/>
                </a:highlight>
              </a:rPr>
              <a:t>fixed</a:t>
            </a:r>
            <a:r>
              <a:rPr lang="en">
                <a:solidFill>
                  <a:schemeClr val="dk1"/>
                </a:solidFill>
                <a:highlight>
                  <a:srgbClr val="FFFCF2"/>
                </a:highlight>
              </a:rPr>
              <a:t>, but may be of different kinds (some might be numbers, some strings, some images, and different types may be mixed together in that one datum). Some might even be other structured data: for instance, a date usually has at least three parts, the day, month, and year. The parts of a structured datum are called its</a:t>
            </a:r>
            <a:r>
              <a:rPr lang="en" i="1">
                <a:solidFill>
                  <a:schemeClr val="dk1"/>
                </a:solidFill>
                <a:highlight>
                  <a:srgbClr val="FFFCF2"/>
                </a:highlight>
              </a:rPr>
              <a:t>fields</a:t>
            </a:r>
            <a:r>
              <a:rPr lang="en">
                <a:solidFill>
                  <a:schemeClr val="dk1"/>
                </a:solidFill>
                <a:highlight>
                  <a:srgbClr val="FFFCF2"/>
                </a:highlight>
              </a:rPr>
              <a:t>.</a:t>
            </a:r>
          </a:p>
        </p:txBody>
      </p:sp>
    </p:spTree>
    <p:extLst>
      <p:ext uri="{BB962C8B-B14F-4D97-AF65-F5344CB8AC3E}">
        <p14:creationId xmlns:p14="http://schemas.microsoft.com/office/powerpoint/2010/main" val="2124866510"/>
      </p:ext>
    </p:extLst>
  </p:cSld>
  <p:clrMapOvr>
    <a:masterClrMapping/>
  </p:clrMapOvr>
</p:notes>
</file>

<file path=ppt/notesSlides/notesSlide8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solidFill>
                  <a:schemeClr val="dk1"/>
                </a:solidFill>
                <a:highlight>
                  <a:srgbClr val="FFFCF2"/>
                </a:highlight>
              </a:rPr>
              <a:t>In examples like this, we see the need for </a:t>
            </a:r>
            <a:r>
              <a:rPr lang="en" i="1">
                <a:solidFill>
                  <a:schemeClr val="dk1"/>
                </a:solidFill>
                <a:highlight>
                  <a:srgbClr val="FFFCF2"/>
                </a:highlight>
              </a:rPr>
              <a:t>structured</a:t>
            </a:r>
            <a:r>
              <a:rPr lang="en">
                <a:solidFill>
                  <a:schemeClr val="dk1"/>
                </a:solidFill>
                <a:highlight>
                  <a:srgbClr val="FFFCF2"/>
                </a:highlight>
              </a:rPr>
              <a:t> data: a single datum actually consists of many pieces. The number of pieces is </a:t>
            </a:r>
            <a:r>
              <a:rPr lang="en" i="1">
                <a:solidFill>
                  <a:schemeClr val="dk1"/>
                </a:solidFill>
                <a:highlight>
                  <a:srgbClr val="FFFCF2"/>
                </a:highlight>
              </a:rPr>
              <a:t>fixed</a:t>
            </a:r>
            <a:r>
              <a:rPr lang="en">
                <a:solidFill>
                  <a:schemeClr val="dk1"/>
                </a:solidFill>
                <a:highlight>
                  <a:srgbClr val="FFFCF2"/>
                </a:highlight>
              </a:rPr>
              <a:t>, but may be of different kinds (some might be numbers, some strings, some images, and different types may be mixed together in that one datum). Some might even be other structured data: for instance, a date usually has at least three parts, the day, month, and year. The parts of a structured datum are called its</a:t>
            </a:r>
            <a:r>
              <a:rPr lang="en" i="1">
                <a:solidFill>
                  <a:schemeClr val="dk1"/>
                </a:solidFill>
                <a:highlight>
                  <a:srgbClr val="FFFCF2"/>
                </a:highlight>
              </a:rPr>
              <a:t>fields</a:t>
            </a:r>
            <a:r>
              <a:rPr lang="en">
                <a:solidFill>
                  <a:schemeClr val="dk1"/>
                </a:solidFill>
                <a:highlight>
                  <a:srgbClr val="FFFCF2"/>
                </a:highlight>
              </a:rPr>
              <a:t>.</a:t>
            </a:r>
          </a:p>
        </p:txBody>
      </p:sp>
    </p:spTree>
    <p:extLst>
      <p:ext uri="{BB962C8B-B14F-4D97-AF65-F5344CB8AC3E}">
        <p14:creationId xmlns:p14="http://schemas.microsoft.com/office/powerpoint/2010/main" val="2048672778"/>
      </p:ext>
    </p:extLst>
  </p:cSld>
  <p:clrMapOvr>
    <a:masterClrMapping/>
  </p:clrMapOvr>
</p:notes>
</file>

<file path=ppt/notesSlides/notesSlide8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50867706"/>
      </p:ext>
    </p:extLst>
  </p:cSld>
  <p:clrMapOvr>
    <a:masterClrMapping/>
  </p:clrMapOvr>
</p:notes>
</file>

<file path=ppt/notesSlides/notesSlide8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009356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16015021"/>
      </p:ext>
    </p:extLst>
  </p:cSld>
  <p:clrMapOvr>
    <a:masterClrMapping/>
  </p:clrMapOvr>
</p:notes>
</file>

<file path=ppt/notesSlides/notesSlide8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5908547"/>
      </p:ext>
    </p:extLst>
  </p:cSld>
  <p:clrMapOvr>
    <a:masterClrMapping/>
  </p:clrMapOvr>
</p:notes>
</file>

<file path=ppt/notesSlides/notesSlide8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25267143"/>
      </p:ext>
    </p:extLst>
  </p:cSld>
  <p:clrMapOvr>
    <a:masterClrMapping/>
  </p:clrMapOvr>
</p:notes>
</file>

<file path=ppt/notesSlides/notesSlide8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8503199"/>
      </p:ext>
    </p:extLst>
  </p:cSld>
  <p:clrMapOvr>
    <a:masterClrMapping/>
  </p:clrMapOvr>
</p:notes>
</file>

<file path=ppt/notesSlides/notesSlide8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07892232"/>
      </p:ext>
    </p:extLst>
  </p:cSld>
  <p:clrMapOvr>
    <a:masterClrMapping/>
  </p:clrMapOvr>
</p:notes>
</file>

<file path=ppt/notesSlides/notesSlide8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8575444"/>
      </p:ext>
    </p:extLst>
  </p:cSld>
  <p:clrMapOvr>
    <a:masterClrMapping/>
  </p:clrMapOvr>
</p:notes>
</file>

<file path=ppt/notesSlides/notesSlide8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85982834"/>
      </p:ext>
    </p:extLst>
  </p:cSld>
  <p:clrMapOvr>
    <a:masterClrMapping/>
  </p:clrMapOvr>
</p:notes>
</file>

<file path=ppt/notesSlides/notesSlide8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33682866"/>
      </p:ext>
    </p:extLst>
  </p:cSld>
  <p:clrMapOvr>
    <a:masterClrMapping/>
  </p:clrMapOvr>
</p:notes>
</file>

<file path=ppt/notesSlides/notesSlide8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33427418"/>
      </p:ext>
    </p:extLst>
  </p:cSld>
  <p:clrMapOvr>
    <a:masterClrMapping/>
  </p:clrMapOvr>
</p:notes>
</file>

<file path=ppt/notesSlides/notesSlide8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37414311"/>
      </p:ext>
    </p:extLst>
  </p:cSld>
  <p:clrMapOvr>
    <a:masterClrMapping/>
  </p:clrMapOvr>
</p:notes>
</file>

<file path=ppt/notesSlides/notesSlide8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455565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a:spcBef>
                <a:spcPts val="0"/>
              </a:spcBef>
              <a:buNone/>
            </a:pPr>
            <a:r>
              <a:rPr lang="en"/>
              <a:t>The only rule is the innermost expression is evaluated first.</a:t>
            </a:r>
          </a:p>
        </p:txBody>
      </p:sp>
    </p:spTree>
    <p:extLst>
      <p:ext uri="{BB962C8B-B14F-4D97-AF65-F5344CB8AC3E}">
        <p14:creationId xmlns:p14="http://schemas.microsoft.com/office/powerpoint/2010/main" val="2066435925"/>
      </p:ext>
    </p:extLst>
  </p:cSld>
  <p:clrMapOvr>
    <a:masterClrMapping/>
  </p:clrMapOvr>
</p:notes>
</file>

<file path=ppt/notesSlides/notesSlide8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highlight>
                  <a:srgbClr val="FFFCF2"/>
                </a:highlight>
              </a:rPr>
              <a:t>There are times when we want to represent different kinds of data under a single, collective umbrella. Here are a few examples:</a:t>
            </a:r>
          </a:p>
          <a:p>
            <a:pPr lvl="0">
              <a:spcBef>
                <a:spcPts val="0"/>
              </a:spcBef>
              <a:buClr>
                <a:schemeClr val="dk1"/>
              </a:buClr>
              <a:buSzPct val="100000"/>
              <a:buFont typeface="Arial"/>
              <a:buNone/>
            </a:pPr>
            <a:r>
              <a:rPr lang="en">
                <a:solidFill>
                  <a:schemeClr val="dk1"/>
                </a:solidFill>
                <a:highlight>
                  <a:srgbClr val="FFFCF2"/>
                </a:highlight>
              </a:rPr>
              <a:t>A traffic light can be in different states: red, yellow, or green.</a:t>
            </a:r>
          </a:p>
          <a:p>
            <a:pPr lvl="0">
              <a:spcBef>
                <a:spcPts val="0"/>
              </a:spcBef>
              <a:buClr>
                <a:schemeClr val="dk1"/>
              </a:buClr>
              <a:buSzPct val="100000"/>
              <a:buFont typeface="Arial"/>
              <a:buNone/>
            </a:pPr>
            <a:r>
              <a:rPr lang="en">
                <a:solidFill>
                  <a:schemeClr val="dk1"/>
                </a:solidFill>
                <a:highlight>
                  <a:srgbClr val="FFFCF2"/>
                </a:highlight>
              </a:rPr>
              <a:t>Yes, in some countries there are different or more colors and color-combinations.</a:t>
            </a:r>
          </a:p>
          <a:p>
            <a:pPr lvl="0">
              <a:spcBef>
                <a:spcPts val="0"/>
              </a:spcBef>
              <a:buClr>
                <a:schemeClr val="dk1"/>
              </a:buClr>
              <a:buSzPct val="100000"/>
              <a:buFont typeface="Arial"/>
              <a:buNone/>
            </a:pPr>
            <a:r>
              <a:rPr lang="en">
                <a:solidFill>
                  <a:schemeClr val="dk1"/>
                </a:solidFill>
                <a:highlight>
                  <a:srgbClr val="FFFCF2"/>
                </a:highlight>
              </a:rPr>
              <a:t> Collectively, they represent one thing: a new type called a traffic light state.</a:t>
            </a:r>
          </a:p>
          <a:p>
            <a:pPr lvl="0">
              <a:spcBef>
                <a:spcPts val="0"/>
              </a:spcBef>
              <a:buClr>
                <a:schemeClr val="dk1"/>
              </a:buClr>
              <a:buSzPct val="100000"/>
              <a:buFont typeface="Arial"/>
              <a:buNone/>
            </a:pPr>
            <a:endParaRPr>
              <a:solidFill>
                <a:schemeClr val="dk1"/>
              </a:solidFill>
              <a:highlight>
                <a:srgbClr val="FFFCF2"/>
              </a:highlight>
            </a:endParaRPr>
          </a:p>
          <a:p>
            <a:pPr lvl="0">
              <a:spcBef>
                <a:spcPts val="0"/>
              </a:spcBef>
              <a:buClr>
                <a:schemeClr val="dk1"/>
              </a:buClr>
              <a:buSzPct val="100000"/>
              <a:buFont typeface="Arial"/>
              <a:buNone/>
            </a:pPr>
            <a:r>
              <a:rPr lang="en">
                <a:solidFill>
                  <a:schemeClr val="dk1"/>
                </a:solidFill>
                <a:highlight>
                  <a:srgbClr val="FFFCF2"/>
                </a:highlight>
              </a:rPr>
              <a:t>A zoo consists of many kinds of animals. Collectively, they represent one thing: a new type called an animal. Some condition determine which particular kind of animal a zookeeper might be dealing with.</a:t>
            </a:r>
          </a:p>
          <a:p>
            <a:pPr lvl="0">
              <a:spcBef>
                <a:spcPts val="0"/>
              </a:spcBef>
              <a:buClr>
                <a:schemeClr val="dk1"/>
              </a:buClr>
              <a:buSzPct val="100000"/>
              <a:buFont typeface="Arial"/>
              <a:buNone/>
            </a:pPr>
            <a:endParaRPr>
              <a:solidFill>
                <a:schemeClr val="dk1"/>
              </a:solidFill>
              <a:highlight>
                <a:srgbClr val="FFFCF2"/>
              </a:highlight>
            </a:endParaRPr>
          </a:p>
          <a:p>
            <a:pPr lvl="0">
              <a:spcBef>
                <a:spcPts val="0"/>
              </a:spcBef>
              <a:buClr>
                <a:schemeClr val="dk1"/>
              </a:buClr>
              <a:buSzPct val="100000"/>
              <a:buFont typeface="Arial"/>
              <a:buNone/>
            </a:pPr>
            <a:r>
              <a:rPr lang="en">
                <a:solidFill>
                  <a:schemeClr val="dk1"/>
                </a:solidFill>
                <a:highlight>
                  <a:srgbClr val="FFFCF2"/>
                </a:highlight>
              </a:rPr>
              <a:t>A social network consists of different kinds of pages. Some pages represent individual humans, some places, some organizations, some might stand for activities, and so on. Collectively, they represent a new type: a social media page.</a:t>
            </a:r>
          </a:p>
          <a:p>
            <a:pPr lvl="0">
              <a:spcBef>
                <a:spcPts val="0"/>
              </a:spcBef>
              <a:buClr>
                <a:schemeClr val="dk1"/>
              </a:buClr>
              <a:buSzPct val="100000"/>
              <a:buFont typeface="Arial"/>
              <a:buNone/>
            </a:pPr>
            <a:endParaRPr>
              <a:solidFill>
                <a:schemeClr val="dk1"/>
              </a:solidFill>
              <a:highlight>
                <a:srgbClr val="FFFCF2"/>
              </a:highlight>
            </a:endParaRPr>
          </a:p>
          <a:p>
            <a:pPr lvl="0">
              <a:spcBef>
                <a:spcPts val="0"/>
              </a:spcBef>
              <a:buClr>
                <a:schemeClr val="dk1"/>
              </a:buClr>
              <a:buSzPct val="100000"/>
              <a:buFont typeface="Arial"/>
              <a:buNone/>
            </a:pPr>
            <a:r>
              <a:rPr lang="en">
                <a:solidFill>
                  <a:schemeClr val="dk1"/>
                </a:solidFill>
                <a:highlight>
                  <a:srgbClr val="FFFCF2"/>
                </a:highlight>
              </a:rPr>
              <a:t>We call these “conditional” data because they represent an “or”: a traffic light is red or green or yellow; a social medium’s page is for a person or location or organization; and so on. Sometimes we care exactly which kind of thing we’re looking at: a driver behaves differently on different colors, and a zookeeper feeds each animal differently. At other times, we might not care: if we’re just counting how many traffic lights or on, how many animals are in the zoo, or how many pages are on a social network, the exact nature of it doesn’t matter. Therefore, there are times when we ignore the conditional and treat the datum as a member of the collective, and other times when we do care about the conditional and do different things depending on the individual datum. We will make all this concrete as we start to write programs.</a:t>
            </a:r>
          </a:p>
          <a:p>
            <a:pPr lvl="0">
              <a:spcBef>
                <a:spcPts val="0"/>
              </a:spcBef>
              <a:buNone/>
            </a:pPr>
            <a:endParaRPr>
              <a:solidFill>
                <a:schemeClr val="dk1"/>
              </a:solidFill>
              <a:highlight>
                <a:srgbClr val="FFFCF2"/>
              </a:highlight>
            </a:endParaRPr>
          </a:p>
        </p:txBody>
      </p:sp>
    </p:spTree>
    <p:extLst>
      <p:ext uri="{BB962C8B-B14F-4D97-AF65-F5344CB8AC3E}">
        <p14:creationId xmlns:p14="http://schemas.microsoft.com/office/powerpoint/2010/main" val="3909446122"/>
      </p:ext>
    </p:extLst>
  </p:cSld>
  <p:clrMapOvr>
    <a:masterClrMapping/>
  </p:clrMapOvr>
</p:notes>
</file>

<file path=ppt/notesSlides/notesSlide8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3935739"/>
      </p:ext>
    </p:extLst>
  </p:cSld>
  <p:clrMapOvr>
    <a:masterClrMapping/>
  </p:clrMapOvr>
</p:notes>
</file>

<file path=ppt/notesSlides/notesSlide8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1729937"/>
      </p:ext>
    </p:extLst>
  </p:cSld>
  <p:clrMapOvr>
    <a:masterClrMapping/>
  </p:clrMapOvr>
</p:notes>
</file>

<file path=ppt/notesSlides/notesSlide8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25264317"/>
      </p:ext>
    </p:extLst>
  </p:cSld>
  <p:clrMapOvr>
    <a:masterClrMapping/>
  </p:clrMapOvr>
</p:notes>
</file>

<file path=ppt/notesSlides/notesSlide8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25231827"/>
      </p:ext>
    </p:extLst>
  </p:cSld>
  <p:clrMapOvr>
    <a:masterClrMapping/>
  </p:clrMapOvr>
</p:notes>
</file>

<file path=ppt/notesSlides/notesSlide8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96071170"/>
      </p:ext>
    </p:extLst>
  </p:cSld>
  <p:clrMapOvr>
    <a:masterClrMapping/>
  </p:clrMapOvr>
</p:notes>
</file>

<file path=ppt/notesSlides/notesSlide8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21281639"/>
      </p:ext>
    </p:extLst>
  </p:cSld>
  <p:clrMapOvr>
    <a:masterClrMapping/>
  </p:clrMapOvr>
</p:notes>
</file>

<file path=ppt/notesSlides/notesSlide8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5215709"/>
      </p:ext>
    </p:extLst>
  </p:cSld>
  <p:clrMapOvr>
    <a:masterClrMapping/>
  </p:clrMapOvr>
</p:notes>
</file>

<file path=ppt/notesSlides/notesSlide8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58064355"/>
      </p:ext>
    </p:extLst>
  </p:cSld>
  <p:clrMapOvr>
    <a:masterClrMapping/>
  </p:clrMapOvr>
</p:notes>
</file>

<file path=ppt/notesSlides/notesSlide8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05030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549667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rtl="0">
              <a:spcBef>
                <a:spcPts val="0"/>
              </a:spcBef>
              <a:buNone/>
            </a:pPr>
            <a:r>
              <a:rPr lang="en"/>
              <a:t>The only rule is the innermost expression is evaluated first.</a:t>
            </a:r>
          </a:p>
        </p:txBody>
      </p:sp>
    </p:spTree>
    <p:extLst>
      <p:ext uri="{BB962C8B-B14F-4D97-AF65-F5344CB8AC3E}">
        <p14:creationId xmlns:p14="http://schemas.microsoft.com/office/powerpoint/2010/main" val="605652086"/>
      </p:ext>
    </p:extLst>
  </p:cSld>
  <p:clrMapOvr>
    <a:masterClrMapping/>
  </p:clrMapOvr>
</p:notes>
</file>

<file path=ppt/notesSlides/notesSlide9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65217373"/>
      </p:ext>
    </p:extLst>
  </p:cSld>
  <p:clrMapOvr>
    <a:masterClrMapping/>
  </p:clrMapOvr>
</p:notes>
</file>

<file path=ppt/notesSlides/notesSlide9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22059518"/>
      </p:ext>
    </p:extLst>
  </p:cSld>
  <p:clrMapOvr>
    <a:masterClrMapping/>
  </p:clrMapOvr>
</p:notes>
</file>

<file path=ppt/notesSlides/notesSlide9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2352825"/>
      </p:ext>
    </p:extLst>
  </p:cSld>
  <p:clrMapOvr>
    <a:masterClrMapping/>
  </p:clrMapOvr>
</p:notes>
</file>

<file path=ppt/notesSlides/notesSlide9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52494000"/>
      </p:ext>
    </p:extLst>
  </p:cSld>
  <p:clrMapOvr>
    <a:masterClrMapping/>
  </p:clrMapOvr>
</p:notes>
</file>

<file path=ppt/notesSlides/notesSlide9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38992664"/>
      </p:ext>
    </p:extLst>
  </p:cSld>
  <p:clrMapOvr>
    <a:masterClrMapping/>
  </p:clrMapOvr>
</p:notes>
</file>

<file path=ppt/notesSlides/notesSlide9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36219670"/>
      </p:ext>
    </p:extLst>
  </p:cSld>
  <p:clrMapOvr>
    <a:masterClrMapping/>
  </p:clrMapOvr>
</p:notes>
</file>

<file path=ppt/notesSlides/notesSlide9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56591625"/>
      </p:ext>
    </p:extLst>
  </p:cSld>
  <p:clrMapOvr>
    <a:masterClrMapping/>
  </p:clrMapOvr>
</p:notes>
</file>

<file path=ppt/notesSlides/notesSlide9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62162005"/>
      </p:ext>
    </p:extLst>
  </p:cSld>
  <p:clrMapOvr>
    <a:masterClrMapping/>
  </p:clrMapOvr>
</p:notes>
</file>

<file path=ppt/notesSlides/notesSlide9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73011699"/>
      </p:ext>
    </p:extLst>
  </p:cSld>
  <p:clrMapOvr>
    <a:masterClrMapping/>
  </p:clrMapOvr>
</p:notes>
</file>

<file path=ppt/notesSlides/notesSlide9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4628887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rtl="0">
              <a:spcBef>
                <a:spcPts val="0"/>
              </a:spcBef>
              <a:buNone/>
            </a:pPr>
            <a:r>
              <a:rPr lang="en"/>
              <a:t>The only rule is the innermost expression is evaluated first.</a:t>
            </a:r>
          </a:p>
        </p:txBody>
      </p:sp>
    </p:spTree>
    <p:extLst>
      <p:ext uri="{BB962C8B-B14F-4D97-AF65-F5344CB8AC3E}">
        <p14:creationId xmlns:p14="http://schemas.microsoft.com/office/powerpoint/2010/main" val="2555292450"/>
      </p:ext>
    </p:extLst>
  </p:cSld>
  <p:clrMapOvr>
    <a:masterClrMapping/>
  </p:clrMapOvr>
</p:notes>
</file>

<file path=ppt/notesSlides/notesSlide9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1508263"/>
      </p:ext>
    </p:extLst>
  </p:cSld>
  <p:clrMapOvr>
    <a:masterClrMapping/>
  </p:clrMapOvr>
</p:notes>
</file>

<file path=ppt/notesSlides/notesSlide9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76725968"/>
      </p:ext>
    </p:extLst>
  </p:cSld>
  <p:clrMapOvr>
    <a:masterClrMapping/>
  </p:clrMapOvr>
</p:notes>
</file>

<file path=ppt/notesSlides/notesSlide9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50233089"/>
      </p:ext>
    </p:extLst>
  </p:cSld>
  <p:clrMapOvr>
    <a:masterClrMapping/>
  </p:clrMapOvr>
</p:notes>
</file>

<file path=ppt/notesSlides/notesSlide9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48232107"/>
      </p:ext>
    </p:extLst>
  </p:cSld>
  <p:clrMapOvr>
    <a:masterClrMapping/>
  </p:clrMapOvr>
</p:notes>
</file>

<file path=ppt/notesSlides/notesSlide9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75323502"/>
      </p:ext>
    </p:extLst>
  </p:cSld>
  <p:clrMapOvr>
    <a:masterClrMapping/>
  </p:clrMapOvr>
</p:notes>
</file>

<file path=ppt/notesSlides/notesSlide9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29845303"/>
      </p:ext>
    </p:extLst>
  </p:cSld>
  <p:clrMapOvr>
    <a:masterClrMapping/>
  </p:clrMapOvr>
</p:notes>
</file>

<file path=ppt/notesSlides/notesSlide9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53279050"/>
      </p:ext>
    </p:extLst>
  </p:cSld>
  <p:clrMapOvr>
    <a:masterClrMapping/>
  </p:clrMapOvr>
</p:notes>
</file>

<file path=ppt/notesSlides/notesSlide9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90115288"/>
      </p:ext>
    </p:extLst>
  </p:cSld>
  <p:clrMapOvr>
    <a:masterClrMapping/>
  </p:clrMapOvr>
</p:notes>
</file>

<file path=ppt/notesSlides/notesSlide9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31618824"/>
      </p:ext>
    </p:extLst>
  </p:cSld>
  <p:clrMapOvr>
    <a:masterClrMapping/>
  </p:clrMapOvr>
</p:notes>
</file>

<file path=ppt/notesSlides/notesSlide9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802688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rtl="0">
              <a:spcBef>
                <a:spcPts val="0"/>
              </a:spcBef>
              <a:buNone/>
            </a:pPr>
            <a:r>
              <a:rPr lang="en"/>
              <a:t>The only rule is the innermost expression is evaluated first.</a:t>
            </a:r>
          </a:p>
        </p:txBody>
      </p:sp>
    </p:spTree>
    <p:extLst>
      <p:ext uri="{BB962C8B-B14F-4D97-AF65-F5344CB8AC3E}">
        <p14:creationId xmlns:p14="http://schemas.microsoft.com/office/powerpoint/2010/main" val="2927253754"/>
      </p:ext>
    </p:extLst>
  </p:cSld>
  <p:clrMapOvr>
    <a:masterClrMapping/>
  </p:clrMapOvr>
</p:notes>
</file>

<file path=ppt/notesSlides/notesSlide9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53414779"/>
      </p:ext>
    </p:extLst>
  </p:cSld>
  <p:clrMapOvr>
    <a:masterClrMapping/>
  </p:clrMapOvr>
</p:notes>
</file>

<file path=ppt/notesSlides/notesSlide9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7046336"/>
      </p:ext>
    </p:extLst>
  </p:cSld>
  <p:clrMapOvr>
    <a:masterClrMapping/>
  </p:clrMapOvr>
</p:notes>
</file>

<file path=ppt/notesSlides/notesSlide9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2115891"/>
      </p:ext>
    </p:extLst>
  </p:cSld>
  <p:clrMapOvr>
    <a:masterClrMapping/>
  </p:clrMapOvr>
</p:notes>
</file>

<file path=ppt/notesSlides/notesSlide9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37742132"/>
      </p:ext>
    </p:extLst>
  </p:cSld>
  <p:clrMapOvr>
    <a:masterClrMapping/>
  </p:clrMapOvr>
</p:notes>
</file>

<file path=ppt/notesSlides/notesSlide9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40343477"/>
      </p:ext>
    </p:extLst>
  </p:cSld>
  <p:clrMapOvr>
    <a:masterClrMapping/>
  </p:clrMapOvr>
</p:notes>
</file>

<file path=ppt/notesSlides/notesSlide9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52353699"/>
      </p:ext>
    </p:extLst>
  </p:cSld>
  <p:clrMapOvr>
    <a:masterClrMapping/>
  </p:clrMapOvr>
</p:notes>
</file>

<file path=ppt/notesSlides/notesSlide9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24103231"/>
      </p:ext>
    </p:extLst>
  </p:cSld>
  <p:clrMapOvr>
    <a:masterClrMapping/>
  </p:clrMapOvr>
</p:notes>
</file>

<file path=ppt/notesSlides/notesSlide9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68738115"/>
      </p:ext>
    </p:extLst>
  </p:cSld>
  <p:clrMapOvr>
    <a:masterClrMapping/>
  </p:clrMapOvr>
</p:notes>
</file>

<file path=ppt/notesSlides/notesSlide9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97527863"/>
      </p:ext>
    </p:extLst>
  </p:cSld>
  <p:clrMapOvr>
    <a:masterClrMapping/>
  </p:clrMapOvr>
</p:notes>
</file>

<file path=ppt/notesSlides/notesSlide9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04902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52109590"/>
      </p:ext>
    </p:extLst>
  </p:cSld>
  <p:clrMapOvr>
    <a:masterClrMapping/>
  </p:clrMapOvr>
</p:notes>
</file>

<file path=ppt/notesSlides/notesSlide9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11729078"/>
      </p:ext>
    </p:extLst>
  </p:cSld>
  <p:clrMapOvr>
    <a:masterClrMapping/>
  </p:clrMapOvr>
</p:notes>
</file>

<file path=ppt/notesSlides/notesSlide9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52779640"/>
      </p:ext>
    </p:extLst>
  </p:cSld>
  <p:clrMapOvr>
    <a:masterClrMapping/>
  </p:clrMapOvr>
</p:notes>
</file>

<file path=ppt/notesSlides/notesSlide9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2364942"/>
      </p:ext>
    </p:extLst>
  </p:cSld>
  <p:clrMapOvr>
    <a:masterClrMapping/>
  </p:clrMapOvr>
</p:notes>
</file>

<file path=ppt/notesSlides/notesSlide9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53160939"/>
      </p:ext>
    </p:extLst>
  </p:cSld>
  <p:clrMapOvr>
    <a:masterClrMapping/>
  </p:clrMapOvr>
</p:notes>
</file>

<file path=ppt/notesSlides/notesSlide9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31473704"/>
      </p:ext>
    </p:extLst>
  </p:cSld>
  <p:clrMapOvr>
    <a:masterClrMapping/>
  </p:clrMapOvr>
</p:notes>
</file>

<file path=ppt/notesSlides/notesSlide9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06314342"/>
      </p:ext>
    </p:extLst>
  </p:cSld>
  <p:clrMapOvr>
    <a:masterClrMapping/>
  </p:clrMapOvr>
</p:notes>
</file>

<file path=ppt/notesSlides/notesSlide9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96418983"/>
      </p:ext>
    </p:extLst>
  </p:cSld>
  <p:clrMapOvr>
    <a:masterClrMapping/>
  </p:clrMapOvr>
</p:notes>
</file>

<file path=ppt/notesSlides/notesSlide9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29267901"/>
      </p:ext>
    </p:extLst>
  </p:cSld>
  <p:clrMapOvr>
    <a:masterClrMapping/>
  </p:clrMapOvr>
</p:notes>
</file>

<file path=ppt/notesSlides/notesSlide9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76250650"/>
      </p:ext>
    </p:extLst>
  </p:cSld>
  <p:clrMapOvr>
    <a:masterClrMapping/>
  </p:clrMapOvr>
</p:notes>
</file>

<file path=ppt/notesSlides/notesSlide9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177463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a:spcBef>
                <a:spcPts val="0"/>
              </a:spcBef>
              <a:buNone/>
            </a:pPr>
            <a:r>
              <a:rPr lang="en"/>
              <a:t>The only rule is the innermost expression is evaluated first.</a:t>
            </a:r>
          </a:p>
        </p:txBody>
      </p:sp>
    </p:spTree>
    <p:extLst>
      <p:ext uri="{BB962C8B-B14F-4D97-AF65-F5344CB8AC3E}">
        <p14:creationId xmlns:p14="http://schemas.microsoft.com/office/powerpoint/2010/main" val="841878855"/>
      </p:ext>
    </p:extLst>
  </p:cSld>
  <p:clrMapOvr>
    <a:masterClrMapping/>
  </p:clrMapOvr>
</p:notes>
</file>

<file path=ppt/notesSlides/notesSlide9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13671936"/>
      </p:ext>
    </p:extLst>
  </p:cSld>
  <p:clrMapOvr>
    <a:masterClrMapping/>
  </p:clrMapOvr>
</p:notes>
</file>

<file path=ppt/notesSlides/notesSlide9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30708141"/>
      </p:ext>
    </p:extLst>
  </p:cSld>
  <p:clrMapOvr>
    <a:masterClrMapping/>
  </p:clrMapOvr>
</p:notes>
</file>

<file path=ppt/notesSlides/notesSlide9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63078879"/>
      </p:ext>
    </p:extLst>
  </p:cSld>
  <p:clrMapOvr>
    <a:masterClrMapping/>
  </p:clrMapOvr>
</p:notes>
</file>

<file path=ppt/notesSlides/notesSlide9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48152853"/>
      </p:ext>
    </p:extLst>
  </p:cSld>
  <p:clrMapOvr>
    <a:masterClrMapping/>
  </p:clrMapOvr>
</p:notes>
</file>

<file path=ppt/notesSlides/notesSlide9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9728134"/>
      </p:ext>
    </p:extLst>
  </p:cSld>
  <p:clrMapOvr>
    <a:masterClrMapping/>
  </p:clrMapOvr>
</p:notes>
</file>

<file path=ppt/notesSlides/notesSlide9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30360839"/>
      </p:ext>
    </p:extLst>
  </p:cSld>
  <p:clrMapOvr>
    <a:masterClrMapping/>
  </p:clrMapOvr>
</p:notes>
</file>

<file path=ppt/notesSlides/notesSlide9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2538313"/>
      </p:ext>
    </p:extLst>
  </p:cSld>
  <p:clrMapOvr>
    <a:masterClrMapping/>
  </p:clrMapOvr>
</p:notes>
</file>

<file path=ppt/notesSlides/notesSlide9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4146197"/>
      </p:ext>
    </p:extLst>
  </p:cSld>
  <p:clrMapOvr>
    <a:masterClrMapping/>
  </p:clrMapOvr>
</p:notes>
</file>

<file path=ppt/notesSlides/notesSlide9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5606689"/>
      </p:ext>
    </p:extLst>
  </p:cSld>
  <p:clrMapOvr>
    <a:masterClrMapping/>
  </p:clrMapOvr>
</p:notes>
</file>

<file path=ppt/notesSlides/notesSlide9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954836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rtl="0">
              <a:spcBef>
                <a:spcPts val="0"/>
              </a:spcBef>
              <a:buNone/>
            </a:pPr>
            <a:r>
              <a:rPr lang="en"/>
              <a:t>The only rule is the innermost expression is evaluated first.</a:t>
            </a:r>
          </a:p>
        </p:txBody>
      </p:sp>
    </p:spTree>
    <p:extLst>
      <p:ext uri="{BB962C8B-B14F-4D97-AF65-F5344CB8AC3E}">
        <p14:creationId xmlns:p14="http://schemas.microsoft.com/office/powerpoint/2010/main" val="2076266783"/>
      </p:ext>
    </p:extLst>
  </p:cSld>
  <p:clrMapOvr>
    <a:masterClrMapping/>
  </p:clrMapOvr>
</p:notes>
</file>

<file path=ppt/notesSlides/notesSlide9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What did these data types have in common?</a:t>
            </a:r>
          </a:p>
        </p:txBody>
      </p:sp>
    </p:spTree>
    <p:extLst>
      <p:ext uri="{BB962C8B-B14F-4D97-AF65-F5344CB8AC3E}">
        <p14:creationId xmlns:p14="http://schemas.microsoft.com/office/powerpoint/2010/main" val="3030485380"/>
      </p:ext>
    </p:extLst>
  </p:cSld>
  <p:clrMapOvr>
    <a:masterClrMapping/>
  </p:clrMapOvr>
</p:notes>
</file>

<file path=ppt/notesSlides/notesSlide9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99639283"/>
      </p:ext>
    </p:extLst>
  </p:cSld>
  <p:clrMapOvr>
    <a:masterClrMapping/>
  </p:clrMapOvr>
</p:notes>
</file>

<file path=ppt/notesSlides/notesSlide9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all of these types of data have in common?</a:t>
            </a:r>
          </a:p>
        </p:txBody>
      </p:sp>
    </p:spTree>
    <p:extLst>
      <p:ext uri="{BB962C8B-B14F-4D97-AF65-F5344CB8AC3E}">
        <p14:creationId xmlns:p14="http://schemas.microsoft.com/office/powerpoint/2010/main" val="77340996"/>
      </p:ext>
    </p:extLst>
  </p:cSld>
  <p:clrMapOvr>
    <a:masterClrMapping/>
  </p:clrMapOvr>
</p:notes>
</file>

<file path=ppt/notesSlides/notesSlide9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80834205"/>
      </p:ext>
    </p:extLst>
  </p:cSld>
  <p:clrMapOvr>
    <a:masterClrMapping/>
  </p:clrMapOvr>
</p:notes>
</file>

<file path=ppt/notesSlides/notesSlide9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2391703"/>
      </p:ext>
    </p:extLst>
  </p:cSld>
  <p:clrMapOvr>
    <a:masterClrMapping/>
  </p:clrMapOvr>
</p:notes>
</file>

<file path=ppt/notesSlides/notesSlide9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46896173"/>
      </p:ext>
    </p:extLst>
  </p:cSld>
  <p:clrMapOvr>
    <a:masterClrMapping/>
  </p:clrMapOvr>
</p:notes>
</file>

<file path=ppt/notesSlides/notesSlide9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63723711"/>
      </p:ext>
    </p:extLst>
  </p:cSld>
  <p:clrMapOvr>
    <a:masterClrMapping/>
  </p:clrMapOvr>
</p:notes>
</file>

<file path=ppt/notesSlides/notesSlide9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18596474"/>
      </p:ext>
    </p:extLst>
  </p:cSld>
  <p:clrMapOvr>
    <a:masterClrMapping/>
  </p:clrMapOvr>
</p:notes>
</file>

<file path=ppt/notesSlides/notesSlide9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What is the most simple list?</a:t>
            </a:r>
          </a:p>
        </p:txBody>
      </p:sp>
    </p:spTree>
    <p:extLst>
      <p:ext uri="{BB962C8B-B14F-4D97-AF65-F5344CB8AC3E}">
        <p14:creationId xmlns:p14="http://schemas.microsoft.com/office/powerpoint/2010/main" val="1254434721"/>
      </p:ext>
    </p:extLst>
  </p:cSld>
  <p:clrMapOvr>
    <a:masterClrMapping/>
  </p:clrMapOvr>
</p:notes>
</file>

<file path=ppt/notesSlides/notesSlide9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Show empty in Pyret</a:t>
            </a:r>
          </a:p>
        </p:txBody>
      </p:sp>
    </p:spTree>
    <p:extLst>
      <p:ext uri="{BB962C8B-B14F-4D97-AF65-F5344CB8AC3E}">
        <p14:creationId xmlns:p14="http://schemas.microsoft.com/office/powerpoint/2010/main" val="40962358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85766865"/>
      </p:ext>
    </p:extLst>
  </p:cSld>
  <p:clrMapOvr>
    <a:masterClrMapping/>
  </p:clrMapOvr>
</p:notes>
</file>

<file path=ppt/notesSlides/notesSlide9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852431950"/>
      </p:ext>
    </p:extLst>
  </p:cSld>
  <p:clrMapOvr>
    <a:masterClrMapping/>
  </p:clrMapOvr>
</p:notes>
</file>

<file path=ppt/notesSlides/notesSlide9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1817005978"/>
      </p:ext>
    </p:extLst>
  </p:cSld>
  <p:clrMapOvr>
    <a:masterClrMapping/>
  </p:clrMapOvr>
</p:notes>
</file>

<file path=ppt/notesSlides/notesSlide9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3202777456"/>
      </p:ext>
    </p:extLst>
  </p:cSld>
  <p:clrMapOvr>
    <a:masterClrMapping/>
  </p:clrMapOvr>
</p:notes>
</file>

<file path=ppt/notesSlides/notesSlide9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635726980"/>
      </p:ext>
    </p:extLst>
  </p:cSld>
  <p:clrMapOvr>
    <a:masterClrMapping/>
  </p:clrMapOvr>
</p:notes>
</file>

<file path=ppt/notesSlides/notesSlide9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1532286702"/>
      </p:ext>
    </p:extLst>
  </p:cSld>
  <p:clrMapOvr>
    <a:masterClrMapping/>
  </p:clrMapOvr>
</p:notes>
</file>

<file path=ppt/notesSlides/notesSlide9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3521903379"/>
      </p:ext>
    </p:extLst>
  </p:cSld>
  <p:clrMapOvr>
    <a:masterClrMapping/>
  </p:clrMapOvr>
</p:notes>
</file>

<file path=ppt/notesSlides/notesSlide9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2049155305"/>
      </p:ext>
    </p:extLst>
  </p:cSld>
  <p:clrMapOvr>
    <a:masterClrMapping/>
  </p:clrMapOvr>
</p:notes>
</file>

<file path=ppt/notesSlides/notesSlide9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338767106"/>
      </p:ext>
    </p:extLst>
  </p:cSld>
  <p:clrMapOvr>
    <a:masterClrMapping/>
  </p:clrMapOvr>
</p:notes>
</file>

<file path=ppt/notesSlides/notesSlide9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5590741"/>
      </p:ext>
    </p:extLst>
  </p:cSld>
  <p:clrMapOvr>
    <a:masterClrMapping/>
  </p:clrMapOvr>
</p:notes>
</file>

<file path=ppt/notesSlides/notesSlide9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57683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87213929"/>
      </p:ext>
    </p:extLst>
  </p:cSld>
  <p:clrMapOvr>
    <a:masterClrMapping/>
  </p:clrMapOvr>
</p:notes>
</file>

<file path=ppt/notesSlides/notesSlide9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1820774"/>
      </p:ext>
    </p:extLst>
  </p:cSld>
  <p:clrMapOvr>
    <a:masterClrMapping/>
  </p:clrMapOvr>
</p:notes>
</file>

<file path=ppt/notesSlides/notesSlide9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54610946"/>
      </p:ext>
    </p:extLst>
  </p:cSld>
  <p:clrMapOvr>
    <a:masterClrMapping/>
  </p:clrMapOvr>
</p:notes>
</file>

<file path=ppt/notesSlides/notesSlide9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7654002"/>
      </p:ext>
    </p:extLst>
  </p:cSld>
  <p:clrMapOvr>
    <a:masterClrMapping/>
  </p:clrMapOvr>
</p:notes>
</file>

<file path=ppt/notesSlides/notesSlide9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71265138"/>
      </p:ext>
    </p:extLst>
  </p:cSld>
  <p:clrMapOvr>
    <a:masterClrMapping/>
  </p:clrMapOvr>
</p:notes>
</file>

<file path=ppt/notesSlides/notesSlide9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16865716"/>
      </p:ext>
    </p:extLst>
  </p:cSld>
  <p:clrMapOvr>
    <a:masterClrMapping/>
  </p:clrMapOvr>
</p:notes>
</file>

<file path=ppt/notesSlides/notesSlide9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73660778"/>
      </p:ext>
    </p:extLst>
  </p:cSld>
  <p:clrMapOvr>
    <a:masterClrMapping/>
  </p:clrMapOvr>
</p:notes>
</file>

<file path=ppt/notesSlides/notesSlide9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4321686"/>
      </p:ext>
    </p:extLst>
  </p:cSld>
  <p:clrMapOvr>
    <a:masterClrMapping/>
  </p:clrMapOvr>
</p:notes>
</file>

<file path=ppt/notesSlides/notesSlide9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68050327"/>
      </p:ext>
    </p:extLst>
  </p:cSld>
  <p:clrMapOvr>
    <a:masterClrMapping/>
  </p:clrMapOvr>
</p:notes>
</file>

<file path=ppt/notesSlides/notesSlide9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09401363"/>
      </p:ext>
    </p:extLst>
  </p:cSld>
  <p:clrMapOvr>
    <a:masterClrMapping/>
  </p:clrMapOvr>
</p:notes>
</file>

<file path=ppt/notesSlides/notesSlide9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18111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3307097"/>
      </p:ext>
    </p:extLst>
  </p:cSld>
  <p:clrMapOvr>
    <a:masterClrMapping/>
  </p:clrMapOvr>
</p:notes>
</file>

<file path=ppt/notesSlides/notesSlide9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00653429"/>
      </p:ext>
    </p:extLst>
  </p:cSld>
  <p:clrMapOvr>
    <a:masterClrMapping/>
  </p:clrMapOvr>
</p:notes>
</file>

<file path=ppt/notesSlides/notesSlide9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50831830"/>
      </p:ext>
    </p:extLst>
  </p:cSld>
  <p:clrMapOvr>
    <a:masterClrMapping/>
  </p:clrMapOvr>
</p:notes>
</file>

<file path=ppt/notesSlides/notesSlide9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04691061"/>
      </p:ext>
    </p:extLst>
  </p:cSld>
  <p:clrMapOvr>
    <a:masterClrMapping/>
  </p:clrMapOvr>
</p:notes>
</file>

<file path=ppt/notesSlides/notesSlide9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83025295"/>
      </p:ext>
    </p:extLst>
  </p:cSld>
  <p:clrMapOvr>
    <a:masterClrMapping/>
  </p:clrMapOvr>
</p:notes>
</file>

<file path=ppt/notesSlides/notesSlide9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48331644"/>
      </p:ext>
    </p:extLst>
  </p:cSld>
  <p:clrMapOvr>
    <a:masterClrMapping/>
  </p:clrMapOvr>
</p:notes>
</file>

<file path=ppt/notesSlides/notesSlide9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18689586"/>
      </p:ext>
    </p:extLst>
  </p:cSld>
  <p:clrMapOvr>
    <a:masterClrMapping/>
  </p:clrMapOvr>
</p:notes>
</file>

<file path=ppt/notesSlides/notesSlide9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44572621"/>
      </p:ext>
    </p:extLst>
  </p:cSld>
  <p:clrMapOvr>
    <a:masterClrMapping/>
  </p:clrMapOvr>
</p:notes>
</file>

<file path=ppt/notesSlides/notesSlide9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33424113"/>
      </p:ext>
    </p:extLst>
  </p:cSld>
  <p:clrMapOvr>
    <a:masterClrMapping/>
  </p:clrMapOvr>
</p:notes>
</file>

<file path=ppt/notesSlides/notesSlide9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7003239"/>
      </p:ext>
    </p:extLst>
  </p:cSld>
  <p:clrMapOvr>
    <a:masterClrMapping/>
  </p:clrMapOvr>
</p:notes>
</file>

<file path=ppt/notesSlides/notesSlide9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1343308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43212690"/>
      </p:ext>
    </p:extLst>
  </p:cSld>
  <p:clrMapOvr>
    <a:masterClrMapping/>
  </p:clrMapOvr>
</p:notes>
</file>

<file path=ppt/notesSlides/notesSlide9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38794900"/>
      </p:ext>
    </p:extLst>
  </p:cSld>
  <p:clrMapOvr>
    <a:masterClrMapping/>
  </p:clrMapOvr>
</p:notes>
</file>

<file path=ppt/notesSlides/notesSlide9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1465000"/>
      </p:ext>
    </p:extLst>
  </p:cSld>
  <p:clrMapOvr>
    <a:masterClrMapping/>
  </p:clrMapOvr>
</p:notes>
</file>

<file path=ppt/notesSlides/notesSlide9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080691"/>
      </p:ext>
    </p:extLst>
  </p:cSld>
  <p:clrMapOvr>
    <a:masterClrMapping/>
  </p:clrMapOvr>
</p:notes>
</file>

<file path=ppt/notesSlides/notesSlide9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96637403"/>
      </p:ext>
    </p:extLst>
  </p:cSld>
  <p:clrMapOvr>
    <a:masterClrMapping/>
  </p:clrMapOvr>
</p:notes>
</file>

<file path=ppt/notesSlides/notesSlide9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1220682"/>
      </p:ext>
    </p:extLst>
  </p:cSld>
  <p:clrMapOvr>
    <a:masterClrMapping/>
  </p:clrMapOvr>
</p:notes>
</file>

<file path=ppt/notesSlides/notesSlide9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92964321"/>
      </p:ext>
    </p:extLst>
  </p:cSld>
  <p:clrMapOvr>
    <a:masterClrMapping/>
  </p:clrMapOvr>
</p:notes>
</file>

<file path=ppt/notesSlides/notesSlide9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63891974"/>
      </p:ext>
    </p:extLst>
  </p:cSld>
  <p:clrMapOvr>
    <a:masterClrMapping/>
  </p:clrMapOvr>
</p:notes>
</file>

<file path=ppt/notesSlides/notesSlide9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12454283"/>
      </p:ext>
    </p:extLst>
  </p:cSld>
  <p:clrMapOvr>
    <a:masterClrMapping/>
  </p:clrMapOvr>
</p:notes>
</file>

<file path=ppt/notesSlides/notesSlide9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37439110"/>
      </p:ext>
    </p:extLst>
  </p:cSld>
  <p:clrMapOvr>
    <a:masterClrMapping/>
  </p:clrMapOvr>
</p:notes>
</file>

<file path=ppt/notesSlides/notesSlide9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68312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3CB8FD1-FD58-45DB-9FAF-419B94B0C116}" type="datetimeFigureOut">
              <a:rPr lang="en-US" smtClean="0"/>
              <a:t>10/16/2016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3074629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B8FD1-FD58-45DB-9FAF-419B94B0C116}" type="datetimeFigureOut">
              <a:rPr lang="en-US" smtClean="0"/>
              <a:t>10/16/2016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2293048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B8FD1-FD58-45DB-9FAF-419B94B0C116}" type="datetimeFigureOut">
              <a:rPr lang="en-US" smtClean="0"/>
              <a:t>10/16/2016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984811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6" name="Shape 16"/>
          <p:cNvSpPr txBox="1">
            <a:spLocks noGrp="1"/>
          </p:cNvSpPr>
          <p:nvPr>
            <p:ph type="title"/>
          </p:nvPr>
        </p:nvSpPr>
        <p:spPr>
          <a:xfrm>
            <a:off x="457200" y="186035"/>
            <a:ext cx="8229600" cy="1143000"/>
          </a:xfrm>
          <a:prstGeom prst="rect">
            <a:avLst/>
          </a:prstGeom>
          <a:noFill/>
          <a:ln>
            <a:noFill/>
          </a:ln>
        </p:spPr>
        <p:txBody>
          <a:bodyPr lIns="91425" tIns="91425" rIns="91425" bIns="91425" anchor="b" anchorCtr="0"/>
          <a:lstStyle>
            <a:lvl1pPr lvl="0" rtl="0">
              <a:spcBef>
                <a:spcPts val="0"/>
              </a:spcBef>
              <a:defRPr>
                <a:solidFill>
                  <a:schemeClr val="dk2"/>
                </a:solidFill>
              </a:defRPr>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sp>
        <p:nvSpPr>
          <p:cNvPr id="17" name="Shape 17"/>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Tree>
    <p:extLst>
      <p:ext uri="{BB962C8B-B14F-4D97-AF65-F5344CB8AC3E}">
        <p14:creationId xmlns:p14="http://schemas.microsoft.com/office/powerpoint/2010/main" val="688226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6"/>
        <p:cNvGrpSpPr/>
        <p:nvPr/>
      </p:nvGrpSpPr>
      <p:grpSpPr>
        <a:xfrm>
          <a:off x="0" y="0"/>
          <a:ext cx="0" cy="0"/>
          <a:chOff x="0" y="0"/>
          <a:chExt cx="0" cy="0"/>
        </a:xfrm>
      </p:grpSpPr>
      <p:sp>
        <p:nvSpPr>
          <p:cNvPr id="18" name="Shape 18"/>
          <p:cNvSpPr txBox="1">
            <a:spLocks noGrp="1"/>
          </p:cNvSpPr>
          <p:nvPr>
            <p:ph type="title"/>
          </p:nvPr>
        </p:nvSpPr>
        <p:spPr>
          <a:xfrm>
            <a:off x="457200" y="274637"/>
            <a:ext cx="8229600" cy="1522199"/>
          </a:xfrm>
          <a:prstGeom prst="rect">
            <a:avLst/>
          </a:prstGeom>
          <a:noFill/>
          <a:ln>
            <a:noFill/>
          </a:ln>
        </p:spPr>
        <p:txBody>
          <a:bodyPr lIns="91425" tIns="91425" rIns="91425" bIns="91425" anchor="b" anchorCtr="0"/>
          <a:lstStyle>
            <a:lvl1pPr lvl="0" algn="l" rtl="0">
              <a:spcBef>
                <a:spcPts val="0"/>
              </a:spcBef>
              <a:buSzPct val="100000"/>
              <a:buFont typeface="Arial"/>
              <a:buNone/>
              <a:defRPr sz="4800" b="1">
                <a:solidFill>
                  <a:schemeClr val="lt1"/>
                </a:solidFill>
                <a:latin typeface="Arial"/>
                <a:ea typeface="Arial"/>
                <a:cs typeface="Arial"/>
                <a:sym typeface="Arial"/>
              </a:defRPr>
            </a:lvl1pPr>
            <a:lvl2pPr lvl="1" algn="l" rtl="0">
              <a:spcBef>
                <a:spcPts val="0"/>
              </a:spcBef>
              <a:buSzPct val="100000"/>
              <a:buFont typeface="Arial"/>
              <a:buNone/>
              <a:defRPr sz="4800" b="1">
                <a:solidFill>
                  <a:schemeClr val="lt1"/>
                </a:solidFill>
                <a:latin typeface="Arial"/>
                <a:ea typeface="Arial"/>
                <a:cs typeface="Arial"/>
                <a:sym typeface="Arial"/>
              </a:defRPr>
            </a:lvl2pPr>
            <a:lvl3pPr lvl="2" algn="l" rtl="0">
              <a:spcBef>
                <a:spcPts val="0"/>
              </a:spcBef>
              <a:buSzPct val="100000"/>
              <a:buFont typeface="Arial"/>
              <a:buNone/>
              <a:defRPr sz="4800" b="1">
                <a:solidFill>
                  <a:schemeClr val="lt1"/>
                </a:solidFill>
                <a:latin typeface="Arial"/>
                <a:ea typeface="Arial"/>
                <a:cs typeface="Arial"/>
                <a:sym typeface="Arial"/>
              </a:defRPr>
            </a:lvl3pPr>
            <a:lvl4pPr lvl="3" algn="l" rtl="0">
              <a:spcBef>
                <a:spcPts val="0"/>
              </a:spcBef>
              <a:buSzPct val="100000"/>
              <a:buFont typeface="Arial"/>
              <a:buNone/>
              <a:defRPr sz="4800" b="1">
                <a:solidFill>
                  <a:schemeClr val="lt1"/>
                </a:solidFill>
                <a:latin typeface="Arial"/>
                <a:ea typeface="Arial"/>
                <a:cs typeface="Arial"/>
                <a:sym typeface="Arial"/>
              </a:defRPr>
            </a:lvl4pPr>
            <a:lvl5pPr lvl="4" algn="l" rtl="0">
              <a:spcBef>
                <a:spcPts val="0"/>
              </a:spcBef>
              <a:buSzPct val="100000"/>
              <a:buFont typeface="Arial"/>
              <a:buNone/>
              <a:defRPr sz="4800" b="1">
                <a:solidFill>
                  <a:schemeClr val="lt1"/>
                </a:solidFill>
                <a:latin typeface="Arial"/>
                <a:ea typeface="Arial"/>
                <a:cs typeface="Arial"/>
                <a:sym typeface="Arial"/>
              </a:defRPr>
            </a:lvl5pPr>
            <a:lvl6pPr lvl="5" algn="l" rtl="0">
              <a:spcBef>
                <a:spcPts val="0"/>
              </a:spcBef>
              <a:buSzPct val="100000"/>
              <a:buFont typeface="Arial"/>
              <a:buNone/>
              <a:defRPr sz="4800" b="1">
                <a:solidFill>
                  <a:schemeClr val="lt1"/>
                </a:solidFill>
                <a:latin typeface="Arial"/>
                <a:ea typeface="Arial"/>
                <a:cs typeface="Arial"/>
                <a:sym typeface="Arial"/>
              </a:defRPr>
            </a:lvl6pPr>
            <a:lvl7pPr lvl="6" algn="l" rtl="0">
              <a:spcBef>
                <a:spcPts val="0"/>
              </a:spcBef>
              <a:buSzPct val="100000"/>
              <a:buFont typeface="Arial"/>
              <a:buNone/>
              <a:defRPr sz="4800" b="1">
                <a:solidFill>
                  <a:schemeClr val="lt1"/>
                </a:solidFill>
                <a:latin typeface="Arial"/>
                <a:ea typeface="Arial"/>
                <a:cs typeface="Arial"/>
                <a:sym typeface="Arial"/>
              </a:defRPr>
            </a:lvl7pPr>
            <a:lvl8pPr lvl="7" algn="l" rtl="0">
              <a:spcBef>
                <a:spcPts val="0"/>
              </a:spcBef>
              <a:buSzPct val="100000"/>
              <a:buFont typeface="Arial"/>
              <a:buNone/>
              <a:defRPr sz="4800" b="1">
                <a:solidFill>
                  <a:schemeClr val="lt1"/>
                </a:solidFill>
                <a:latin typeface="Arial"/>
                <a:ea typeface="Arial"/>
                <a:cs typeface="Arial"/>
                <a:sym typeface="Arial"/>
              </a:defRPr>
            </a:lvl8pPr>
            <a:lvl9pPr lvl="8" algn="l" rtl="0">
              <a:spcBef>
                <a:spcPts val="0"/>
              </a:spcBef>
              <a:buSzPct val="100000"/>
              <a:buFont typeface="Arial"/>
              <a:buNone/>
              <a:defRPr sz="4800" b="1">
                <a:solidFill>
                  <a:schemeClr val="lt1"/>
                </a:solidFill>
                <a:latin typeface="Arial"/>
                <a:ea typeface="Arial"/>
                <a:cs typeface="Arial"/>
                <a:sym typeface="Arial"/>
              </a:defRPr>
            </a:lvl9pPr>
          </a:lstStyle>
          <a:p>
            <a:endParaRPr/>
          </a:p>
        </p:txBody>
      </p:sp>
      <p:sp>
        <p:nvSpPr>
          <p:cNvPr id="19" name="Shape 19"/>
          <p:cNvSpPr txBox="1">
            <a:spLocks noGrp="1"/>
          </p:cNvSpPr>
          <p:nvPr>
            <p:ph type="body" idx="1"/>
          </p:nvPr>
        </p:nvSpPr>
        <p:spPr>
          <a:xfrm>
            <a:off x="457200" y="1947332"/>
            <a:ext cx="4030200" cy="46202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20" name="Shape 20"/>
          <p:cNvSpPr txBox="1">
            <a:spLocks noGrp="1"/>
          </p:cNvSpPr>
          <p:nvPr>
            <p:ph type="body" idx="2"/>
          </p:nvPr>
        </p:nvSpPr>
        <p:spPr>
          <a:xfrm>
            <a:off x="4656667" y="1949211"/>
            <a:ext cx="4030200" cy="46202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Tree>
    <p:extLst>
      <p:ext uri="{BB962C8B-B14F-4D97-AF65-F5344CB8AC3E}">
        <p14:creationId xmlns:p14="http://schemas.microsoft.com/office/powerpoint/2010/main" val="3872561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B8FD1-FD58-45DB-9FAF-419B94B0C116}" type="datetimeFigureOut">
              <a:rPr lang="en-US" smtClean="0"/>
              <a:t>10/16/2016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3883689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CB8FD1-FD58-45DB-9FAF-419B94B0C116}" type="datetimeFigureOut">
              <a:rPr lang="en-US" smtClean="0"/>
              <a:t>10/16/2016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827196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CB8FD1-FD58-45DB-9FAF-419B94B0C116}" type="datetimeFigureOut">
              <a:rPr lang="en-US" smtClean="0"/>
              <a:t>10/16/2016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3045124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3CB8FD1-FD58-45DB-9FAF-419B94B0C116}" type="datetimeFigureOut">
              <a:rPr lang="en-US" smtClean="0"/>
              <a:t>10/16/2016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260333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CB8FD1-FD58-45DB-9FAF-419B94B0C116}" type="datetimeFigureOut">
              <a:rPr lang="en-US" smtClean="0"/>
              <a:t>10/16/2016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2012207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CB8FD1-FD58-45DB-9FAF-419B94B0C116}" type="datetimeFigureOut">
              <a:rPr lang="en-US" smtClean="0"/>
              <a:t>10/16/2016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3115179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3CB8FD1-FD58-45DB-9FAF-419B94B0C116}" type="datetimeFigureOut">
              <a:rPr lang="en-US" smtClean="0"/>
              <a:t>10/16/2016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1587477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3CB8FD1-FD58-45DB-9FAF-419B94B0C116}" type="datetimeFigureOut">
              <a:rPr lang="en-US" smtClean="0"/>
              <a:t>10/16/2016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4114792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3CB8FD1-FD58-45DB-9FAF-419B94B0C116}" type="datetimeFigureOut">
              <a:rPr lang="en-US" smtClean="0"/>
              <a:t>10/16/2016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B7367C9-34A6-4867-BA24-0A3B8388F101}" type="slidenum">
              <a:rPr lang="en-US" smtClean="0"/>
              <a:t>‹#›</a:t>
            </a:fld>
            <a:endParaRPr lang="en-US"/>
          </a:p>
        </p:txBody>
      </p:sp>
    </p:spTree>
    <p:extLst>
      <p:ext uri="{BB962C8B-B14F-4D97-AF65-F5344CB8AC3E}">
        <p14:creationId xmlns:p14="http://schemas.microsoft.com/office/powerpoint/2010/main" val="3528382667"/>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Alan_Turin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00.xml.rels><?xml version="1.0" encoding="UTF-8" standalone="yes"?>
<Relationships xmlns="http://schemas.openxmlformats.org/package/2006/relationships"><Relationship Id="rId2" Type="http://schemas.openxmlformats.org/officeDocument/2006/relationships/notesSlide" Target="../notesSlides/notesSlide997.xml"/><Relationship Id="rId1" Type="http://schemas.openxmlformats.org/officeDocument/2006/relationships/slideLayout" Target="../slideLayouts/slideLayout12.xml"/></Relationships>
</file>

<file path=ppt/slides/_rels/slide1001.xml.rels><?xml version="1.0" encoding="UTF-8" standalone="yes"?>
<Relationships xmlns="http://schemas.openxmlformats.org/package/2006/relationships"><Relationship Id="rId2" Type="http://schemas.openxmlformats.org/officeDocument/2006/relationships/notesSlide" Target="../notesSlides/notesSlide998.xml"/><Relationship Id="rId1" Type="http://schemas.openxmlformats.org/officeDocument/2006/relationships/slideLayout" Target="../slideLayouts/slideLayout12.xml"/></Relationships>
</file>

<file path=ppt/slides/_rels/slide1002.xml.rels><?xml version="1.0" encoding="UTF-8" standalone="yes"?>
<Relationships xmlns="http://schemas.openxmlformats.org/package/2006/relationships"><Relationship Id="rId2" Type="http://schemas.openxmlformats.org/officeDocument/2006/relationships/notesSlide" Target="../notesSlides/notesSlide999.xml"/><Relationship Id="rId1" Type="http://schemas.openxmlformats.org/officeDocument/2006/relationships/slideLayout" Target="../slideLayouts/slideLayout12.xml"/></Relationships>
</file>

<file path=ppt/slides/_rels/slide1003.xml.rels><?xml version="1.0" encoding="UTF-8" standalone="yes"?>
<Relationships xmlns="http://schemas.openxmlformats.org/package/2006/relationships"><Relationship Id="rId2" Type="http://schemas.openxmlformats.org/officeDocument/2006/relationships/notesSlide" Target="../notesSlides/notesSlide1000.xml"/><Relationship Id="rId1" Type="http://schemas.openxmlformats.org/officeDocument/2006/relationships/slideLayout" Target="../slideLayouts/slideLayout12.xml"/></Relationships>
</file>

<file path=ppt/slides/_rels/slide1004.xml.rels><?xml version="1.0" encoding="UTF-8" standalone="yes"?>
<Relationships xmlns="http://schemas.openxmlformats.org/package/2006/relationships"><Relationship Id="rId2" Type="http://schemas.openxmlformats.org/officeDocument/2006/relationships/notesSlide" Target="../notesSlides/notesSlide1001.xml"/><Relationship Id="rId1" Type="http://schemas.openxmlformats.org/officeDocument/2006/relationships/slideLayout" Target="../slideLayouts/slideLayout12.xml"/></Relationships>
</file>

<file path=ppt/slides/_rels/slide1005.xml.rels><?xml version="1.0" encoding="UTF-8" standalone="yes"?>
<Relationships xmlns="http://schemas.openxmlformats.org/package/2006/relationships"><Relationship Id="rId2" Type="http://schemas.openxmlformats.org/officeDocument/2006/relationships/notesSlide" Target="../notesSlides/notesSlide1002.xml"/><Relationship Id="rId1" Type="http://schemas.openxmlformats.org/officeDocument/2006/relationships/slideLayout" Target="../slideLayouts/slideLayout12.xml"/></Relationships>
</file>

<file path=ppt/slides/_rels/slide1006.xml.rels><?xml version="1.0" encoding="UTF-8" standalone="yes"?>
<Relationships xmlns="http://schemas.openxmlformats.org/package/2006/relationships"><Relationship Id="rId2" Type="http://schemas.openxmlformats.org/officeDocument/2006/relationships/notesSlide" Target="../notesSlides/notesSlide1003.xml"/><Relationship Id="rId1" Type="http://schemas.openxmlformats.org/officeDocument/2006/relationships/slideLayout" Target="../slideLayouts/slideLayout12.xml"/></Relationships>
</file>

<file path=ppt/slides/_rels/slide1007.xml.rels><?xml version="1.0" encoding="UTF-8" standalone="yes"?>
<Relationships xmlns="http://schemas.openxmlformats.org/package/2006/relationships"><Relationship Id="rId2" Type="http://schemas.openxmlformats.org/officeDocument/2006/relationships/notesSlide" Target="../notesSlides/notesSlide1004.xml"/><Relationship Id="rId1" Type="http://schemas.openxmlformats.org/officeDocument/2006/relationships/slideLayout" Target="../slideLayouts/slideLayout12.xml"/></Relationships>
</file>

<file path=ppt/slides/_rels/slide1008.xml.rels><?xml version="1.0" encoding="UTF-8" standalone="yes"?>
<Relationships xmlns="http://schemas.openxmlformats.org/package/2006/relationships"><Relationship Id="rId2" Type="http://schemas.openxmlformats.org/officeDocument/2006/relationships/notesSlide" Target="../notesSlides/notesSlide1005.xml"/><Relationship Id="rId1" Type="http://schemas.openxmlformats.org/officeDocument/2006/relationships/slideLayout" Target="../slideLayouts/slideLayout12.xml"/></Relationships>
</file>

<file path=ppt/slides/_rels/slide1009.xml.rels><?xml version="1.0" encoding="UTF-8" standalone="yes"?>
<Relationships xmlns="http://schemas.openxmlformats.org/package/2006/relationships"><Relationship Id="rId2" Type="http://schemas.openxmlformats.org/officeDocument/2006/relationships/notesSlide" Target="../notesSlides/notesSlide1006.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0.xml.rels><?xml version="1.0" encoding="UTF-8" standalone="yes"?>
<Relationships xmlns="http://schemas.openxmlformats.org/package/2006/relationships"><Relationship Id="rId2" Type="http://schemas.openxmlformats.org/officeDocument/2006/relationships/notesSlide" Target="../notesSlides/notesSlide1007.xml"/><Relationship Id="rId1" Type="http://schemas.openxmlformats.org/officeDocument/2006/relationships/slideLayout" Target="../slideLayouts/slideLayout12.xml"/></Relationships>
</file>

<file path=ppt/slides/_rels/slide1011.xml.rels><?xml version="1.0" encoding="UTF-8" standalone="yes"?>
<Relationships xmlns="http://schemas.openxmlformats.org/package/2006/relationships"><Relationship Id="rId2" Type="http://schemas.openxmlformats.org/officeDocument/2006/relationships/notesSlide" Target="../notesSlides/notesSlide1008.xml"/><Relationship Id="rId1" Type="http://schemas.openxmlformats.org/officeDocument/2006/relationships/slideLayout" Target="../slideLayouts/slideLayout12.xml"/></Relationships>
</file>

<file path=ppt/slides/_rels/slide1012.xml.rels><?xml version="1.0" encoding="UTF-8" standalone="yes"?>
<Relationships xmlns="http://schemas.openxmlformats.org/package/2006/relationships"><Relationship Id="rId2" Type="http://schemas.openxmlformats.org/officeDocument/2006/relationships/notesSlide" Target="../notesSlides/notesSlide1009.xml"/><Relationship Id="rId1" Type="http://schemas.openxmlformats.org/officeDocument/2006/relationships/slideLayout" Target="../slideLayouts/slideLayout12.xml"/></Relationships>
</file>

<file path=ppt/slides/_rels/slide1013.xml.rels><?xml version="1.0" encoding="UTF-8" standalone="yes"?>
<Relationships xmlns="http://schemas.openxmlformats.org/package/2006/relationships"><Relationship Id="rId2" Type="http://schemas.openxmlformats.org/officeDocument/2006/relationships/notesSlide" Target="../notesSlides/notesSlide1010.xml"/><Relationship Id="rId1" Type="http://schemas.openxmlformats.org/officeDocument/2006/relationships/slideLayout" Target="../slideLayouts/slideLayout12.xml"/></Relationships>
</file>

<file path=ppt/slides/_rels/slide1014.xml.rels><?xml version="1.0" encoding="UTF-8" standalone="yes"?>
<Relationships xmlns="http://schemas.openxmlformats.org/package/2006/relationships"><Relationship Id="rId2" Type="http://schemas.openxmlformats.org/officeDocument/2006/relationships/notesSlide" Target="../notesSlides/notesSlide1011.xml"/><Relationship Id="rId1" Type="http://schemas.openxmlformats.org/officeDocument/2006/relationships/slideLayout" Target="../slideLayouts/slideLayout12.xml"/></Relationships>
</file>

<file path=ppt/slides/_rels/slide1015.xml.rels><?xml version="1.0" encoding="UTF-8" standalone="yes"?>
<Relationships xmlns="http://schemas.openxmlformats.org/package/2006/relationships"><Relationship Id="rId2" Type="http://schemas.openxmlformats.org/officeDocument/2006/relationships/notesSlide" Target="../notesSlides/notesSlide1012.xml"/><Relationship Id="rId1" Type="http://schemas.openxmlformats.org/officeDocument/2006/relationships/slideLayout" Target="../slideLayouts/slideLayout12.xml"/></Relationships>
</file>

<file path=ppt/slides/_rels/slide1016.xml.rels><?xml version="1.0" encoding="UTF-8" standalone="yes"?>
<Relationships xmlns="http://schemas.openxmlformats.org/package/2006/relationships"><Relationship Id="rId2" Type="http://schemas.openxmlformats.org/officeDocument/2006/relationships/notesSlide" Target="../notesSlides/notesSlide1013.xml"/><Relationship Id="rId1" Type="http://schemas.openxmlformats.org/officeDocument/2006/relationships/slideLayout" Target="../slideLayouts/slideLayout12.xml"/></Relationships>
</file>

<file path=ppt/slides/_rels/slide1017.xml.rels><?xml version="1.0" encoding="UTF-8" standalone="yes"?>
<Relationships xmlns="http://schemas.openxmlformats.org/package/2006/relationships"><Relationship Id="rId2" Type="http://schemas.openxmlformats.org/officeDocument/2006/relationships/notesSlide" Target="../notesSlides/notesSlide1014.xml"/><Relationship Id="rId1" Type="http://schemas.openxmlformats.org/officeDocument/2006/relationships/slideLayout" Target="../slideLayouts/slideLayout12.xml"/></Relationships>
</file>

<file path=ppt/slides/_rels/slide101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15.xml"/><Relationship Id="rId1" Type="http://schemas.openxmlformats.org/officeDocument/2006/relationships/slideLayout" Target="../slideLayouts/slideLayout12.xml"/></Relationships>
</file>

<file path=ppt/slides/_rels/slide101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16.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0.xml.rels><?xml version="1.0" encoding="UTF-8" standalone="yes"?>
<Relationships xmlns="http://schemas.openxmlformats.org/package/2006/relationships"><Relationship Id="rId2" Type="http://schemas.openxmlformats.org/officeDocument/2006/relationships/notesSlide" Target="../notesSlides/notesSlide1017.xml"/><Relationship Id="rId1" Type="http://schemas.openxmlformats.org/officeDocument/2006/relationships/slideLayout" Target="../slideLayouts/slideLayout12.xml"/></Relationships>
</file>

<file path=ppt/slides/_rels/slide1021.xml.rels><?xml version="1.0" encoding="UTF-8" standalone="yes"?>
<Relationships xmlns="http://schemas.openxmlformats.org/package/2006/relationships"><Relationship Id="rId2" Type="http://schemas.openxmlformats.org/officeDocument/2006/relationships/notesSlide" Target="../notesSlides/notesSlide1018.xml"/><Relationship Id="rId1" Type="http://schemas.openxmlformats.org/officeDocument/2006/relationships/slideLayout" Target="../slideLayouts/slideLayout12.xml"/></Relationships>
</file>

<file path=ppt/slides/_rels/slide1022.xml.rels><?xml version="1.0" encoding="UTF-8" standalone="yes"?>
<Relationships xmlns="http://schemas.openxmlformats.org/package/2006/relationships"><Relationship Id="rId2" Type="http://schemas.openxmlformats.org/officeDocument/2006/relationships/notesSlide" Target="../notesSlides/notesSlide1019.xml"/><Relationship Id="rId1" Type="http://schemas.openxmlformats.org/officeDocument/2006/relationships/slideLayout" Target="../slideLayouts/slideLayout12.xml"/></Relationships>
</file>

<file path=ppt/slides/_rels/slide1023.xml.rels><?xml version="1.0" encoding="UTF-8" standalone="yes"?>
<Relationships xmlns="http://schemas.openxmlformats.org/package/2006/relationships"><Relationship Id="rId2" Type="http://schemas.openxmlformats.org/officeDocument/2006/relationships/notesSlide" Target="../notesSlides/notesSlide1020.xml"/><Relationship Id="rId1" Type="http://schemas.openxmlformats.org/officeDocument/2006/relationships/slideLayout" Target="../slideLayouts/slideLayout12.xml"/></Relationships>
</file>

<file path=ppt/slides/_rels/slide1024.xml.rels><?xml version="1.0" encoding="UTF-8" standalone="yes"?>
<Relationships xmlns="http://schemas.openxmlformats.org/package/2006/relationships"><Relationship Id="rId2" Type="http://schemas.openxmlformats.org/officeDocument/2006/relationships/notesSlide" Target="../notesSlides/notesSlide1021.xml"/><Relationship Id="rId1" Type="http://schemas.openxmlformats.org/officeDocument/2006/relationships/slideLayout" Target="../slideLayouts/slideLayout12.xml"/></Relationships>
</file>

<file path=ppt/slides/_rels/slide1025.xml.rels><?xml version="1.0" encoding="UTF-8" standalone="yes"?>
<Relationships xmlns="http://schemas.openxmlformats.org/package/2006/relationships"><Relationship Id="rId2" Type="http://schemas.openxmlformats.org/officeDocument/2006/relationships/notesSlide" Target="../notesSlides/notesSlide1022.xml"/><Relationship Id="rId1" Type="http://schemas.openxmlformats.org/officeDocument/2006/relationships/slideLayout" Target="../slideLayouts/slideLayout12.xml"/></Relationships>
</file>

<file path=ppt/slides/_rels/slide1026.xml.rels><?xml version="1.0" encoding="UTF-8" standalone="yes"?>
<Relationships xmlns="http://schemas.openxmlformats.org/package/2006/relationships"><Relationship Id="rId2" Type="http://schemas.openxmlformats.org/officeDocument/2006/relationships/notesSlide" Target="../notesSlides/notesSlide1023.xml"/><Relationship Id="rId1" Type="http://schemas.openxmlformats.org/officeDocument/2006/relationships/slideLayout" Target="../slideLayouts/slideLayout12.xml"/></Relationships>
</file>

<file path=ppt/slides/_rels/slide1027.xml.rels><?xml version="1.0" encoding="UTF-8" standalone="yes"?>
<Relationships xmlns="http://schemas.openxmlformats.org/package/2006/relationships"><Relationship Id="rId2" Type="http://schemas.openxmlformats.org/officeDocument/2006/relationships/notesSlide" Target="../notesSlides/notesSlide1024.xml"/><Relationship Id="rId1" Type="http://schemas.openxmlformats.org/officeDocument/2006/relationships/slideLayout" Target="../slideLayouts/slideLayout12.xml"/></Relationships>
</file>

<file path=ppt/slides/_rels/slide1028.xml.rels><?xml version="1.0" encoding="UTF-8" standalone="yes"?>
<Relationships xmlns="http://schemas.openxmlformats.org/package/2006/relationships"><Relationship Id="rId2" Type="http://schemas.openxmlformats.org/officeDocument/2006/relationships/notesSlide" Target="../notesSlides/notesSlide1025.xml"/><Relationship Id="rId1" Type="http://schemas.openxmlformats.org/officeDocument/2006/relationships/slideLayout" Target="../slideLayouts/slideLayout12.xml"/></Relationships>
</file>

<file path=ppt/slides/_rels/slide1029.xml.rels><?xml version="1.0" encoding="UTF-8" standalone="yes"?>
<Relationships xmlns="http://schemas.openxmlformats.org/package/2006/relationships"><Relationship Id="rId2" Type="http://schemas.openxmlformats.org/officeDocument/2006/relationships/notesSlide" Target="../notesSlides/notesSlide1026.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hyperlink" Target="https://en.wikipedia.org/wiki/Parameter" TargetMode="External"/><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0.xml.rels><?xml version="1.0" encoding="UTF-8" standalone="yes"?>
<Relationships xmlns="http://schemas.openxmlformats.org/package/2006/relationships"><Relationship Id="rId2" Type="http://schemas.openxmlformats.org/officeDocument/2006/relationships/notesSlide" Target="../notesSlides/notesSlide1027.xml"/><Relationship Id="rId1" Type="http://schemas.openxmlformats.org/officeDocument/2006/relationships/slideLayout" Target="../slideLayouts/slideLayout12.xml"/></Relationships>
</file>

<file path=ppt/slides/_rels/slide1031.xml.rels><?xml version="1.0" encoding="UTF-8" standalone="yes"?>
<Relationships xmlns="http://schemas.openxmlformats.org/package/2006/relationships"><Relationship Id="rId2" Type="http://schemas.openxmlformats.org/officeDocument/2006/relationships/notesSlide" Target="../notesSlides/notesSlide1028.xml"/><Relationship Id="rId1" Type="http://schemas.openxmlformats.org/officeDocument/2006/relationships/slideLayout" Target="../slideLayouts/slideLayout12.xml"/></Relationships>
</file>

<file path=ppt/slides/_rels/slide1032.xml.rels><?xml version="1.0" encoding="UTF-8" standalone="yes"?>
<Relationships xmlns="http://schemas.openxmlformats.org/package/2006/relationships"><Relationship Id="rId2" Type="http://schemas.openxmlformats.org/officeDocument/2006/relationships/notesSlide" Target="../notesSlides/notesSlide1029.xml"/><Relationship Id="rId1" Type="http://schemas.openxmlformats.org/officeDocument/2006/relationships/slideLayout" Target="../slideLayouts/slideLayout12.xml"/></Relationships>
</file>

<file path=ppt/slides/_rels/slide1033.xml.rels><?xml version="1.0" encoding="UTF-8" standalone="yes"?>
<Relationships xmlns="http://schemas.openxmlformats.org/package/2006/relationships"><Relationship Id="rId2" Type="http://schemas.openxmlformats.org/officeDocument/2006/relationships/notesSlide" Target="../notesSlides/notesSlide1030.xml"/><Relationship Id="rId1" Type="http://schemas.openxmlformats.org/officeDocument/2006/relationships/slideLayout" Target="../slideLayouts/slideLayout12.xml"/></Relationships>
</file>

<file path=ppt/slides/_rels/slide1034.xml.rels><?xml version="1.0" encoding="UTF-8" standalone="yes"?>
<Relationships xmlns="http://schemas.openxmlformats.org/package/2006/relationships"><Relationship Id="rId2" Type="http://schemas.openxmlformats.org/officeDocument/2006/relationships/notesSlide" Target="../notesSlides/notesSlide1031.xml"/><Relationship Id="rId1" Type="http://schemas.openxmlformats.org/officeDocument/2006/relationships/slideLayout" Target="../slideLayouts/slideLayout12.xml"/></Relationships>
</file>

<file path=ppt/slides/_rels/slide1035.xml.rels><?xml version="1.0" encoding="UTF-8" standalone="yes"?>
<Relationships xmlns="http://schemas.openxmlformats.org/package/2006/relationships"><Relationship Id="rId2" Type="http://schemas.openxmlformats.org/officeDocument/2006/relationships/notesSlide" Target="../notesSlides/notesSlide1032.xml"/><Relationship Id="rId1" Type="http://schemas.openxmlformats.org/officeDocument/2006/relationships/slideLayout" Target="../slideLayouts/slideLayout12.xml"/></Relationships>
</file>

<file path=ppt/slides/_rels/slide1036.xml.rels><?xml version="1.0" encoding="UTF-8" standalone="yes"?>
<Relationships xmlns="http://schemas.openxmlformats.org/package/2006/relationships"><Relationship Id="rId2" Type="http://schemas.openxmlformats.org/officeDocument/2006/relationships/notesSlide" Target="../notesSlides/notesSlide1033.xml"/><Relationship Id="rId1" Type="http://schemas.openxmlformats.org/officeDocument/2006/relationships/slideLayout" Target="../slideLayouts/slideLayout12.xml"/></Relationships>
</file>

<file path=ppt/slides/_rels/slide1037.xml.rels><?xml version="1.0" encoding="UTF-8" standalone="yes"?>
<Relationships xmlns="http://schemas.openxmlformats.org/package/2006/relationships"><Relationship Id="rId2" Type="http://schemas.openxmlformats.org/officeDocument/2006/relationships/notesSlide" Target="../notesSlides/notesSlide1034.xml"/><Relationship Id="rId1" Type="http://schemas.openxmlformats.org/officeDocument/2006/relationships/slideLayout" Target="../slideLayouts/slideLayout12.xml"/></Relationships>
</file>

<file path=ppt/slides/_rels/slide1038.xml.rels><?xml version="1.0" encoding="UTF-8" standalone="yes"?>
<Relationships xmlns="http://schemas.openxmlformats.org/package/2006/relationships"><Relationship Id="rId2" Type="http://schemas.openxmlformats.org/officeDocument/2006/relationships/notesSlide" Target="../notesSlides/notesSlide1035.xml"/><Relationship Id="rId1" Type="http://schemas.openxmlformats.org/officeDocument/2006/relationships/slideLayout" Target="../slideLayouts/slideLayout1.xml"/></Relationships>
</file>

<file path=ppt/slides/_rels/slide1039.xml.rels><?xml version="1.0" encoding="UTF-8" standalone="yes"?>
<Relationships xmlns="http://schemas.openxmlformats.org/package/2006/relationships"><Relationship Id="rId2" Type="http://schemas.openxmlformats.org/officeDocument/2006/relationships/notesSlide" Target="../notesSlides/notesSlide1036.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0.xml.rels><?xml version="1.0" encoding="UTF-8" standalone="yes"?>
<Relationships xmlns="http://schemas.openxmlformats.org/package/2006/relationships"><Relationship Id="rId2" Type="http://schemas.openxmlformats.org/officeDocument/2006/relationships/notesSlide" Target="../notesSlides/notesSlide1037.xml"/><Relationship Id="rId1" Type="http://schemas.openxmlformats.org/officeDocument/2006/relationships/slideLayout" Target="../slideLayouts/slideLayout12.xml"/></Relationships>
</file>

<file path=ppt/slides/_rels/slide1041.xml.rels><?xml version="1.0" encoding="UTF-8" standalone="yes"?>
<Relationships xmlns="http://schemas.openxmlformats.org/package/2006/relationships"><Relationship Id="rId2" Type="http://schemas.openxmlformats.org/officeDocument/2006/relationships/notesSlide" Target="../notesSlides/notesSlide1038.xml"/><Relationship Id="rId1" Type="http://schemas.openxmlformats.org/officeDocument/2006/relationships/slideLayout" Target="../slideLayouts/slideLayout12.xml"/></Relationships>
</file>

<file path=ppt/slides/_rels/slide1042.xml.rels><?xml version="1.0" encoding="UTF-8" standalone="yes"?>
<Relationships xmlns="http://schemas.openxmlformats.org/package/2006/relationships"><Relationship Id="rId2" Type="http://schemas.openxmlformats.org/officeDocument/2006/relationships/notesSlide" Target="../notesSlides/notesSlide1039.xml"/><Relationship Id="rId1" Type="http://schemas.openxmlformats.org/officeDocument/2006/relationships/slideLayout" Target="../slideLayouts/slideLayout12.xml"/></Relationships>
</file>

<file path=ppt/slides/_rels/slide1043.xml.rels><?xml version="1.0" encoding="UTF-8" standalone="yes"?>
<Relationships xmlns="http://schemas.openxmlformats.org/package/2006/relationships"><Relationship Id="rId2" Type="http://schemas.openxmlformats.org/officeDocument/2006/relationships/notesSlide" Target="../notesSlides/notesSlide1040.xml"/><Relationship Id="rId1" Type="http://schemas.openxmlformats.org/officeDocument/2006/relationships/slideLayout" Target="../slideLayouts/slideLayout12.xml"/></Relationships>
</file>

<file path=ppt/slides/_rels/slide1044.xml.rels><?xml version="1.0" encoding="UTF-8" standalone="yes"?>
<Relationships xmlns="http://schemas.openxmlformats.org/package/2006/relationships"><Relationship Id="rId2" Type="http://schemas.openxmlformats.org/officeDocument/2006/relationships/notesSlide" Target="../notesSlides/notesSlide1041.xml"/><Relationship Id="rId1" Type="http://schemas.openxmlformats.org/officeDocument/2006/relationships/slideLayout" Target="../slideLayouts/slideLayout12.xml"/></Relationships>
</file>

<file path=ppt/slides/_rels/slide1045.xml.rels><?xml version="1.0" encoding="UTF-8" standalone="yes"?>
<Relationships xmlns="http://schemas.openxmlformats.org/package/2006/relationships"><Relationship Id="rId2" Type="http://schemas.openxmlformats.org/officeDocument/2006/relationships/notesSlide" Target="../notesSlides/notesSlide1042.xml"/><Relationship Id="rId1" Type="http://schemas.openxmlformats.org/officeDocument/2006/relationships/slideLayout" Target="../slideLayouts/slideLayout12.xml"/></Relationships>
</file>

<file path=ppt/slides/_rels/slide1046.xml.rels><?xml version="1.0" encoding="UTF-8" standalone="yes"?>
<Relationships xmlns="http://schemas.openxmlformats.org/package/2006/relationships"><Relationship Id="rId2" Type="http://schemas.openxmlformats.org/officeDocument/2006/relationships/notesSlide" Target="../notesSlides/notesSlide1043.xml"/><Relationship Id="rId1" Type="http://schemas.openxmlformats.org/officeDocument/2006/relationships/slideLayout" Target="../slideLayouts/slideLayout12.xml"/></Relationships>
</file>

<file path=ppt/slides/_rels/slide1047.xml.rels><?xml version="1.0" encoding="UTF-8" standalone="yes"?>
<Relationships xmlns="http://schemas.openxmlformats.org/package/2006/relationships"><Relationship Id="rId2" Type="http://schemas.openxmlformats.org/officeDocument/2006/relationships/notesSlide" Target="../notesSlides/notesSlide1044.xml"/><Relationship Id="rId1" Type="http://schemas.openxmlformats.org/officeDocument/2006/relationships/slideLayout" Target="../slideLayouts/slideLayout12.xml"/></Relationships>
</file>

<file path=ppt/slides/_rels/slide1048.xml.rels><?xml version="1.0" encoding="UTF-8" standalone="yes"?>
<Relationships xmlns="http://schemas.openxmlformats.org/package/2006/relationships"><Relationship Id="rId2" Type="http://schemas.openxmlformats.org/officeDocument/2006/relationships/notesSlide" Target="../notesSlides/notesSlide1045.xml"/><Relationship Id="rId1" Type="http://schemas.openxmlformats.org/officeDocument/2006/relationships/slideLayout" Target="../slideLayouts/slideLayout1.xml"/></Relationships>
</file>

<file path=ppt/slides/_rels/slide1049.xml.rels><?xml version="1.0" encoding="UTF-8" standalone="yes"?>
<Relationships xmlns="http://schemas.openxmlformats.org/package/2006/relationships"><Relationship Id="rId2" Type="http://schemas.openxmlformats.org/officeDocument/2006/relationships/notesSlide" Target="../notesSlides/notesSlide1046.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0.xml.rels><?xml version="1.0" encoding="UTF-8" standalone="yes"?>
<Relationships xmlns="http://schemas.openxmlformats.org/package/2006/relationships"><Relationship Id="rId2" Type="http://schemas.openxmlformats.org/officeDocument/2006/relationships/notesSlide" Target="../notesSlides/notesSlide1047.xml"/><Relationship Id="rId1" Type="http://schemas.openxmlformats.org/officeDocument/2006/relationships/slideLayout" Target="../slideLayouts/slideLayout12.xml"/></Relationships>
</file>

<file path=ppt/slides/_rels/slide1051.xml.rels><?xml version="1.0" encoding="UTF-8" standalone="yes"?>
<Relationships xmlns="http://schemas.openxmlformats.org/package/2006/relationships"><Relationship Id="rId2" Type="http://schemas.openxmlformats.org/officeDocument/2006/relationships/notesSlide" Target="../notesSlides/notesSlide1048.xml"/><Relationship Id="rId1" Type="http://schemas.openxmlformats.org/officeDocument/2006/relationships/slideLayout" Target="../slideLayouts/slideLayout12.xml"/></Relationships>
</file>

<file path=ppt/slides/_rels/slide1052.xml.rels><?xml version="1.0" encoding="UTF-8" standalone="yes"?>
<Relationships xmlns="http://schemas.openxmlformats.org/package/2006/relationships"><Relationship Id="rId2" Type="http://schemas.openxmlformats.org/officeDocument/2006/relationships/notesSlide" Target="../notesSlides/notesSlide1049.xml"/><Relationship Id="rId1" Type="http://schemas.openxmlformats.org/officeDocument/2006/relationships/slideLayout" Target="../slideLayouts/slideLayout12.xml"/></Relationships>
</file>

<file path=ppt/slides/_rels/slide1053.xml.rels><?xml version="1.0" encoding="UTF-8" standalone="yes"?>
<Relationships xmlns="http://schemas.openxmlformats.org/package/2006/relationships"><Relationship Id="rId2" Type="http://schemas.openxmlformats.org/officeDocument/2006/relationships/notesSlide" Target="../notesSlides/notesSlide1050.xml"/><Relationship Id="rId1" Type="http://schemas.openxmlformats.org/officeDocument/2006/relationships/slideLayout" Target="../slideLayouts/slideLayout12.xml"/></Relationships>
</file>

<file path=ppt/slides/_rels/slide1054.xml.rels><?xml version="1.0" encoding="UTF-8" standalone="yes"?>
<Relationships xmlns="http://schemas.openxmlformats.org/package/2006/relationships"><Relationship Id="rId2" Type="http://schemas.openxmlformats.org/officeDocument/2006/relationships/notesSlide" Target="../notesSlides/notesSlide1051.xml"/><Relationship Id="rId1" Type="http://schemas.openxmlformats.org/officeDocument/2006/relationships/slideLayout" Target="../slideLayouts/slideLayout12.xml"/></Relationships>
</file>

<file path=ppt/slides/_rels/slide1055.xml.rels><?xml version="1.0" encoding="UTF-8" standalone="yes"?>
<Relationships xmlns="http://schemas.openxmlformats.org/package/2006/relationships"><Relationship Id="rId2" Type="http://schemas.openxmlformats.org/officeDocument/2006/relationships/notesSlide" Target="../notesSlides/notesSlide1052.xml"/><Relationship Id="rId1" Type="http://schemas.openxmlformats.org/officeDocument/2006/relationships/slideLayout" Target="../slideLayouts/slideLayout12.xml"/></Relationships>
</file>

<file path=ppt/slides/_rels/slide1056.xml.rels><?xml version="1.0" encoding="UTF-8" standalone="yes"?>
<Relationships xmlns="http://schemas.openxmlformats.org/package/2006/relationships"><Relationship Id="rId2" Type="http://schemas.openxmlformats.org/officeDocument/2006/relationships/notesSlide" Target="../notesSlides/notesSlide1053.xml"/><Relationship Id="rId1" Type="http://schemas.openxmlformats.org/officeDocument/2006/relationships/slideLayout" Target="../slideLayouts/slideLayout12.xml"/></Relationships>
</file>

<file path=ppt/slides/_rels/slide1057.xml.rels><?xml version="1.0" encoding="UTF-8" standalone="yes"?>
<Relationships xmlns="http://schemas.openxmlformats.org/package/2006/relationships"><Relationship Id="rId2" Type="http://schemas.openxmlformats.org/officeDocument/2006/relationships/notesSlide" Target="../notesSlides/notesSlide1054.xml"/><Relationship Id="rId1" Type="http://schemas.openxmlformats.org/officeDocument/2006/relationships/slideLayout" Target="../slideLayouts/slideLayout12.xml"/></Relationships>
</file>

<file path=ppt/slides/_rels/slide1058.xml.rels><?xml version="1.0" encoding="UTF-8" standalone="yes"?>
<Relationships xmlns="http://schemas.openxmlformats.org/package/2006/relationships"><Relationship Id="rId2" Type="http://schemas.openxmlformats.org/officeDocument/2006/relationships/notesSlide" Target="../notesSlides/notesSlide1055.xml"/><Relationship Id="rId1" Type="http://schemas.openxmlformats.org/officeDocument/2006/relationships/slideLayout" Target="../slideLayouts/slideLayout12.xml"/></Relationships>
</file>

<file path=ppt/slides/_rels/slide1059.xml.rels><?xml version="1.0" encoding="UTF-8" standalone="yes"?>
<Relationships xmlns="http://schemas.openxmlformats.org/package/2006/relationships"><Relationship Id="rId3" Type="http://schemas.openxmlformats.org/officeDocument/2006/relationships/hyperlink" Target="#slide=id.g99abbdb2b_0_0"/><Relationship Id="rId2" Type="http://schemas.openxmlformats.org/officeDocument/2006/relationships/notesSlide" Target="../notesSlides/notesSlide1056.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0.xml.rels><?xml version="1.0" encoding="UTF-8" standalone="yes"?>
<Relationships xmlns="http://schemas.openxmlformats.org/package/2006/relationships"><Relationship Id="rId2" Type="http://schemas.openxmlformats.org/officeDocument/2006/relationships/notesSlide" Target="../notesSlides/notesSlide1057.xml"/><Relationship Id="rId1" Type="http://schemas.openxmlformats.org/officeDocument/2006/relationships/slideLayout" Target="../slideLayouts/slideLayout12.xml"/></Relationships>
</file>

<file path=ppt/slides/_rels/slide1061.xml.rels><?xml version="1.0" encoding="UTF-8" standalone="yes"?>
<Relationships xmlns="http://schemas.openxmlformats.org/package/2006/relationships"><Relationship Id="rId2" Type="http://schemas.openxmlformats.org/officeDocument/2006/relationships/notesSlide" Target="../notesSlides/notesSlide1058.xml"/><Relationship Id="rId1" Type="http://schemas.openxmlformats.org/officeDocument/2006/relationships/slideLayout" Target="../slideLayouts/slideLayout12.xml"/></Relationships>
</file>

<file path=ppt/slides/_rels/slide1062.xml.rels><?xml version="1.0" encoding="UTF-8" standalone="yes"?>
<Relationships xmlns="http://schemas.openxmlformats.org/package/2006/relationships"><Relationship Id="rId2" Type="http://schemas.openxmlformats.org/officeDocument/2006/relationships/notesSlide" Target="../notesSlides/notesSlide1059.xml"/><Relationship Id="rId1" Type="http://schemas.openxmlformats.org/officeDocument/2006/relationships/slideLayout" Target="../slideLayouts/slideLayout12.xml"/></Relationships>
</file>

<file path=ppt/slides/_rels/slide1063.xml.rels><?xml version="1.0" encoding="UTF-8" standalone="yes"?>
<Relationships xmlns="http://schemas.openxmlformats.org/package/2006/relationships"><Relationship Id="rId2" Type="http://schemas.openxmlformats.org/officeDocument/2006/relationships/notesSlide" Target="../notesSlides/notesSlide1060.xml"/><Relationship Id="rId1" Type="http://schemas.openxmlformats.org/officeDocument/2006/relationships/slideLayout" Target="../slideLayouts/slideLayout12.xml"/></Relationships>
</file>

<file path=ppt/slides/_rels/slide1064.xml.rels><?xml version="1.0" encoding="UTF-8" standalone="yes"?>
<Relationships xmlns="http://schemas.openxmlformats.org/package/2006/relationships"><Relationship Id="rId2" Type="http://schemas.openxmlformats.org/officeDocument/2006/relationships/notesSlide" Target="../notesSlides/notesSlide1061.xml"/><Relationship Id="rId1" Type="http://schemas.openxmlformats.org/officeDocument/2006/relationships/slideLayout" Target="../slideLayouts/slideLayout12.xml"/></Relationships>
</file>

<file path=ppt/slides/_rels/slide1065.xml.rels><?xml version="1.0" encoding="UTF-8" standalone="yes"?>
<Relationships xmlns="http://schemas.openxmlformats.org/package/2006/relationships"><Relationship Id="rId2" Type="http://schemas.openxmlformats.org/officeDocument/2006/relationships/notesSlide" Target="../notesSlides/notesSlide1062.xml"/><Relationship Id="rId1" Type="http://schemas.openxmlformats.org/officeDocument/2006/relationships/slideLayout" Target="../slideLayouts/slideLayout12.xml"/></Relationships>
</file>

<file path=ppt/slides/_rels/slide1066.xml.rels><?xml version="1.0" encoding="UTF-8" standalone="yes"?>
<Relationships xmlns="http://schemas.openxmlformats.org/package/2006/relationships"><Relationship Id="rId2" Type="http://schemas.openxmlformats.org/officeDocument/2006/relationships/notesSlide" Target="../notesSlides/notesSlide1063.xml"/><Relationship Id="rId1" Type="http://schemas.openxmlformats.org/officeDocument/2006/relationships/slideLayout" Target="../slideLayouts/slideLayout12.xml"/></Relationships>
</file>

<file path=ppt/slides/_rels/slide1067.xml.rels><?xml version="1.0" encoding="UTF-8" standalone="yes"?>
<Relationships xmlns="http://schemas.openxmlformats.org/package/2006/relationships"><Relationship Id="rId2" Type="http://schemas.openxmlformats.org/officeDocument/2006/relationships/notesSlide" Target="../notesSlides/notesSlide1064.xml"/><Relationship Id="rId1" Type="http://schemas.openxmlformats.org/officeDocument/2006/relationships/slideLayout" Target="../slideLayouts/slideLayout12.xml"/></Relationships>
</file>

<file path=ppt/slides/_rels/slide1068.xml.rels><?xml version="1.0" encoding="UTF-8" standalone="yes"?>
<Relationships xmlns="http://schemas.openxmlformats.org/package/2006/relationships"><Relationship Id="rId2" Type="http://schemas.openxmlformats.org/officeDocument/2006/relationships/notesSlide" Target="../notesSlides/notesSlide1065.xml"/><Relationship Id="rId1" Type="http://schemas.openxmlformats.org/officeDocument/2006/relationships/slideLayout" Target="../slideLayouts/slideLayout12.xml"/></Relationships>
</file>

<file path=ppt/slides/_rels/slide1069.xml.rels><?xml version="1.0" encoding="UTF-8" standalone="yes"?>
<Relationships xmlns="http://schemas.openxmlformats.org/package/2006/relationships"><Relationship Id="rId2" Type="http://schemas.openxmlformats.org/officeDocument/2006/relationships/notesSlide" Target="../notesSlides/notesSlide106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0.xml.rels><?xml version="1.0" encoding="UTF-8" standalone="yes"?>
<Relationships xmlns="http://schemas.openxmlformats.org/package/2006/relationships"><Relationship Id="rId2" Type="http://schemas.openxmlformats.org/officeDocument/2006/relationships/notesSlide" Target="../notesSlides/notesSlide1067.xml"/><Relationship Id="rId1" Type="http://schemas.openxmlformats.org/officeDocument/2006/relationships/slideLayout" Target="../slideLayouts/slideLayout12.xml"/></Relationships>
</file>

<file path=ppt/slides/_rels/slide1071.xml.rels><?xml version="1.0" encoding="UTF-8" standalone="yes"?>
<Relationships xmlns="http://schemas.openxmlformats.org/package/2006/relationships"><Relationship Id="rId2" Type="http://schemas.openxmlformats.org/officeDocument/2006/relationships/notesSlide" Target="../notesSlides/notesSlide1068.xml"/><Relationship Id="rId1" Type="http://schemas.openxmlformats.org/officeDocument/2006/relationships/slideLayout" Target="../slideLayouts/slideLayout12.xml"/></Relationships>
</file>

<file path=ppt/slides/_rels/slide1072.xml.rels><?xml version="1.0" encoding="UTF-8" standalone="yes"?>
<Relationships xmlns="http://schemas.openxmlformats.org/package/2006/relationships"><Relationship Id="rId2" Type="http://schemas.openxmlformats.org/officeDocument/2006/relationships/notesSlide" Target="../notesSlides/notesSlide1069.xml"/><Relationship Id="rId1" Type="http://schemas.openxmlformats.org/officeDocument/2006/relationships/slideLayout" Target="../slideLayouts/slideLayout12.xml"/></Relationships>
</file>

<file path=ppt/slides/_rels/slide1073.xml.rels><?xml version="1.0" encoding="UTF-8" standalone="yes"?>
<Relationships xmlns="http://schemas.openxmlformats.org/package/2006/relationships"><Relationship Id="rId2" Type="http://schemas.openxmlformats.org/officeDocument/2006/relationships/notesSlide" Target="../notesSlides/notesSlide1070.xml"/><Relationship Id="rId1" Type="http://schemas.openxmlformats.org/officeDocument/2006/relationships/slideLayout" Target="../slideLayouts/slideLayout12.xml"/></Relationships>
</file>

<file path=ppt/slides/_rels/slide1074.xml.rels><?xml version="1.0" encoding="UTF-8" standalone="yes"?>
<Relationships xmlns="http://schemas.openxmlformats.org/package/2006/relationships"><Relationship Id="rId2" Type="http://schemas.openxmlformats.org/officeDocument/2006/relationships/notesSlide" Target="../notesSlides/notesSlide1071.xml"/><Relationship Id="rId1" Type="http://schemas.openxmlformats.org/officeDocument/2006/relationships/slideLayout" Target="../slideLayouts/slideLayout12.xml"/></Relationships>
</file>

<file path=ppt/slides/_rels/slide1075.xml.rels><?xml version="1.0" encoding="UTF-8" standalone="yes"?>
<Relationships xmlns="http://schemas.openxmlformats.org/package/2006/relationships"><Relationship Id="rId2" Type="http://schemas.openxmlformats.org/officeDocument/2006/relationships/notesSlide" Target="../notesSlides/notesSlide1072.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regular-polygon%29%29" TargetMode="External"/><Relationship Id="rId2" Type="http://schemas.openxmlformats.org/officeDocument/2006/relationships/notesSlide" Target="../notesSlides/notesSlide124.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26.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regular-polygon%29%29" TargetMode="External"/><Relationship Id="rId2" Type="http://schemas.openxmlformats.org/officeDocument/2006/relationships/notesSlide" Target="../notesSlides/notesSlide125.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7"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128.xml"/><Relationship Id="rId1" Type="http://schemas.openxmlformats.org/officeDocument/2006/relationships/slideLayout" Target="../slideLayouts/slideLayout12.xml"/><Relationship Id="rId6" Type="http://schemas.openxmlformats.org/officeDocument/2006/relationships/hyperlink" Target="http://docs.racket-lang.org/teachpack/2htdpimage.html#%28def._%28%28lib._2htdp%2Fimage..rkt%29._rectangle%29%29" TargetMode="External"/><Relationship Id="rId5" Type="http://schemas.openxmlformats.org/officeDocument/2006/relationships/hyperlink" Target="http://docs.racket-lang.org/teachpack/2htdpimage.html#%28def._%28%28lib._2htdp%2Fimage..rkt%29._image-height%29%29" TargetMode="External"/><Relationship Id="rId4" Type="http://schemas.openxmlformats.org/officeDocument/2006/relationships/hyperlink" Target="http://docs.racket-lang.org/teachpack/2htdpimage.html#%28def._%28%28lib._2htdp%2Fimage..rkt%29._circle%29%29"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7"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129.xml"/><Relationship Id="rId1" Type="http://schemas.openxmlformats.org/officeDocument/2006/relationships/slideLayout" Target="../slideLayouts/slideLayout12.xml"/><Relationship Id="rId6" Type="http://schemas.openxmlformats.org/officeDocument/2006/relationships/hyperlink" Target="http://docs.racket-lang.org/teachpack/2htdpimage.html#%28def._%28%28lib._2htdp%2Fimage..rkt%29._rectangle%29%29" TargetMode="External"/><Relationship Id="rId5" Type="http://schemas.openxmlformats.org/officeDocument/2006/relationships/hyperlink" Target="http://docs.racket-lang.org/teachpack/2htdpimage.html#%28def._%28%28lib._2htdp%2Fimage..rkt%29._image-height%29%29" TargetMode="External"/><Relationship Id="rId4" Type="http://schemas.openxmlformats.org/officeDocument/2006/relationships/hyperlink" Target="http://docs.racket-lang.org/teachpack/2htdpimage.html#%28def._%28%28lib._2htdp%2Fimage..rkt%29._circle%29%29" TargetMode="Externa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7.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customXml" Target="../ink/ink10.xml"/><Relationship Id="rId26" Type="http://schemas.openxmlformats.org/officeDocument/2006/relationships/customXml" Target="../ink/ink14.xml"/><Relationship Id="rId39" Type="http://schemas.openxmlformats.org/officeDocument/2006/relationships/image" Target="../media/image33.png"/><Relationship Id="rId21" Type="http://schemas.openxmlformats.org/officeDocument/2006/relationships/image" Target="../media/image24.png"/><Relationship Id="rId34" Type="http://schemas.openxmlformats.org/officeDocument/2006/relationships/customXml" Target="../ink/ink18.xml"/><Relationship Id="rId42" Type="http://schemas.openxmlformats.org/officeDocument/2006/relationships/customXml" Target="../ink/ink22.xml"/><Relationship Id="rId47" Type="http://schemas.openxmlformats.org/officeDocument/2006/relationships/image" Target="../media/image37.png"/><Relationship Id="rId50" Type="http://schemas.openxmlformats.org/officeDocument/2006/relationships/customXml" Target="../ink/ink26.xml"/><Relationship Id="rId55" Type="http://schemas.openxmlformats.org/officeDocument/2006/relationships/image" Target="../media/image41.png"/><Relationship Id="rId63" Type="http://schemas.openxmlformats.org/officeDocument/2006/relationships/image" Target="../media/image45.png"/><Relationship Id="rId68" Type="http://schemas.openxmlformats.org/officeDocument/2006/relationships/customXml" Target="../ink/ink35.xml"/><Relationship Id="rId76" Type="http://schemas.openxmlformats.org/officeDocument/2006/relationships/customXml" Target="../ink/ink39.xml"/><Relationship Id="rId7" Type="http://schemas.openxmlformats.org/officeDocument/2006/relationships/image" Target="../media/image17.png"/><Relationship Id="rId71" Type="http://schemas.openxmlformats.org/officeDocument/2006/relationships/image" Target="../media/image49.png"/><Relationship Id="rId2" Type="http://schemas.openxmlformats.org/officeDocument/2006/relationships/customXml" Target="../ink/ink2.xml"/><Relationship Id="rId16" Type="http://schemas.openxmlformats.org/officeDocument/2006/relationships/customXml" Target="../ink/ink9.xml"/><Relationship Id="rId29" Type="http://schemas.openxmlformats.org/officeDocument/2006/relationships/image" Target="../media/image28.png"/><Relationship Id="rId11" Type="http://schemas.openxmlformats.org/officeDocument/2006/relationships/image" Target="../media/image19.png"/><Relationship Id="rId24" Type="http://schemas.openxmlformats.org/officeDocument/2006/relationships/customXml" Target="../ink/ink13.xml"/><Relationship Id="rId32" Type="http://schemas.openxmlformats.org/officeDocument/2006/relationships/customXml" Target="../ink/ink17.xml"/><Relationship Id="rId37" Type="http://schemas.openxmlformats.org/officeDocument/2006/relationships/image" Target="../media/image32.png"/><Relationship Id="rId40" Type="http://schemas.openxmlformats.org/officeDocument/2006/relationships/customXml" Target="../ink/ink21.xml"/><Relationship Id="rId45" Type="http://schemas.openxmlformats.org/officeDocument/2006/relationships/image" Target="../media/image36.png"/><Relationship Id="rId53" Type="http://schemas.openxmlformats.org/officeDocument/2006/relationships/image" Target="../media/image40.png"/><Relationship Id="rId58" Type="http://schemas.openxmlformats.org/officeDocument/2006/relationships/customXml" Target="../ink/ink30.xml"/><Relationship Id="rId66" Type="http://schemas.openxmlformats.org/officeDocument/2006/relationships/customXml" Target="../ink/ink34.xml"/><Relationship Id="rId74" Type="http://schemas.openxmlformats.org/officeDocument/2006/relationships/customXml" Target="../ink/ink38.xml"/><Relationship Id="rId79" Type="http://schemas.openxmlformats.org/officeDocument/2006/relationships/image" Target="../media/image53.png"/><Relationship Id="rId5" Type="http://schemas.openxmlformats.org/officeDocument/2006/relationships/image" Target="../media/image16.png"/><Relationship Id="rId61" Type="http://schemas.openxmlformats.org/officeDocument/2006/relationships/image" Target="../media/image44.png"/><Relationship Id="rId82" Type="http://schemas.openxmlformats.org/officeDocument/2006/relationships/customXml" Target="../ink/ink42.xml"/><Relationship Id="rId10" Type="http://schemas.openxmlformats.org/officeDocument/2006/relationships/customXml" Target="../ink/ink6.xml"/><Relationship Id="rId19" Type="http://schemas.openxmlformats.org/officeDocument/2006/relationships/image" Target="../media/image23.png"/><Relationship Id="rId31" Type="http://schemas.openxmlformats.org/officeDocument/2006/relationships/image" Target="../media/image29.png"/><Relationship Id="rId44" Type="http://schemas.openxmlformats.org/officeDocument/2006/relationships/customXml" Target="../ink/ink23.xml"/><Relationship Id="rId52" Type="http://schemas.openxmlformats.org/officeDocument/2006/relationships/customXml" Target="../ink/ink27.xml"/><Relationship Id="rId60" Type="http://schemas.openxmlformats.org/officeDocument/2006/relationships/customXml" Target="../ink/ink31.xml"/><Relationship Id="rId65" Type="http://schemas.openxmlformats.org/officeDocument/2006/relationships/image" Target="../media/image46.png"/><Relationship Id="rId73" Type="http://schemas.openxmlformats.org/officeDocument/2006/relationships/image" Target="../media/image50.png"/><Relationship Id="rId78" Type="http://schemas.openxmlformats.org/officeDocument/2006/relationships/customXml" Target="../ink/ink40.xml"/><Relationship Id="rId81" Type="http://schemas.openxmlformats.org/officeDocument/2006/relationships/image" Target="../media/image54.png"/><Relationship Id="rId4" Type="http://schemas.openxmlformats.org/officeDocument/2006/relationships/customXml" Target="../ink/ink3.xml"/><Relationship Id="rId9" Type="http://schemas.openxmlformats.org/officeDocument/2006/relationships/image" Target="../media/image18.png"/><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27.png"/><Relationship Id="rId30" Type="http://schemas.openxmlformats.org/officeDocument/2006/relationships/customXml" Target="../ink/ink16.xml"/><Relationship Id="rId35" Type="http://schemas.openxmlformats.org/officeDocument/2006/relationships/image" Target="../media/image31.png"/><Relationship Id="rId43" Type="http://schemas.openxmlformats.org/officeDocument/2006/relationships/image" Target="../media/image35.png"/><Relationship Id="rId48" Type="http://schemas.openxmlformats.org/officeDocument/2006/relationships/customXml" Target="../ink/ink25.xml"/><Relationship Id="rId56" Type="http://schemas.openxmlformats.org/officeDocument/2006/relationships/customXml" Target="../ink/ink29.xml"/><Relationship Id="rId64" Type="http://schemas.openxmlformats.org/officeDocument/2006/relationships/customXml" Target="../ink/ink33.xml"/><Relationship Id="rId69" Type="http://schemas.openxmlformats.org/officeDocument/2006/relationships/image" Target="../media/image48.png"/><Relationship Id="rId77" Type="http://schemas.openxmlformats.org/officeDocument/2006/relationships/image" Target="../media/image52.png"/><Relationship Id="rId8" Type="http://schemas.openxmlformats.org/officeDocument/2006/relationships/customXml" Target="../ink/ink5.xml"/><Relationship Id="rId51" Type="http://schemas.openxmlformats.org/officeDocument/2006/relationships/image" Target="../media/image39.png"/><Relationship Id="rId72" Type="http://schemas.openxmlformats.org/officeDocument/2006/relationships/customXml" Target="../ink/ink37.xml"/><Relationship Id="rId80" Type="http://schemas.openxmlformats.org/officeDocument/2006/relationships/customXml" Target="../ink/ink41.xml"/><Relationship Id="rId3" Type="http://schemas.openxmlformats.org/officeDocument/2006/relationships/image" Target="../media/image15.png"/><Relationship Id="rId12" Type="http://schemas.openxmlformats.org/officeDocument/2006/relationships/customXml" Target="../ink/ink7.xml"/><Relationship Id="rId17" Type="http://schemas.openxmlformats.org/officeDocument/2006/relationships/image" Target="../media/image22.png"/><Relationship Id="rId25" Type="http://schemas.openxmlformats.org/officeDocument/2006/relationships/image" Target="../media/image26.png"/><Relationship Id="rId33" Type="http://schemas.openxmlformats.org/officeDocument/2006/relationships/image" Target="../media/image30.png"/><Relationship Id="rId38" Type="http://schemas.openxmlformats.org/officeDocument/2006/relationships/customXml" Target="../ink/ink20.xml"/><Relationship Id="rId46" Type="http://schemas.openxmlformats.org/officeDocument/2006/relationships/customXml" Target="../ink/ink24.xml"/><Relationship Id="rId59" Type="http://schemas.openxmlformats.org/officeDocument/2006/relationships/image" Target="../media/image43.png"/><Relationship Id="rId67" Type="http://schemas.openxmlformats.org/officeDocument/2006/relationships/image" Target="../media/image47.png"/><Relationship Id="rId20" Type="http://schemas.openxmlformats.org/officeDocument/2006/relationships/customXml" Target="../ink/ink11.xml"/><Relationship Id="rId41" Type="http://schemas.openxmlformats.org/officeDocument/2006/relationships/image" Target="../media/image34.png"/><Relationship Id="rId54" Type="http://schemas.openxmlformats.org/officeDocument/2006/relationships/customXml" Target="../ink/ink28.xml"/><Relationship Id="rId62" Type="http://schemas.openxmlformats.org/officeDocument/2006/relationships/customXml" Target="../ink/ink32.xml"/><Relationship Id="rId70" Type="http://schemas.openxmlformats.org/officeDocument/2006/relationships/customXml" Target="../ink/ink36.xml"/><Relationship Id="rId75" Type="http://schemas.openxmlformats.org/officeDocument/2006/relationships/image" Target="../media/image51.png"/><Relationship Id="rId83"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customXml" Target="../ink/ink4.xml"/><Relationship Id="rId15" Type="http://schemas.openxmlformats.org/officeDocument/2006/relationships/image" Target="../media/image21.png"/><Relationship Id="rId23" Type="http://schemas.openxmlformats.org/officeDocument/2006/relationships/image" Target="../media/image25.png"/><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38.png"/><Relationship Id="rId57" Type="http://schemas.openxmlformats.org/officeDocument/2006/relationships/image" Target="../media/image42.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place-image%29%29" TargetMode="External"/><Relationship Id="rId2" Type="http://schemas.openxmlformats.org/officeDocument/2006/relationships/notesSlide" Target="../notesSlides/notesSlide139.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hyperlink" Target="http://docs.racket-lang.org/teachpack/2htdpimage.html#%28def._%28%28lib._2htdp%2Fimage..rkt%29._empty-scene%29%29" TargetMode="External"/><Relationship Id="rId4" Type="http://schemas.openxmlformats.org/officeDocument/2006/relationships/hyperlink" Target="http://docs.racket-lang.org/teachpack/2htdpimage.html#%28def._%28%28lib._2htdp%2Fimage..rkt%29._circle%29%29" TargetMode="Externa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1.xml"/><Relationship Id="rId1" Type="http://schemas.openxmlformats.org/officeDocument/2006/relationships/slideLayout" Target="../slideLayouts/slideLayout12.xml"/><Relationship Id="rId4" Type="http://schemas.openxmlformats.org/officeDocument/2006/relationships/image" Target="../media/image60.jpg"/></Relationships>
</file>

<file path=ppt/slides/_rels/slide1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2.xml"/><Relationship Id="rId1" Type="http://schemas.openxmlformats.org/officeDocument/2006/relationships/slideLayout" Target="../slideLayouts/slideLayout12.xml"/><Relationship Id="rId4" Type="http://schemas.openxmlformats.org/officeDocument/2006/relationships/image" Target="../media/image60.jpg"/></Relationships>
</file>

<file path=ppt/slides/_rels/slide1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3.xml"/><Relationship Id="rId1" Type="http://schemas.openxmlformats.org/officeDocument/2006/relationships/slideLayout" Target="../slideLayouts/slideLayout12.xml"/><Relationship Id="rId4" Type="http://schemas.openxmlformats.org/officeDocument/2006/relationships/image" Target="../media/image60.jp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hyperlink" Target="https://docs.google.com/a/afsenyc.org/document/d/1SpD6pwRNQRsI4zo0wlLW5yT63BF_o3zZloH1YPyE1jk/edit#heading=h.a7lqf89o0en0" TargetMode="External"/><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notesSlide" Target="../notesSlides/notesSlide183.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customXml" Target="../ink/ink44.xml"/><Relationship Id="rId4" Type="http://schemas.openxmlformats.org/officeDocument/2006/relationships/image" Target="../media/image1.pn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string-length%29%29" TargetMode="External"/><Relationship Id="rId2" Type="http://schemas.openxmlformats.org/officeDocument/2006/relationships/notesSlide" Target="../notesSlides/notesSlide189.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string-length%29%29" TargetMode="External"/><Relationship Id="rId2" Type="http://schemas.openxmlformats.org/officeDocument/2006/relationships/notesSlide" Target="../notesSlides/notesSlide190.xml"/><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191.xml"/><Relationship Id="rId1" Type="http://schemas.openxmlformats.org/officeDocument/2006/relationships/slideLayout" Target="../slideLayouts/slideLayout12.xml"/><Relationship Id="rId5" Type="http://schemas.openxmlformats.org/officeDocument/2006/relationships/hyperlink" Target="http://docs.racket-lang.org/htdp-langs/beginner.html#%28def._htdp-beginner._%28%28lib._lang%2Fhtdp-beginner..rkt%29._string-length%29%29" TargetMode="External"/><Relationship Id="rId4" Type="http://schemas.openxmlformats.org/officeDocument/2006/relationships/hyperlink" Target="http://docs.racket-lang.org/htdp-langs/beginner.html#%28form._%28%28lib._lang%2Fhtdp-beginner..rkt%29._......%29%29" TargetMode="External"/></Relationships>
</file>

<file path=ppt/slides/_rels/slide195.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number~3f%29%29" TargetMode="External"/><Relationship Id="rId2" Type="http://schemas.openxmlformats.org/officeDocument/2006/relationships/notesSlide" Target="../notesSlides/notesSlide192.xml"/><Relationship Id="rId1" Type="http://schemas.openxmlformats.org/officeDocument/2006/relationships/slideLayout" Target="../slideLayouts/slideLayout12.xml"/><Relationship Id="rId4" Type="http://schemas.openxmlformats.org/officeDocument/2006/relationships/hyperlink" Target="http://docs.racket-lang.org/htdp-langs/beginner.html#%28def._htdp-beginner._%28%28lib._lang%2Fhtdp-beginner..rkt%29._pi%29%29" TargetMode="External"/></Relationships>
</file>

<file path=ppt/slides/_rels/slide196.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7" Type="http://schemas.openxmlformats.org/officeDocument/2006/relationships/hyperlink" Target="http://docs.racket-lang.org/htdp-langs/beginner.html#%28def._htdp-beginner._%28%28lib._lang%2Fhtdp-beginner..rkt%29._string-length%29%29" TargetMode="External"/><Relationship Id="rId2" Type="http://schemas.openxmlformats.org/officeDocument/2006/relationships/notesSlide" Target="../notesSlides/notesSlide193.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3f%29%29" TargetMode="External"/><Relationship Id="rId5" Type="http://schemas.openxmlformats.org/officeDocument/2006/relationships/hyperlink" Target="http://docs.racket-lang.org/htdp-langs/beginner.html#%28form._%28%28lib._lang%2Fhtdp-beginner..rkt%29._if%29%29" TargetMode="External"/><Relationship Id="rId4" Type="http://schemas.openxmlformats.org/officeDocument/2006/relationships/hyperlink" Target="http://docs.racket-lang.org/htdp-langs/beginner.html#%28form._%28%28lib._lang%2Fhtdp-beginner..rkt%29._......%29%29" TargetMode="External"/></Relationships>
</file>

<file path=ppt/slides/_rels/slide197.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194.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3d~3f%29%29" TargetMode="External"/><Relationship Id="rId5" Type="http://schemas.openxmlformats.org/officeDocument/2006/relationships/hyperlink" Target="http://docs.racket-lang.org/htdp-langs/beginner.html#%28form._%28%28lib._lang%2Fhtdp-beginner..rkt%29._if%29%29" TargetMode="External"/><Relationship Id="rId4" Type="http://schemas.openxmlformats.org/officeDocument/2006/relationships/hyperlink" Target="http://docs.racket-lang.org/htdp-langs/beginner.html#%28form._%28%28lib._lang%2Fhtdp-beginner..rkt%29._......%29%29" TargetMode="External"/></Relationships>
</file>

<file path=ppt/slides/_rels/slide198.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7" Type="http://schemas.openxmlformats.org/officeDocument/2006/relationships/hyperlink" Target="http://docs.racket-lang.org/htdp-langs/beginner.html#%28def._htdp-beginner._%28%28lib._lang%2Fhtdp-beginner..rkt%29._string-length%29%29" TargetMode="External"/><Relationship Id="rId2" Type="http://schemas.openxmlformats.org/officeDocument/2006/relationships/notesSlide" Target="../notesSlides/notesSlide195.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3f%29%29" TargetMode="External"/><Relationship Id="rId5" Type="http://schemas.openxmlformats.org/officeDocument/2006/relationships/hyperlink" Target="http://docs.racket-lang.org/htdp-langs/beginner.html#%28form._%28%28lib._lang%2Fhtdp-beginner..rkt%29._if%29%29" TargetMode="External"/><Relationship Id="rId4" Type="http://schemas.openxmlformats.org/officeDocument/2006/relationships/hyperlink" Target="http://docs.racket-lang.org/htdp-langs/beginner.html#%28form._%28%28lib._lang%2Fhtdp-beginner..rkt%29._......%29%29" TargetMode="External"/></Relationships>
</file>

<file path=ppt/slides/_rels/slide199.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19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07.xml"/><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08.xml"/><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22.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3d~3f%29%29" TargetMode="External"/><Relationship Id="rId5" Type="http://schemas.openxmlformats.org/officeDocument/2006/relationships/hyperlink" Target="http://docs.racket-lang.org/htdp-langs/beginner.html#%28form._%28%28lib._lang%2Fhtdp-beginner..rkt%29._if%29%29" TargetMode="External"/><Relationship Id="rId4" Type="http://schemas.openxmlformats.org/officeDocument/2006/relationships/hyperlink" Target="http://docs.racket-lang.org/htdp-langs/beginner.html#%28form._%28%28lib._lang%2Fhtdp-beginner..rkt%29._......%29%29" TargetMode="Externa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235.xml"/><Relationship Id="rId1" Type="http://schemas.openxmlformats.org/officeDocument/2006/relationships/slideLayout" Target="../slideLayouts/slideLayout12.xml"/><Relationship Id="rId4" Type="http://schemas.openxmlformats.org/officeDocument/2006/relationships/hyperlink" Target="http://docs.racket-lang.org/htdp-langs/beginner.html#%28def._htdp-beginner._%28%28lib._lang%2Fhtdp-beginner..rkt%29._string-append%29%29" TargetMode="External"/></Relationships>
</file>

<file path=ppt/slides/_rels/slide239.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string-append%29%29" TargetMode="External"/><Relationship Id="rId2" Type="http://schemas.openxmlformats.org/officeDocument/2006/relationships/notesSlide" Target="../notesSlides/notesSlide23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3.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hyperlink" Target="https://en.wikipedia.org/wiki/Parameter" TargetMode="External"/><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hyperlink" Target="http://www.wescheme.org/openEditor?publicId=2XAFfRXfWR" TargetMode="External"/><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hyperlink" Target="http://www.wescheme.org/openEditor?publicId=tCt9uyrglj" TargetMode="External"/><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1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1.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4.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3" Type="http://schemas.openxmlformats.org/officeDocument/2006/relationships/hyperlink" Target="#slide=id.g99abbdb2b_0_0"/><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Corrado_B%C3%B6h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n.wikipedia.org/w/index.php?title=Jacopini&amp;action=edit&amp;redlink=1"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3.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14.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21.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22.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23.xm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430.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1.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432.xml"/><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435.xml"/><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4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437.xm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438.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439.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440.xml"/><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441.xml"/><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442.xml"/><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443.xml"/><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444.xml"/><Relationship Id="rId1" Type="http://schemas.openxmlformats.org/officeDocument/2006/relationships/slideLayout" Target="../slideLayouts/slideLayout12.xml"/></Relationships>
</file>

<file path=ppt/slides/_rels/slide4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5.xml"/><Relationship Id="rId1" Type="http://schemas.openxmlformats.org/officeDocument/2006/relationships/slideLayout" Target="../slideLayouts/slideLayout12.xml"/></Relationships>
</file>

<file path=ppt/slides/_rels/slide4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7.xml"/><Relationship Id="rId1" Type="http://schemas.openxmlformats.org/officeDocument/2006/relationships/slideLayout" Target="../slideLayouts/slideLayout12.xml"/></Relationships>
</file>

<file path=ppt/slides/_rels/slide451.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448.xml"/><Relationship Id="rId1" Type="http://schemas.openxmlformats.org/officeDocument/2006/relationships/slideLayout" Target="../slideLayouts/slideLayout12.xml"/><Relationship Id="rId4" Type="http://schemas.openxmlformats.org/officeDocument/2006/relationships/hyperlink" Target="http://docs.racket-lang.org/htdp-langs/beginner.html#%28def._htdp-beginner._%28%28lib._lang%2Fhtdp-beginner..rkt%29._%2A%29%29" TargetMode="External"/></Relationships>
</file>

<file path=ppt/slides/_rels/slide4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9.xml"/><Relationship Id="rId1" Type="http://schemas.openxmlformats.org/officeDocument/2006/relationships/slideLayout" Target="../slideLayouts/slideLayout12.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450.xml"/><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451.xml"/><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452.xml"/><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453.xml"/><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454.xml"/><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455.xml"/><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45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457.xml"/><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58.xml"/><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459.xml"/><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60.xml"/><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61.xml"/><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462.xml"/><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463.xml"/><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464.xm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5.xml"/><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466.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67.xm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68.xm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69.xml"/><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70.xml"/><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71.xml"/><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72.xml"/><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73.xm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74.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47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75.xml"/><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7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77.xml"/><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78.xml"/><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79.xml"/><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80.xm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81.xml"/><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82.xml"/><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83.xml"/><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84.xml"/><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85.xml"/><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8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87.xml"/><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88.xml"/><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89.xml"/><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90.xml"/><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91.xml"/><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92.xml"/><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93.xml"/><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94.xml"/><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95.xml"/><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49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497.xml"/><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498.xml"/><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499.xm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500.xml"/><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501.xml"/><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502.xm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3" Type="http://schemas.openxmlformats.org/officeDocument/2006/relationships/hyperlink" Target="http://www.pyret.org/docs/latest/image.html#%28part._image_ellipse%29" TargetMode="External"/><Relationship Id="rId2" Type="http://schemas.openxmlformats.org/officeDocument/2006/relationships/notesSlide" Target="../notesSlides/notesSlide503.xml"/><Relationship Id="rId1" Type="http://schemas.openxmlformats.org/officeDocument/2006/relationships/slideLayout" Target="../slideLayouts/slideLayout2.xml"/><Relationship Id="rId6" Type="http://schemas.openxmlformats.org/officeDocument/2006/relationships/hyperlink" Target="http://www.pyret.org/docs/latest/image-structs.html#%28part._image-structs_.Color%29" TargetMode="External"/><Relationship Id="rId5" Type="http://schemas.openxmlformats.org/officeDocument/2006/relationships/hyperlink" Target="http://www.pyret.org/docs/latest/_global_.html#%28part._~3cglobal~3e_.String%29" TargetMode="External"/><Relationship Id="rId4" Type="http://schemas.openxmlformats.org/officeDocument/2006/relationships/hyperlink" Target="http://www.pyret.org/docs/latest/_global_.html#%28part._~3cglobal~3e_.Number%29" TargetMode="Externa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504.xml"/><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505.xml"/><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50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507.xml"/><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508.xml"/><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509.xml"/><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510.xml"/><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511.xml"/><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512.xml"/><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513.xml"/><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514.xml"/><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515.xml"/><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5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517.xml"/><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518.xml"/><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519.xml"/><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520.xml"/><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521.xml"/><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522.xml"/><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523.xml"/><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524.xml"/><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525.xml"/><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5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527.xml"/><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528.xml"/><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29.xml"/><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30.xml"/><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31.xml"/><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32.xml"/><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33.xml"/><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34.xml"/><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35.xml"/><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537.xml"/><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538.xml"/><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539.xml"/><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540.xm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541.xml"/><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542.xml"/><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543.xml"/><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544.xml"/><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545.xml"/><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5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547.xml"/><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548.xml"/><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549.xml"/><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550.xml"/><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51.xml"/><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52.xml"/><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553.xml"/><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554.xml"/><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555.xml"/><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55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557.xml"/><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558.xml"/><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559.xml"/><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560.xml"/><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561.xml"/><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562.xml"/><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563.xml"/><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564.xml"/><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565.xml"/><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56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567.xml"/><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568.xml"/><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569.xml"/><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570.xml"/><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571.xm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572.xml"/><Relationship Id="rId1" Type="http://schemas.openxmlformats.org/officeDocument/2006/relationships/slideLayout" Target="../slideLayouts/slideLayout12.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573.xml"/><Relationship Id="rId1" Type="http://schemas.openxmlformats.org/officeDocument/2006/relationships/slideLayout" Target="../slideLayouts/slideLayout12.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574.xml"/><Relationship Id="rId1" Type="http://schemas.openxmlformats.org/officeDocument/2006/relationships/slideLayout" Target="../slideLayouts/slideLayout1.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575.xml"/><Relationship Id="rId1" Type="http://schemas.openxmlformats.org/officeDocument/2006/relationships/slideLayout" Target="../slideLayouts/slideLayout13.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57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577.xml"/><Relationship Id="rId1" Type="http://schemas.openxmlformats.org/officeDocument/2006/relationships/slideLayout" Target="../slideLayouts/slideLayout12.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578.xml"/><Relationship Id="rId1" Type="http://schemas.openxmlformats.org/officeDocument/2006/relationships/slideLayout" Target="../slideLayouts/slideLayout12.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579.xml"/><Relationship Id="rId1" Type="http://schemas.openxmlformats.org/officeDocument/2006/relationships/slideLayout" Target="../slideLayouts/slideLayout12.xml"/></Relationships>
</file>

<file path=ppt/slides/_rels/slide5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80.xml"/><Relationship Id="rId1" Type="http://schemas.openxmlformats.org/officeDocument/2006/relationships/slideLayout" Target="../slideLayouts/slideLayout12.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581.xml"/><Relationship Id="rId1" Type="http://schemas.openxmlformats.org/officeDocument/2006/relationships/slideLayout" Target="../slideLayouts/slideLayout12.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582.xml"/><Relationship Id="rId1" Type="http://schemas.openxmlformats.org/officeDocument/2006/relationships/slideLayout" Target="../slideLayouts/slideLayout1.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583.xml"/><Relationship Id="rId1" Type="http://schemas.openxmlformats.org/officeDocument/2006/relationships/slideLayout" Target="../slideLayouts/slideLayout12.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584.xml"/><Relationship Id="rId1" Type="http://schemas.openxmlformats.org/officeDocument/2006/relationships/slideLayout" Target="../slideLayouts/slideLayout13.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585.xml"/><Relationship Id="rId1" Type="http://schemas.openxmlformats.org/officeDocument/2006/relationships/slideLayout" Target="../slideLayouts/slideLayout13.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586.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87.xml"/><Relationship Id="rId1" Type="http://schemas.openxmlformats.org/officeDocument/2006/relationships/slideLayout" Target="../slideLayouts/slideLayout13.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588.xml"/><Relationship Id="rId1" Type="http://schemas.openxmlformats.org/officeDocument/2006/relationships/slideLayout" Target="../slideLayouts/slideLayout13.xml"/></Relationships>
</file>

<file path=ppt/slides/_rels/slide59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89.xml"/><Relationship Id="rId1" Type="http://schemas.openxmlformats.org/officeDocument/2006/relationships/slideLayout" Target="../slideLayouts/slideLayout13.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590.xml"/><Relationship Id="rId1" Type="http://schemas.openxmlformats.org/officeDocument/2006/relationships/slideLayout" Target="../slideLayouts/slideLayout13.xml"/></Relationships>
</file>

<file path=ppt/slides/_rels/slide59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91.xml"/><Relationship Id="rId1" Type="http://schemas.openxmlformats.org/officeDocument/2006/relationships/slideLayout" Target="../slideLayouts/slideLayout13.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592.xml"/><Relationship Id="rId1" Type="http://schemas.openxmlformats.org/officeDocument/2006/relationships/slideLayout" Target="../slideLayouts/slideLayout13.xml"/></Relationships>
</file>

<file path=ppt/slides/_rels/slide59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93.xml"/><Relationship Id="rId1" Type="http://schemas.openxmlformats.org/officeDocument/2006/relationships/slideLayout" Target="../slideLayouts/slideLayout13.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94.xml"/><Relationship Id="rId1" Type="http://schemas.openxmlformats.org/officeDocument/2006/relationships/slideLayout" Target="../slideLayouts/slideLayout13.xml"/></Relationships>
</file>

<file path=ppt/slides/_rels/slide59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95.xml"/><Relationship Id="rId1" Type="http://schemas.openxmlformats.org/officeDocument/2006/relationships/slideLayout" Target="../slideLayouts/slideLayout13.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96.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97.xml"/><Relationship Id="rId1" Type="http://schemas.openxmlformats.org/officeDocument/2006/relationships/slideLayout" Target="../slideLayouts/slideLayout13.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598.xml"/><Relationship Id="rId1" Type="http://schemas.openxmlformats.org/officeDocument/2006/relationships/slideLayout" Target="../slideLayouts/slideLayout13.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599.xml"/><Relationship Id="rId1" Type="http://schemas.openxmlformats.org/officeDocument/2006/relationships/slideLayout" Target="../slideLayouts/slideLayout13.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600.xml"/><Relationship Id="rId1" Type="http://schemas.openxmlformats.org/officeDocument/2006/relationships/slideLayout" Target="../slideLayouts/slideLayout13.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601.xml"/><Relationship Id="rId1" Type="http://schemas.openxmlformats.org/officeDocument/2006/relationships/slideLayout" Target="../slideLayouts/slideLayout1.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602.xml"/><Relationship Id="rId1" Type="http://schemas.openxmlformats.org/officeDocument/2006/relationships/slideLayout" Target="../slideLayouts/slideLayout6.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603.xml"/><Relationship Id="rId1" Type="http://schemas.openxmlformats.org/officeDocument/2006/relationships/slideLayout" Target="../slideLayouts/slideLayout13.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604.xml"/><Relationship Id="rId1" Type="http://schemas.openxmlformats.org/officeDocument/2006/relationships/slideLayout" Target="../slideLayouts/slideLayout12.xml"/></Relationships>
</file>

<file path=ppt/slides/_rels/slide60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05.xml"/><Relationship Id="rId1" Type="http://schemas.openxmlformats.org/officeDocument/2006/relationships/slideLayout" Target="../slideLayouts/slideLayout12.xml"/></Relationships>
</file>

<file path=ppt/slides/_rels/slide60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06.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3" Type="http://schemas.openxmlformats.org/officeDocument/2006/relationships/hyperlink" Target="https://en.wikipedia.org/wiki/Flag" TargetMode="External"/><Relationship Id="rId2" Type="http://schemas.openxmlformats.org/officeDocument/2006/relationships/notesSlide" Target="../notesSlides/notesSlide607.xml"/><Relationship Id="rId1" Type="http://schemas.openxmlformats.org/officeDocument/2006/relationships/slideLayout" Target="../slideLayouts/slideLayout12.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608.xml"/><Relationship Id="rId1" Type="http://schemas.openxmlformats.org/officeDocument/2006/relationships/slideLayout" Target="../slideLayouts/slideLayout12.xml"/></Relationships>
</file>

<file path=ppt/slides/_rels/slide61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09.xml"/><Relationship Id="rId1" Type="http://schemas.openxmlformats.org/officeDocument/2006/relationships/slideLayout" Target="../slideLayouts/slideLayout12.xml"/></Relationships>
</file>

<file path=ppt/slides/_rels/slide61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10.xml"/><Relationship Id="rId1" Type="http://schemas.openxmlformats.org/officeDocument/2006/relationships/slideLayout" Target="../slideLayouts/slideLayout12.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611.xml"/><Relationship Id="rId1" Type="http://schemas.openxmlformats.org/officeDocument/2006/relationships/slideLayout" Target="../slideLayouts/slideLayout12.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612.xml"/><Relationship Id="rId1" Type="http://schemas.openxmlformats.org/officeDocument/2006/relationships/slideLayout" Target="../slideLayouts/slideLayout12.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613.xml"/><Relationship Id="rId1" Type="http://schemas.openxmlformats.org/officeDocument/2006/relationships/slideLayout" Target="../slideLayouts/slideLayout12.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614.xml"/><Relationship Id="rId1" Type="http://schemas.openxmlformats.org/officeDocument/2006/relationships/slideLayout" Target="../slideLayouts/slideLayout12.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615.xml"/><Relationship Id="rId1" Type="http://schemas.openxmlformats.org/officeDocument/2006/relationships/slideLayout" Target="../slideLayouts/slideLayout12.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616.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17.xml"/><Relationship Id="rId1" Type="http://schemas.openxmlformats.org/officeDocument/2006/relationships/slideLayout" Target="../slideLayouts/slideLayout12.xml"/></Relationships>
</file>

<file path=ppt/slides/_rels/slide621.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618.xml"/><Relationship Id="rId1" Type="http://schemas.openxmlformats.org/officeDocument/2006/relationships/slideLayout" Target="../slideLayouts/slideLayout12.xml"/></Relationships>
</file>

<file path=ppt/slides/_rels/slide622.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619.xml"/><Relationship Id="rId1" Type="http://schemas.openxmlformats.org/officeDocument/2006/relationships/slideLayout" Target="../slideLayouts/slideLayout12.xml"/></Relationships>
</file>

<file path=ppt/slides/_rels/slide623.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620.xml"/><Relationship Id="rId1" Type="http://schemas.openxmlformats.org/officeDocument/2006/relationships/slideLayout" Target="../slideLayouts/slideLayout12.xml"/></Relationships>
</file>

<file path=ppt/slides/_rels/slide624.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621.xml"/><Relationship Id="rId1" Type="http://schemas.openxmlformats.org/officeDocument/2006/relationships/slideLayout" Target="../slideLayouts/slideLayout12.xml"/></Relationships>
</file>

<file path=ppt/slides/_rels/slide625.xml.rels><?xml version="1.0" encoding="UTF-8" standalone="yes"?>
<Relationships xmlns="http://schemas.openxmlformats.org/package/2006/relationships"><Relationship Id="rId2" Type="http://schemas.openxmlformats.org/officeDocument/2006/relationships/notesSlide" Target="../notesSlides/notesSlide622.xml"/><Relationship Id="rId1" Type="http://schemas.openxmlformats.org/officeDocument/2006/relationships/slideLayout" Target="../slideLayouts/slideLayout12.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623.xml"/><Relationship Id="rId1" Type="http://schemas.openxmlformats.org/officeDocument/2006/relationships/slideLayout" Target="../slideLayouts/slideLayout12.xml"/></Relationships>
</file>

<file path=ppt/slides/_rels/slide627.xml.rels><?xml version="1.0" encoding="UTF-8" standalone="yes"?>
<Relationships xmlns="http://schemas.openxmlformats.org/package/2006/relationships"><Relationship Id="rId2" Type="http://schemas.openxmlformats.org/officeDocument/2006/relationships/notesSlide" Target="../notesSlides/notesSlide624.xml"/><Relationship Id="rId1" Type="http://schemas.openxmlformats.org/officeDocument/2006/relationships/slideLayout" Target="../slideLayouts/slideLayout12.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625.xml"/><Relationship Id="rId1" Type="http://schemas.openxmlformats.org/officeDocument/2006/relationships/slideLayout" Target="../slideLayouts/slideLayout12.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62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627.xml"/><Relationship Id="rId1" Type="http://schemas.openxmlformats.org/officeDocument/2006/relationships/slideLayout" Target="../slideLayouts/slideLayout1.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628.xml"/><Relationship Id="rId1" Type="http://schemas.openxmlformats.org/officeDocument/2006/relationships/slideLayout" Target="../slideLayouts/slideLayout12.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629.xml"/><Relationship Id="rId1" Type="http://schemas.openxmlformats.org/officeDocument/2006/relationships/slideLayout" Target="../slideLayouts/slideLayout12.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630.xml"/><Relationship Id="rId1" Type="http://schemas.openxmlformats.org/officeDocument/2006/relationships/slideLayout" Target="../slideLayouts/slideLayout12.xml"/></Relationships>
</file>

<file path=ppt/slides/_rels/slide634.xml.rels><?xml version="1.0" encoding="UTF-8" standalone="yes"?>
<Relationships xmlns="http://schemas.openxmlformats.org/package/2006/relationships"><Relationship Id="rId2" Type="http://schemas.openxmlformats.org/officeDocument/2006/relationships/notesSlide" Target="../notesSlides/notesSlide631.xml"/><Relationship Id="rId1" Type="http://schemas.openxmlformats.org/officeDocument/2006/relationships/slideLayout" Target="../slideLayouts/slideLayout13.xml"/></Relationships>
</file>

<file path=ppt/slides/_rels/slide635.xml.rels><?xml version="1.0" encoding="UTF-8" standalone="yes"?>
<Relationships xmlns="http://schemas.openxmlformats.org/package/2006/relationships"><Relationship Id="rId2" Type="http://schemas.openxmlformats.org/officeDocument/2006/relationships/notesSlide" Target="../notesSlides/notesSlide632.xml"/><Relationship Id="rId1" Type="http://schemas.openxmlformats.org/officeDocument/2006/relationships/slideLayout" Target="../slideLayouts/slideLayout12.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633.xml"/><Relationship Id="rId1" Type="http://schemas.openxmlformats.org/officeDocument/2006/relationships/slideLayout" Target="../slideLayouts/slideLayout12.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634.xml"/><Relationship Id="rId1" Type="http://schemas.openxmlformats.org/officeDocument/2006/relationships/slideLayout" Target="../slideLayouts/slideLayout12.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635.xml"/><Relationship Id="rId1" Type="http://schemas.openxmlformats.org/officeDocument/2006/relationships/slideLayout" Target="../slideLayouts/slideLayout12.xml"/></Relationships>
</file>

<file path=ppt/slides/_rels/slide639.xml.rels><?xml version="1.0" encoding="UTF-8" standalone="yes"?>
<Relationships xmlns="http://schemas.openxmlformats.org/package/2006/relationships"><Relationship Id="rId2" Type="http://schemas.openxmlformats.org/officeDocument/2006/relationships/notesSlide" Target="../notesSlides/notesSlide636.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637.xml"/><Relationship Id="rId1" Type="http://schemas.openxmlformats.org/officeDocument/2006/relationships/slideLayout" Target="../slideLayouts/slideLayout12.xml"/></Relationships>
</file>

<file path=ppt/slides/_rels/slide641.xml.rels><?xml version="1.0" encoding="UTF-8" standalone="yes"?>
<Relationships xmlns="http://schemas.openxmlformats.org/package/2006/relationships"><Relationship Id="rId2" Type="http://schemas.openxmlformats.org/officeDocument/2006/relationships/notesSlide" Target="../notesSlides/notesSlide638.xml"/><Relationship Id="rId1" Type="http://schemas.openxmlformats.org/officeDocument/2006/relationships/slideLayout" Target="../slideLayouts/slideLayout12.xml"/></Relationships>
</file>

<file path=ppt/slides/_rels/slide642.xml.rels><?xml version="1.0" encoding="UTF-8" standalone="yes"?>
<Relationships xmlns="http://schemas.openxmlformats.org/package/2006/relationships"><Relationship Id="rId2" Type="http://schemas.openxmlformats.org/officeDocument/2006/relationships/notesSlide" Target="../notesSlides/notesSlide639.xml"/><Relationship Id="rId1" Type="http://schemas.openxmlformats.org/officeDocument/2006/relationships/slideLayout" Target="../slideLayouts/slideLayout12.xml"/></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640.xml"/><Relationship Id="rId1" Type="http://schemas.openxmlformats.org/officeDocument/2006/relationships/slideLayout" Target="../slideLayouts/slideLayout12.xml"/></Relationships>
</file>

<file path=ppt/slides/_rels/slide6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41.xml"/><Relationship Id="rId1" Type="http://schemas.openxmlformats.org/officeDocument/2006/relationships/slideLayout" Target="../slideLayouts/slideLayout12.xml"/></Relationships>
</file>

<file path=ppt/slides/_rels/slide64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42.xml"/><Relationship Id="rId1" Type="http://schemas.openxmlformats.org/officeDocument/2006/relationships/slideLayout" Target="../slideLayouts/slideLayout12.xml"/></Relationships>
</file>

<file path=ppt/slides/_rels/slide646.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643.xml"/><Relationship Id="rId1" Type="http://schemas.openxmlformats.org/officeDocument/2006/relationships/slideLayout" Target="../slideLayouts/slideLayout12.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644.xml"/><Relationship Id="rId1" Type="http://schemas.openxmlformats.org/officeDocument/2006/relationships/slideLayout" Target="../slideLayouts/slideLayout12.xml"/></Relationships>
</file>

<file path=ppt/slides/_rels/slide648.xml.rels><?xml version="1.0" encoding="UTF-8" standalone="yes"?>
<Relationships xmlns="http://schemas.openxmlformats.org/package/2006/relationships"><Relationship Id="rId3" Type="http://schemas.openxmlformats.org/officeDocument/2006/relationships/hyperlink" Target="http://plt.eecs.northwestern.edu/snapshots/current/doc/htdp-langs/beginner.html#%28def._htdp-beginner._%28%28lib._lang%2Fhtdp-beginner..rkt%29._string-append%29%29" TargetMode="External"/><Relationship Id="rId7" Type="http://schemas.openxmlformats.org/officeDocument/2006/relationships/hyperlink" Target="http://plt.eecs.northwestern.edu/snapshots/current/doc/htdp-langs/beginner.html#%28def._htdp-beginner._%28%28lib._lang%2Fhtdp-beginner..rkt%29._number-~3estring%29%29" TargetMode="External"/><Relationship Id="rId2" Type="http://schemas.openxmlformats.org/officeDocument/2006/relationships/notesSlide" Target="../notesSlides/notesSlide645.xml"/><Relationship Id="rId1" Type="http://schemas.openxmlformats.org/officeDocument/2006/relationships/slideLayout" Target="../slideLayouts/slideLayout12.xml"/><Relationship Id="rId6" Type="http://schemas.openxmlformats.org/officeDocument/2006/relationships/hyperlink" Target="http://www.ccs.neu.edu/home/matthias/HtDP2e/Draft/part_one.html#%28tech._1string%29" TargetMode="External"/><Relationship Id="rId5" Type="http://schemas.openxmlformats.org/officeDocument/2006/relationships/hyperlink" Target="http://plt.eecs.northwestern.edu/snapshots/current/doc/htdp-langs/beginner.html#%28def._htdp-beginner._%28%28lib._lang%2Fhtdp-beginner..rkt%29._string-ith%29%29" TargetMode="External"/><Relationship Id="rId4" Type="http://schemas.openxmlformats.org/officeDocument/2006/relationships/hyperlink" Target="http://plt.eecs.northwestern.edu/snapshots/current/doc/htdp-langs/beginner.html#%28def._htdp-beginner._%28%28lib._lang%2Fhtdp-beginner..rkt%29._string-length%29%29" TargetMode="Externa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646.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647.xml"/><Relationship Id="rId1" Type="http://schemas.openxmlformats.org/officeDocument/2006/relationships/slideLayout" Target="../slideLayouts/slideLayout12.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648.xml"/><Relationship Id="rId1" Type="http://schemas.openxmlformats.org/officeDocument/2006/relationships/slideLayout" Target="../slideLayouts/slideLayout12.xml"/></Relationships>
</file>

<file path=ppt/slides/_rels/slide652.xml.rels><?xml version="1.0" encoding="UTF-8" standalone="yes"?>
<Relationships xmlns="http://schemas.openxmlformats.org/package/2006/relationships"><Relationship Id="rId2" Type="http://schemas.openxmlformats.org/officeDocument/2006/relationships/notesSlide" Target="../notesSlides/notesSlide649.xml"/><Relationship Id="rId1" Type="http://schemas.openxmlformats.org/officeDocument/2006/relationships/slideLayout" Target="../slideLayouts/slideLayout12.xml"/></Relationships>
</file>

<file path=ppt/slides/_rels/slide653.xml.rels><?xml version="1.0" encoding="UTF-8" standalone="yes"?>
<Relationships xmlns="http://schemas.openxmlformats.org/package/2006/relationships"><Relationship Id="rId2" Type="http://schemas.openxmlformats.org/officeDocument/2006/relationships/notesSlide" Target="../notesSlides/notesSlide650.xml"/><Relationship Id="rId1" Type="http://schemas.openxmlformats.org/officeDocument/2006/relationships/slideLayout" Target="../slideLayouts/slideLayout12.xml"/></Relationships>
</file>

<file path=ppt/slides/_rels/slide654.xml.rels><?xml version="1.0" encoding="UTF-8" standalone="yes"?>
<Relationships xmlns="http://schemas.openxmlformats.org/package/2006/relationships"><Relationship Id="rId2" Type="http://schemas.openxmlformats.org/officeDocument/2006/relationships/notesSlide" Target="../notesSlides/notesSlide651.xml"/><Relationship Id="rId1" Type="http://schemas.openxmlformats.org/officeDocument/2006/relationships/slideLayout" Target="../slideLayouts/slideLayout12.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652.xml"/><Relationship Id="rId1" Type="http://schemas.openxmlformats.org/officeDocument/2006/relationships/slideLayout" Target="../slideLayouts/slideLayout12.xml"/></Relationships>
</file>

<file path=ppt/slides/_rels/slide656.xml.rels><?xml version="1.0" encoding="UTF-8" standalone="yes"?>
<Relationships xmlns="http://schemas.openxmlformats.org/package/2006/relationships"><Relationship Id="rId2" Type="http://schemas.openxmlformats.org/officeDocument/2006/relationships/notesSlide" Target="../notesSlides/notesSlide653.xml"/><Relationship Id="rId1" Type="http://schemas.openxmlformats.org/officeDocument/2006/relationships/slideLayout" Target="../slideLayouts/slideLayout12.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654.xml"/><Relationship Id="rId1" Type="http://schemas.openxmlformats.org/officeDocument/2006/relationships/slideLayout" Target="../slideLayouts/slideLayout12.xml"/></Relationships>
</file>

<file path=ppt/slides/_rels/slide658.xml.rels><?xml version="1.0" encoding="UTF-8" standalone="yes"?>
<Relationships xmlns="http://schemas.openxmlformats.org/package/2006/relationships"><Relationship Id="rId2" Type="http://schemas.openxmlformats.org/officeDocument/2006/relationships/notesSlide" Target="../notesSlides/notesSlide655.xml"/><Relationship Id="rId1" Type="http://schemas.openxmlformats.org/officeDocument/2006/relationships/slideLayout" Target="../slideLayouts/slideLayout12.xml"/></Relationships>
</file>

<file path=ppt/slides/_rels/slide659.xml.rels><?xml version="1.0" encoding="UTF-8" standalone="yes"?>
<Relationships xmlns="http://schemas.openxmlformats.org/package/2006/relationships"><Relationship Id="rId2" Type="http://schemas.openxmlformats.org/officeDocument/2006/relationships/notesSlide" Target="../notesSlides/notesSlide656.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notesSlide" Target="../notesSlides/notesSlide657.xml"/><Relationship Id="rId1" Type="http://schemas.openxmlformats.org/officeDocument/2006/relationships/slideLayout" Target="../slideLayouts/slideLayout12.xml"/></Relationships>
</file>

<file path=ppt/slides/_rels/slide661.xml.rels><?xml version="1.0" encoding="UTF-8" standalone="yes"?>
<Relationships xmlns="http://schemas.openxmlformats.org/package/2006/relationships"><Relationship Id="rId2" Type="http://schemas.openxmlformats.org/officeDocument/2006/relationships/notesSlide" Target="../notesSlides/notesSlide658.xml"/><Relationship Id="rId1" Type="http://schemas.openxmlformats.org/officeDocument/2006/relationships/slideLayout" Target="../slideLayouts/slideLayout12.xml"/></Relationships>
</file>

<file path=ppt/slides/_rels/slide662.xml.rels><?xml version="1.0" encoding="UTF-8" standalone="yes"?>
<Relationships xmlns="http://schemas.openxmlformats.org/package/2006/relationships"><Relationship Id="rId2" Type="http://schemas.openxmlformats.org/officeDocument/2006/relationships/notesSlide" Target="../notesSlides/notesSlide659.xml"/><Relationship Id="rId1" Type="http://schemas.openxmlformats.org/officeDocument/2006/relationships/slideLayout" Target="../slideLayouts/slideLayout12.xml"/></Relationships>
</file>

<file path=ppt/slides/_rels/slide663.xml.rels><?xml version="1.0" encoding="UTF-8" standalone="yes"?>
<Relationships xmlns="http://schemas.openxmlformats.org/package/2006/relationships"><Relationship Id="rId2" Type="http://schemas.openxmlformats.org/officeDocument/2006/relationships/notesSlide" Target="../notesSlides/notesSlide660.xml"/><Relationship Id="rId1" Type="http://schemas.openxmlformats.org/officeDocument/2006/relationships/slideLayout" Target="../slideLayouts/slideLayout12.xml"/></Relationships>
</file>

<file path=ppt/slides/_rels/slide664.xml.rels><?xml version="1.0" encoding="UTF-8" standalone="yes"?>
<Relationships xmlns="http://schemas.openxmlformats.org/package/2006/relationships"><Relationship Id="rId2" Type="http://schemas.openxmlformats.org/officeDocument/2006/relationships/notesSlide" Target="../notesSlides/notesSlide661.xml"/><Relationship Id="rId1" Type="http://schemas.openxmlformats.org/officeDocument/2006/relationships/slideLayout" Target="../slideLayouts/slideLayout12.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662.xml"/><Relationship Id="rId1" Type="http://schemas.openxmlformats.org/officeDocument/2006/relationships/slideLayout" Target="../slideLayouts/slideLayout12.xml"/></Relationships>
</file>

<file path=ppt/slides/_rels/slide666.xml.rels><?xml version="1.0" encoding="UTF-8" standalone="yes"?>
<Relationships xmlns="http://schemas.openxmlformats.org/package/2006/relationships"><Relationship Id="rId2" Type="http://schemas.openxmlformats.org/officeDocument/2006/relationships/notesSlide" Target="../notesSlides/notesSlide663.xml"/><Relationship Id="rId1" Type="http://schemas.openxmlformats.org/officeDocument/2006/relationships/slideLayout" Target="../slideLayouts/slideLayout13.xml"/></Relationships>
</file>

<file path=ppt/slides/_rels/slide667.xml.rels><?xml version="1.0" encoding="UTF-8" standalone="yes"?>
<Relationships xmlns="http://schemas.openxmlformats.org/package/2006/relationships"><Relationship Id="rId2" Type="http://schemas.openxmlformats.org/officeDocument/2006/relationships/notesSlide" Target="../notesSlides/notesSlide664.xml"/><Relationship Id="rId1" Type="http://schemas.openxmlformats.org/officeDocument/2006/relationships/slideLayout" Target="../slideLayouts/slideLayout12.xml"/></Relationships>
</file>

<file path=ppt/slides/_rels/slide668.xml.rels><?xml version="1.0" encoding="UTF-8" standalone="yes"?>
<Relationships xmlns="http://schemas.openxmlformats.org/package/2006/relationships"><Relationship Id="rId2" Type="http://schemas.openxmlformats.org/officeDocument/2006/relationships/notesSlide" Target="../notesSlides/notesSlide665.xml"/><Relationship Id="rId1" Type="http://schemas.openxmlformats.org/officeDocument/2006/relationships/slideLayout" Target="../slideLayouts/slideLayout12.xml"/></Relationships>
</file>

<file path=ppt/slides/_rels/slide669.xml.rels><?xml version="1.0" encoding="UTF-8" standalone="yes"?>
<Relationships xmlns="http://schemas.openxmlformats.org/package/2006/relationships"><Relationship Id="rId2" Type="http://schemas.openxmlformats.org/officeDocument/2006/relationships/notesSlide" Target="../notesSlides/notesSlide6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notesSlide" Target="../notesSlides/notesSlide667.xml"/><Relationship Id="rId1" Type="http://schemas.openxmlformats.org/officeDocument/2006/relationships/slideLayout" Target="../slideLayouts/slideLayout12.xml"/></Relationships>
</file>

<file path=ppt/slides/_rels/slide671.xml.rels><?xml version="1.0" encoding="UTF-8" standalone="yes"?>
<Relationships xmlns="http://schemas.openxmlformats.org/package/2006/relationships"><Relationship Id="rId2" Type="http://schemas.openxmlformats.org/officeDocument/2006/relationships/notesSlide" Target="../notesSlides/notesSlide668.xml"/><Relationship Id="rId1" Type="http://schemas.openxmlformats.org/officeDocument/2006/relationships/slideLayout" Target="../slideLayouts/slideLayout12.xml"/></Relationships>
</file>

<file path=ppt/slides/_rels/slide672.xml.rels><?xml version="1.0" encoding="UTF-8" standalone="yes"?>
<Relationships xmlns="http://schemas.openxmlformats.org/package/2006/relationships"><Relationship Id="rId2" Type="http://schemas.openxmlformats.org/officeDocument/2006/relationships/notesSlide" Target="../notesSlides/notesSlide669.xml"/><Relationship Id="rId1" Type="http://schemas.openxmlformats.org/officeDocument/2006/relationships/slideLayout" Target="../slideLayouts/slideLayout12.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670.xml"/><Relationship Id="rId1" Type="http://schemas.openxmlformats.org/officeDocument/2006/relationships/slideLayout" Target="../slideLayouts/slideLayout12.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671.xml"/><Relationship Id="rId1" Type="http://schemas.openxmlformats.org/officeDocument/2006/relationships/slideLayout" Target="../slideLayouts/slideLayout12.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672.xml"/><Relationship Id="rId1" Type="http://schemas.openxmlformats.org/officeDocument/2006/relationships/slideLayout" Target="../slideLayouts/slideLayout12.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673.xml"/><Relationship Id="rId1" Type="http://schemas.openxmlformats.org/officeDocument/2006/relationships/slideLayout" Target="../slideLayouts/slideLayout12.xml"/></Relationships>
</file>

<file path=ppt/slides/_rels/slide677.xml.rels><?xml version="1.0" encoding="UTF-8" standalone="yes"?>
<Relationships xmlns="http://schemas.openxmlformats.org/package/2006/relationships"><Relationship Id="rId2" Type="http://schemas.openxmlformats.org/officeDocument/2006/relationships/notesSlide" Target="../notesSlides/notesSlide674.xml"/><Relationship Id="rId1" Type="http://schemas.openxmlformats.org/officeDocument/2006/relationships/slideLayout" Target="../slideLayouts/slideLayout12.xml"/></Relationships>
</file>

<file path=ppt/slides/_rels/slide678.xml.rels><?xml version="1.0" encoding="UTF-8" standalone="yes"?>
<Relationships xmlns="http://schemas.openxmlformats.org/package/2006/relationships"><Relationship Id="rId2" Type="http://schemas.openxmlformats.org/officeDocument/2006/relationships/notesSlide" Target="../notesSlides/notesSlide675.xml"/><Relationship Id="rId1" Type="http://schemas.openxmlformats.org/officeDocument/2006/relationships/slideLayout" Target="../slideLayouts/slideLayout12.xml"/></Relationships>
</file>

<file path=ppt/slides/_rels/slide679.xml.rels><?xml version="1.0" encoding="UTF-8" standalone="yes"?>
<Relationships xmlns="http://schemas.openxmlformats.org/package/2006/relationships"><Relationship Id="rId2" Type="http://schemas.openxmlformats.org/officeDocument/2006/relationships/notesSlide" Target="../notesSlides/notesSlide67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notesSlide" Target="../notesSlides/notesSlide677.xml"/><Relationship Id="rId1" Type="http://schemas.openxmlformats.org/officeDocument/2006/relationships/slideLayout" Target="../slideLayouts/slideLayout12.xml"/></Relationships>
</file>

<file path=ppt/slides/_rels/slide681.xml.rels><?xml version="1.0" encoding="UTF-8" standalone="yes"?>
<Relationships xmlns="http://schemas.openxmlformats.org/package/2006/relationships"><Relationship Id="rId2" Type="http://schemas.openxmlformats.org/officeDocument/2006/relationships/notesSlide" Target="../notesSlides/notesSlide678.xml"/><Relationship Id="rId1" Type="http://schemas.openxmlformats.org/officeDocument/2006/relationships/slideLayout" Target="../slideLayouts/slideLayout12.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679.xml"/><Relationship Id="rId1" Type="http://schemas.openxmlformats.org/officeDocument/2006/relationships/slideLayout" Target="../slideLayouts/slideLayout12.xml"/></Relationships>
</file>

<file path=ppt/slides/_rels/slide683.xml.rels><?xml version="1.0" encoding="UTF-8" standalone="yes"?>
<Relationships xmlns="http://schemas.openxmlformats.org/package/2006/relationships"><Relationship Id="rId2" Type="http://schemas.openxmlformats.org/officeDocument/2006/relationships/notesSlide" Target="../notesSlides/notesSlide680.xml"/><Relationship Id="rId1" Type="http://schemas.openxmlformats.org/officeDocument/2006/relationships/slideLayout" Target="../slideLayouts/slideLayout12.xml"/></Relationships>
</file>

<file path=ppt/slides/_rels/slide684.xml.rels><?xml version="1.0" encoding="UTF-8" standalone="yes"?>
<Relationships xmlns="http://schemas.openxmlformats.org/package/2006/relationships"><Relationship Id="rId2" Type="http://schemas.openxmlformats.org/officeDocument/2006/relationships/notesSlide" Target="../notesSlides/notesSlide681.xml"/><Relationship Id="rId1" Type="http://schemas.openxmlformats.org/officeDocument/2006/relationships/slideLayout" Target="../slideLayouts/slideLayout12.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682.xml"/><Relationship Id="rId1" Type="http://schemas.openxmlformats.org/officeDocument/2006/relationships/slideLayout" Target="../slideLayouts/slideLayout12.xml"/></Relationships>
</file>

<file path=ppt/slides/_rels/slide686.xml.rels><?xml version="1.0" encoding="UTF-8" standalone="yes"?>
<Relationships xmlns="http://schemas.openxmlformats.org/package/2006/relationships"><Relationship Id="rId2" Type="http://schemas.openxmlformats.org/officeDocument/2006/relationships/notesSlide" Target="../notesSlides/notesSlide683.xml"/><Relationship Id="rId1" Type="http://schemas.openxmlformats.org/officeDocument/2006/relationships/slideLayout" Target="../slideLayouts/slideLayout12.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684.xml"/><Relationship Id="rId1" Type="http://schemas.openxmlformats.org/officeDocument/2006/relationships/slideLayout" Target="../slideLayouts/slideLayout12.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685.xml"/><Relationship Id="rId1" Type="http://schemas.openxmlformats.org/officeDocument/2006/relationships/slideLayout" Target="../slideLayouts/slideLayout12.xml"/></Relationships>
</file>

<file path=ppt/slides/_rels/slide689.xml.rels><?xml version="1.0" encoding="UTF-8" standalone="yes"?>
<Relationships xmlns="http://schemas.openxmlformats.org/package/2006/relationships"><Relationship Id="rId2" Type="http://schemas.openxmlformats.org/officeDocument/2006/relationships/notesSlide" Target="../notesSlides/notesSlide68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notesSlide" Target="../notesSlides/notesSlide687.xml"/><Relationship Id="rId1" Type="http://schemas.openxmlformats.org/officeDocument/2006/relationships/slideLayout" Target="../slideLayouts/slideLayout13.xml"/></Relationships>
</file>

<file path=ppt/slides/_rels/slide691.xml.rels><?xml version="1.0" encoding="UTF-8" standalone="yes"?>
<Relationships xmlns="http://schemas.openxmlformats.org/package/2006/relationships"><Relationship Id="rId2" Type="http://schemas.openxmlformats.org/officeDocument/2006/relationships/notesSlide" Target="../notesSlides/notesSlide688.xml"/><Relationship Id="rId1" Type="http://schemas.openxmlformats.org/officeDocument/2006/relationships/slideLayout" Target="../slideLayouts/slideLayout12.xml"/></Relationships>
</file>

<file path=ppt/slides/_rels/slide692.xml.rels><?xml version="1.0" encoding="UTF-8" standalone="yes"?>
<Relationships xmlns="http://schemas.openxmlformats.org/package/2006/relationships"><Relationship Id="rId2" Type="http://schemas.openxmlformats.org/officeDocument/2006/relationships/notesSlide" Target="../notesSlides/notesSlide689.xml"/><Relationship Id="rId1" Type="http://schemas.openxmlformats.org/officeDocument/2006/relationships/slideLayout" Target="../slideLayouts/slideLayout1.xml"/></Relationships>
</file>

<file path=ppt/slides/_rels/slide693.xml.rels><?xml version="1.0" encoding="UTF-8" standalone="yes"?>
<Relationships xmlns="http://schemas.openxmlformats.org/package/2006/relationships"><Relationship Id="rId2" Type="http://schemas.openxmlformats.org/officeDocument/2006/relationships/notesSlide" Target="../notesSlides/notesSlide690.xml"/><Relationship Id="rId1" Type="http://schemas.openxmlformats.org/officeDocument/2006/relationships/slideLayout" Target="../slideLayouts/slideLayout13.xml"/></Relationships>
</file>

<file path=ppt/slides/_rels/slide69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91.xml"/><Relationship Id="rId1" Type="http://schemas.openxmlformats.org/officeDocument/2006/relationships/slideLayout" Target="../slideLayouts/slideLayout12.xml"/></Relationships>
</file>

<file path=ppt/slides/_rels/slide69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92.xml"/><Relationship Id="rId1" Type="http://schemas.openxmlformats.org/officeDocument/2006/relationships/slideLayout" Target="../slideLayouts/slideLayout6.xml"/></Relationships>
</file>

<file path=ppt/slides/_rels/slide69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93.xml"/><Relationship Id="rId1" Type="http://schemas.openxmlformats.org/officeDocument/2006/relationships/slideLayout" Target="../slideLayouts/slideLayout6.xml"/></Relationships>
</file>

<file path=ppt/slides/_rels/slide697.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694.xml"/><Relationship Id="rId1" Type="http://schemas.openxmlformats.org/officeDocument/2006/relationships/slideLayout" Target="../slideLayouts/slideLayout6.xml"/></Relationships>
</file>

<file path=ppt/slides/_rels/slide69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95.xml"/><Relationship Id="rId1" Type="http://schemas.openxmlformats.org/officeDocument/2006/relationships/slideLayout" Target="../slideLayouts/slideLayout12.xml"/></Relationships>
</file>

<file path=ppt/slides/_rels/slide69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9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notesSlide" Target="../notesSlides/notesSlide697.xml"/><Relationship Id="rId1" Type="http://schemas.openxmlformats.org/officeDocument/2006/relationships/slideLayout" Target="../slideLayouts/slideLayout1.xml"/></Relationships>
</file>

<file path=ppt/slides/_rels/slide701.xml.rels><?xml version="1.0" encoding="UTF-8" standalone="yes"?>
<Relationships xmlns="http://schemas.openxmlformats.org/package/2006/relationships"><Relationship Id="rId2" Type="http://schemas.openxmlformats.org/officeDocument/2006/relationships/notesSlide" Target="../notesSlides/notesSlide698.xml"/><Relationship Id="rId1" Type="http://schemas.openxmlformats.org/officeDocument/2006/relationships/slideLayout" Target="../slideLayouts/slideLayout13.xml"/></Relationships>
</file>

<file path=ppt/slides/_rels/slide702.xml.rels><?xml version="1.0" encoding="UTF-8" standalone="yes"?>
<Relationships xmlns="http://schemas.openxmlformats.org/package/2006/relationships"><Relationship Id="rId2" Type="http://schemas.openxmlformats.org/officeDocument/2006/relationships/notesSlide" Target="../notesSlides/notesSlide699.xml"/><Relationship Id="rId1" Type="http://schemas.openxmlformats.org/officeDocument/2006/relationships/slideLayout" Target="../slideLayouts/slideLayout12.xml"/></Relationships>
</file>

<file path=ppt/slides/_rels/slide703.xml.rels><?xml version="1.0" encoding="UTF-8" standalone="yes"?>
<Relationships xmlns="http://schemas.openxmlformats.org/package/2006/relationships"><Relationship Id="rId2" Type="http://schemas.openxmlformats.org/officeDocument/2006/relationships/notesSlide" Target="../notesSlides/notesSlide700.xml"/><Relationship Id="rId1" Type="http://schemas.openxmlformats.org/officeDocument/2006/relationships/slideLayout" Target="../slideLayouts/slideLayout12.xml"/></Relationships>
</file>

<file path=ppt/slides/_rels/slide704.xml.rels><?xml version="1.0" encoding="UTF-8" standalone="yes"?>
<Relationships xmlns="http://schemas.openxmlformats.org/package/2006/relationships"><Relationship Id="rId2" Type="http://schemas.openxmlformats.org/officeDocument/2006/relationships/notesSlide" Target="../notesSlides/notesSlide701.xml"/><Relationship Id="rId1" Type="http://schemas.openxmlformats.org/officeDocument/2006/relationships/slideLayout" Target="../slideLayouts/slideLayout12.xml"/></Relationships>
</file>

<file path=ppt/slides/_rels/slide705.xml.rels><?xml version="1.0" encoding="UTF-8" standalone="yes"?>
<Relationships xmlns="http://schemas.openxmlformats.org/package/2006/relationships"><Relationship Id="rId2" Type="http://schemas.openxmlformats.org/officeDocument/2006/relationships/notesSlide" Target="../notesSlides/notesSlide702.xml"/><Relationship Id="rId1" Type="http://schemas.openxmlformats.org/officeDocument/2006/relationships/slideLayout" Target="../slideLayouts/slideLayout12.xml"/></Relationships>
</file>

<file path=ppt/slides/_rels/slide706.xml.rels><?xml version="1.0" encoding="UTF-8" standalone="yes"?>
<Relationships xmlns="http://schemas.openxmlformats.org/package/2006/relationships"><Relationship Id="rId2" Type="http://schemas.openxmlformats.org/officeDocument/2006/relationships/notesSlide" Target="../notesSlides/notesSlide703.xml"/><Relationship Id="rId1" Type="http://schemas.openxmlformats.org/officeDocument/2006/relationships/slideLayout" Target="../slideLayouts/slideLayout12.xml"/></Relationships>
</file>

<file path=ppt/slides/_rels/slide707.xml.rels><?xml version="1.0" encoding="UTF-8" standalone="yes"?>
<Relationships xmlns="http://schemas.openxmlformats.org/package/2006/relationships"><Relationship Id="rId2" Type="http://schemas.openxmlformats.org/officeDocument/2006/relationships/notesSlide" Target="../notesSlides/notesSlide704.xml"/><Relationship Id="rId1" Type="http://schemas.openxmlformats.org/officeDocument/2006/relationships/slideLayout" Target="../slideLayouts/slideLayout12.xml"/></Relationships>
</file>

<file path=ppt/slides/_rels/slide708.xml.rels><?xml version="1.0" encoding="UTF-8" standalone="yes"?>
<Relationships xmlns="http://schemas.openxmlformats.org/package/2006/relationships"><Relationship Id="rId2" Type="http://schemas.openxmlformats.org/officeDocument/2006/relationships/notesSlide" Target="../notesSlides/notesSlide705.xml"/><Relationship Id="rId1" Type="http://schemas.openxmlformats.org/officeDocument/2006/relationships/slideLayout" Target="../slideLayouts/slideLayout12.xml"/></Relationships>
</file>

<file path=ppt/slides/_rels/slide709.xml.rels><?xml version="1.0" encoding="UTF-8" standalone="yes"?>
<Relationships xmlns="http://schemas.openxmlformats.org/package/2006/relationships"><Relationship Id="rId2" Type="http://schemas.openxmlformats.org/officeDocument/2006/relationships/notesSlide" Target="../notesSlides/notesSlide706.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07.xml"/><Relationship Id="rId1" Type="http://schemas.openxmlformats.org/officeDocument/2006/relationships/slideLayout" Target="../slideLayouts/slideLayout12.xml"/></Relationships>
</file>

<file path=ppt/slides/_rels/slide7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08.xml"/><Relationship Id="rId1" Type="http://schemas.openxmlformats.org/officeDocument/2006/relationships/slideLayout" Target="../slideLayouts/slideLayout6.xml"/></Relationships>
</file>

<file path=ppt/slides/_rels/slide71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09.xml"/><Relationship Id="rId1" Type="http://schemas.openxmlformats.org/officeDocument/2006/relationships/slideLayout" Target="../slideLayouts/slideLayout6.xml"/></Relationships>
</file>

<file path=ppt/slides/_rels/slide713.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710.xml"/><Relationship Id="rId1" Type="http://schemas.openxmlformats.org/officeDocument/2006/relationships/slideLayout" Target="../slideLayouts/slideLayout6.xml"/></Relationships>
</file>

<file path=ppt/slides/_rels/slide714.xml.rels><?xml version="1.0" encoding="UTF-8" standalone="yes"?>
<Relationships xmlns="http://schemas.openxmlformats.org/package/2006/relationships"><Relationship Id="rId2" Type="http://schemas.openxmlformats.org/officeDocument/2006/relationships/notesSlide" Target="../notesSlides/notesSlide711.xml"/><Relationship Id="rId1" Type="http://schemas.openxmlformats.org/officeDocument/2006/relationships/slideLayout" Target="../slideLayouts/slideLayout1.xml"/></Relationships>
</file>

<file path=ppt/slides/_rels/slide715.xml.rels><?xml version="1.0" encoding="UTF-8" standalone="yes"?>
<Relationships xmlns="http://schemas.openxmlformats.org/package/2006/relationships"><Relationship Id="rId2" Type="http://schemas.openxmlformats.org/officeDocument/2006/relationships/notesSlide" Target="../notesSlides/notesSlide712.xml"/><Relationship Id="rId1" Type="http://schemas.openxmlformats.org/officeDocument/2006/relationships/slideLayout" Target="../slideLayouts/slideLayout12.xml"/></Relationships>
</file>

<file path=ppt/slides/_rels/slide716.xml.rels><?xml version="1.0" encoding="UTF-8" standalone="yes"?>
<Relationships xmlns="http://schemas.openxmlformats.org/package/2006/relationships"><Relationship Id="rId2" Type="http://schemas.openxmlformats.org/officeDocument/2006/relationships/notesSlide" Target="../notesSlides/notesSlide713.xml"/><Relationship Id="rId1" Type="http://schemas.openxmlformats.org/officeDocument/2006/relationships/slideLayout" Target="../slideLayouts/slideLayout13.xml"/></Relationships>
</file>

<file path=ppt/slides/_rels/slide717.xml.rels><?xml version="1.0" encoding="UTF-8" standalone="yes"?>
<Relationships xmlns="http://schemas.openxmlformats.org/package/2006/relationships"><Relationship Id="rId2" Type="http://schemas.openxmlformats.org/officeDocument/2006/relationships/notesSlide" Target="../notesSlides/notesSlide714.xml"/><Relationship Id="rId1" Type="http://schemas.openxmlformats.org/officeDocument/2006/relationships/slideLayout" Target="../slideLayouts/slideLayout12.xml"/></Relationships>
</file>

<file path=ppt/slides/_rels/slide718.xml.rels><?xml version="1.0" encoding="UTF-8" standalone="yes"?>
<Relationships xmlns="http://schemas.openxmlformats.org/package/2006/relationships"><Relationship Id="rId2" Type="http://schemas.openxmlformats.org/officeDocument/2006/relationships/notesSlide" Target="../notesSlides/notesSlide715.xml"/><Relationship Id="rId1" Type="http://schemas.openxmlformats.org/officeDocument/2006/relationships/slideLayout" Target="../slideLayouts/slideLayout12.xml"/></Relationships>
</file>

<file path=ppt/slides/_rels/slide719.xml.rels><?xml version="1.0" encoding="UTF-8" standalone="yes"?>
<Relationships xmlns="http://schemas.openxmlformats.org/package/2006/relationships"><Relationship Id="rId2" Type="http://schemas.openxmlformats.org/officeDocument/2006/relationships/notesSlide" Target="../notesSlides/notesSlide716.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notesSlide" Target="../notesSlides/notesSlide717.xml"/><Relationship Id="rId1" Type="http://schemas.openxmlformats.org/officeDocument/2006/relationships/slideLayout" Target="../slideLayouts/slideLayout12.xml"/></Relationships>
</file>

<file path=ppt/slides/_rels/slide721.xml.rels><?xml version="1.0" encoding="UTF-8" standalone="yes"?>
<Relationships xmlns="http://schemas.openxmlformats.org/package/2006/relationships"><Relationship Id="rId2" Type="http://schemas.openxmlformats.org/officeDocument/2006/relationships/notesSlide" Target="../notesSlides/notesSlide718.xml"/><Relationship Id="rId1" Type="http://schemas.openxmlformats.org/officeDocument/2006/relationships/slideLayout" Target="../slideLayouts/slideLayout1.xml"/></Relationships>
</file>

<file path=ppt/slides/_rels/slide722.xml.rels><?xml version="1.0" encoding="UTF-8" standalone="yes"?>
<Relationships xmlns="http://schemas.openxmlformats.org/package/2006/relationships"><Relationship Id="rId2" Type="http://schemas.openxmlformats.org/officeDocument/2006/relationships/notesSlide" Target="../notesSlides/notesSlide719.xml"/><Relationship Id="rId1" Type="http://schemas.openxmlformats.org/officeDocument/2006/relationships/slideLayout" Target="../slideLayouts/slideLayout12.xml"/></Relationships>
</file>

<file path=ppt/slides/_rels/slide723.xml.rels><?xml version="1.0" encoding="UTF-8" standalone="yes"?>
<Relationships xmlns="http://schemas.openxmlformats.org/package/2006/relationships"><Relationship Id="rId2" Type="http://schemas.openxmlformats.org/officeDocument/2006/relationships/notesSlide" Target="../notesSlides/notesSlide720.xml"/><Relationship Id="rId1" Type="http://schemas.openxmlformats.org/officeDocument/2006/relationships/slideLayout" Target="../slideLayouts/slideLayout13.xml"/></Relationships>
</file>

<file path=ppt/slides/_rels/slide724.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721.xml"/><Relationship Id="rId1" Type="http://schemas.openxmlformats.org/officeDocument/2006/relationships/slideLayout" Target="../slideLayouts/slideLayout12.xml"/><Relationship Id="rId6" Type="http://schemas.openxmlformats.org/officeDocument/2006/relationships/hyperlink" Target="http://docs.racket-lang.org/teachpack/2htdpimage.html#%28def._%28%28lib._2htdp%2Fimage..rkt%29._rectangle%29%29" TargetMode="External"/><Relationship Id="rId5" Type="http://schemas.openxmlformats.org/officeDocument/2006/relationships/hyperlink" Target="http://docs.racket-lang.org/teachpack/2htdpimage.html#%28def._%28%28lib._2htdp%2Fimage..rkt%29._circle%29%29" TargetMode="External"/><Relationship Id="rId4" Type="http://schemas.openxmlformats.org/officeDocument/2006/relationships/hyperlink" Target="http://docs.racket-lang.org/teachpack/2htdpimage.html#%28def._%28%28lib._2htdp%2Fimage..rkt%29._underlay%2Fxy%29%29" TargetMode="Externa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722.xml"/><Relationship Id="rId1" Type="http://schemas.openxmlformats.org/officeDocument/2006/relationships/slideLayout" Target="../slideLayouts/slideLayout1.xml"/></Relationships>
</file>

<file path=ppt/slides/_rels/slide726.xml.rels><?xml version="1.0" encoding="UTF-8" standalone="yes"?>
<Relationships xmlns="http://schemas.openxmlformats.org/package/2006/relationships"><Relationship Id="rId2" Type="http://schemas.openxmlformats.org/officeDocument/2006/relationships/notesSlide" Target="../notesSlides/notesSlide723.xml"/><Relationship Id="rId1" Type="http://schemas.openxmlformats.org/officeDocument/2006/relationships/slideLayout" Target="../slideLayouts/slideLayout12.xml"/></Relationships>
</file>

<file path=ppt/slides/_rels/slide727.xml.rels><?xml version="1.0" encoding="UTF-8" standalone="yes"?>
<Relationships xmlns="http://schemas.openxmlformats.org/package/2006/relationships"><Relationship Id="rId2" Type="http://schemas.openxmlformats.org/officeDocument/2006/relationships/notesSlide" Target="../notesSlides/notesSlide724.xml"/><Relationship Id="rId1" Type="http://schemas.openxmlformats.org/officeDocument/2006/relationships/slideLayout" Target="../slideLayouts/slideLayout13.xml"/></Relationships>
</file>

<file path=ppt/slides/_rels/slide728.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725.xml"/><Relationship Id="rId1" Type="http://schemas.openxmlformats.org/officeDocument/2006/relationships/slideLayout" Target="../slideLayouts/slideLayout12.xml"/><Relationship Id="rId6" Type="http://schemas.openxmlformats.org/officeDocument/2006/relationships/hyperlink" Target="http://docs.racket-lang.org/teachpack/2htdpimage.html#%28def._%28%28lib._2htdp%2Fimage..rkt%29._rectangle%29%29" TargetMode="External"/><Relationship Id="rId5" Type="http://schemas.openxmlformats.org/officeDocument/2006/relationships/hyperlink" Target="http://docs.racket-lang.org/teachpack/2htdpimage.html#%28def._%28%28lib._2htdp%2Fimage..rkt%29._circle%29%29" TargetMode="External"/><Relationship Id="rId4" Type="http://schemas.openxmlformats.org/officeDocument/2006/relationships/hyperlink" Target="http://docs.racket-lang.org/teachpack/2htdpimage.html#%28def._%28%28lib._2htdp%2Fimage..rkt%29._underlay%2Fxy%29%29" TargetMode="External"/></Relationships>
</file>

<file path=ppt/slides/_rels/slide729.xml.rels><?xml version="1.0" encoding="UTF-8" standalone="yes"?>
<Relationships xmlns="http://schemas.openxmlformats.org/package/2006/relationships"><Relationship Id="rId2" Type="http://schemas.openxmlformats.org/officeDocument/2006/relationships/notesSlide" Target="../notesSlides/notesSlide726.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hyperlink" Target="http://docs.racket-lang.org/htdp-langs/beginner.html#%28def._htdp-beginner._%28%28lib._lang%2Fhtdp-beginner..rkt%29._add1%29%29" TargetMode="External"/><Relationship Id="rId13" Type="http://schemas.openxmlformats.org/officeDocument/2006/relationships/hyperlink" Target="http://docs.racket-lang.org/htdp-langs/beginner.html#%28def._htdp-beginner._%28%28lib._lang%2Fhtdp-beginner..rkt%29._floor%29%29" TargetMode="External"/><Relationship Id="rId18" Type="http://schemas.openxmlformats.org/officeDocument/2006/relationships/hyperlink" Target="http://docs.racket-lang.org/htdp-langs/beginner.html#%28def._htdp-beginner._%28%28lib._lang%2Fhtdp-beginner..rkt%29._quotient%29%29" TargetMode="External"/><Relationship Id="rId3" Type="http://schemas.openxmlformats.org/officeDocument/2006/relationships/hyperlink" Target="http://docs.racket-lang.org/htdp-langs/beginner.html#%28def._htdp-beginner._%28%28lib._lang%2Fhtdp-beginner..rkt%29._%2B%29%29" TargetMode="External"/><Relationship Id="rId21" Type="http://schemas.openxmlformats.org/officeDocument/2006/relationships/hyperlink" Target="http://docs.racket-lang.org/htdp-langs/beginner.html#%28def._htdp-beginner._%28%28lib._lang%2Fhtdp-beginner..rkt%29._sqr%29%29" TargetMode="External"/><Relationship Id="rId7" Type="http://schemas.openxmlformats.org/officeDocument/2006/relationships/hyperlink" Target="http://docs.racket-lang.org/htdp-langs/beginner.html#%28def._htdp-beginner._%28%28lib._lang%2Fhtdp-beginner..rkt%29._abs%29%29" TargetMode="External"/><Relationship Id="rId12" Type="http://schemas.openxmlformats.org/officeDocument/2006/relationships/hyperlink" Target="http://docs.racket-lang.org/htdp-langs/beginner.html#%28def._htdp-beginner._%28%28lib._lang%2Fhtdp-beginner..rkt%29._expt%29%29" TargetMode="External"/><Relationship Id="rId17" Type="http://schemas.openxmlformats.org/officeDocument/2006/relationships/hyperlink" Target="http://docs.racket-lang.org/htdp-langs/beginner.html#%28def._htdp-beginner._%28%28lib._lang%2Fhtdp-beginner..rkt%29._numerator%29%29" TargetMode="External"/><Relationship Id="rId2" Type="http://schemas.openxmlformats.org/officeDocument/2006/relationships/notesSlide" Target="../notesSlides/notesSlide72.xml"/><Relationship Id="rId16" Type="http://schemas.openxmlformats.org/officeDocument/2006/relationships/hyperlink" Target="http://docs.racket-lang.org/htdp-langs/beginner.html#%28def._htdp-beginner._%28%28lib._lang%2Fhtdp-beginner..rkt%29._max%29%29" TargetMode="External"/><Relationship Id="rId20" Type="http://schemas.openxmlformats.org/officeDocument/2006/relationships/hyperlink" Target="http://docs.racket-lang.org/htdp-langs/beginner.html#%28def._htdp-beginner._%28%28lib._lang%2Fhtdp-beginner..rkt%29._remainder%29%29" TargetMode="Externa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2F%29%29" TargetMode="External"/><Relationship Id="rId11" Type="http://schemas.openxmlformats.org/officeDocument/2006/relationships/hyperlink" Target="http://docs.racket-lang.org/htdp-langs/beginner.html#%28def._htdp-beginner._%28%28lib._lang%2Fhtdp-beginner..rkt%29._exact-~3einexact%29%29" TargetMode="External"/><Relationship Id="rId5" Type="http://schemas.openxmlformats.org/officeDocument/2006/relationships/hyperlink" Target="http://docs.racket-lang.org/htdp-langs/beginner.html#%28def._htdp-beginner._%28%28lib._lang%2Fhtdp-beginner..rkt%29._%2A%29%29" TargetMode="External"/><Relationship Id="rId15" Type="http://schemas.openxmlformats.org/officeDocument/2006/relationships/hyperlink" Target="http://docs.racket-lang.org/htdp-langs/beginner.html#%28def._htdp-beginner._%28%28lib._lang%2Fhtdp-beginner..rkt%29._log%29%29" TargetMode="External"/><Relationship Id="rId10" Type="http://schemas.openxmlformats.org/officeDocument/2006/relationships/hyperlink" Target="http://docs.racket-lang.org/htdp-langs/beginner.html#%28def._htdp-beginner._%28%28lib._lang%2Fhtdp-beginner..rkt%29._denominator%29%29" TargetMode="External"/><Relationship Id="rId19" Type="http://schemas.openxmlformats.org/officeDocument/2006/relationships/hyperlink" Target="http://docs.racket-lang.org/htdp-langs/beginner.html#%28def._htdp-beginner._%28%28lib._lang%2Fhtdp-beginner..rkt%29._random%29%29" TargetMode="External"/><Relationship Id="rId4" Type="http://schemas.openxmlformats.org/officeDocument/2006/relationships/hyperlink" Target="http://docs.racket-lang.org/htdp-langs/beginner.html#%28def._htdp-beginner._%28%28lib._lang%2Fhtdp-beginner..rkt%29._-%29%29" TargetMode="External"/><Relationship Id="rId9" Type="http://schemas.openxmlformats.org/officeDocument/2006/relationships/hyperlink" Target="http://docs.racket-lang.org/htdp-langs/beginner.html#%28def._htdp-beginner._%28%28lib._lang%2Fhtdp-beginner..rkt%29._ceiling%29%29" TargetMode="External"/><Relationship Id="rId14" Type="http://schemas.openxmlformats.org/officeDocument/2006/relationships/hyperlink" Target="http://docs.racket-lang.org/htdp-langs/beginner.html#%28def._htdp-beginner._%28%28lib._lang%2Fhtdp-beginner..rkt%29._gcd%29%29" TargetMode="External"/><Relationship Id="rId22" Type="http://schemas.openxmlformats.org/officeDocument/2006/relationships/hyperlink" Target="http://docs.racket-lang.org/htdp-langs/beginner.html#%28def._htdp-beginner._%28%28lib._lang%2Fhtdp-beginner..rkt%29._tan%29%29" TargetMode="External"/></Relationships>
</file>

<file path=ppt/slides/_rels/slide730.xml.rels><?xml version="1.0" encoding="UTF-8" standalone="yes"?>
<Relationships xmlns="http://schemas.openxmlformats.org/package/2006/relationships"><Relationship Id="rId2" Type="http://schemas.openxmlformats.org/officeDocument/2006/relationships/notesSlide" Target="../notesSlides/notesSlide727.xml"/><Relationship Id="rId1" Type="http://schemas.openxmlformats.org/officeDocument/2006/relationships/slideLayout" Target="../slideLayouts/slideLayout12.xml"/></Relationships>
</file>

<file path=ppt/slides/_rels/slide731.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728.xml"/><Relationship Id="rId1" Type="http://schemas.openxmlformats.org/officeDocument/2006/relationships/slideLayout" Target="../slideLayouts/slideLayout12.xml"/><Relationship Id="rId5" Type="http://schemas.openxmlformats.org/officeDocument/2006/relationships/hyperlink" Target="http://docs.racket-lang.org/htdp-langs/beginner.html#%28def._htdp-beginner._%28%28lib._lang%2Fhtdp-beginner..rkt%29._string~3d~3f%29%29" TargetMode="External"/><Relationship Id="rId4" Type="http://schemas.openxmlformats.org/officeDocument/2006/relationships/hyperlink" Target="http://docs.racket-lang.org/htdp-langs/beginner.html#%28form._%28%28lib._lang%2Fhtdp-beginner..rkt%29._cond%29%29" TargetMode="External"/></Relationships>
</file>

<file path=ppt/slides/_rels/slide732.xml.rels><?xml version="1.0" encoding="UTF-8" standalone="yes"?>
<Relationships xmlns="http://schemas.openxmlformats.org/package/2006/relationships"><Relationship Id="rId2" Type="http://schemas.openxmlformats.org/officeDocument/2006/relationships/notesSlide" Target="../notesSlides/notesSlide729.xml"/><Relationship Id="rId1" Type="http://schemas.openxmlformats.org/officeDocument/2006/relationships/slideLayout" Target="../slideLayouts/slideLayout13.xml"/></Relationships>
</file>

<file path=ppt/slides/_rels/slide733.xml.rels><?xml version="1.0" encoding="UTF-8" standalone="yes"?>
<Relationships xmlns="http://schemas.openxmlformats.org/package/2006/relationships"><Relationship Id="rId2" Type="http://schemas.openxmlformats.org/officeDocument/2006/relationships/notesSlide" Target="../notesSlides/notesSlide730.xml"/><Relationship Id="rId1" Type="http://schemas.openxmlformats.org/officeDocument/2006/relationships/slideLayout" Target="../slideLayouts/slideLayout12.xml"/></Relationships>
</file>

<file path=ppt/slides/_rels/slide734.xml.rels><?xml version="1.0" encoding="UTF-8" standalone="yes"?>
<Relationships xmlns="http://schemas.openxmlformats.org/package/2006/relationships"><Relationship Id="rId2" Type="http://schemas.openxmlformats.org/officeDocument/2006/relationships/notesSlide" Target="../notesSlides/notesSlide731.xml"/><Relationship Id="rId1" Type="http://schemas.openxmlformats.org/officeDocument/2006/relationships/slideLayout" Target="../slideLayouts/slideLayout12.xml"/></Relationships>
</file>

<file path=ppt/slides/_rels/slide735.xml.rels><?xml version="1.0" encoding="UTF-8" standalone="yes"?>
<Relationships xmlns="http://schemas.openxmlformats.org/package/2006/relationships"><Relationship Id="rId2" Type="http://schemas.openxmlformats.org/officeDocument/2006/relationships/notesSlide" Target="../notesSlides/notesSlide732.xml"/><Relationship Id="rId1" Type="http://schemas.openxmlformats.org/officeDocument/2006/relationships/slideLayout" Target="../slideLayouts/slideLayout12.xml"/></Relationships>
</file>

<file path=ppt/slides/_rels/slide736.xml.rels><?xml version="1.0" encoding="UTF-8" standalone="yes"?>
<Relationships xmlns="http://schemas.openxmlformats.org/package/2006/relationships"><Relationship Id="rId2" Type="http://schemas.openxmlformats.org/officeDocument/2006/relationships/notesSlide" Target="../notesSlides/notesSlide733.xml"/><Relationship Id="rId1" Type="http://schemas.openxmlformats.org/officeDocument/2006/relationships/slideLayout" Target="../slideLayouts/slideLayout12.xml"/></Relationships>
</file>

<file path=ppt/slides/_rels/slide737.xml.rels><?xml version="1.0" encoding="UTF-8" standalone="yes"?>
<Relationships xmlns="http://schemas.openxmlformats.org/package/2006/relationships"><Relationship Id="rId2" Type="http://schemas.openxmlformats.org/officeDocument/2006/relationships/notesSlide" Target="../notesSlides/notesSlide734.xml"/><Relationship Id="rId1" Type="http://schemas.openxmlformats.org/officeDocument/2006/relationships/slideLayout" Target="../slideLayouts/slideLayout12.xml"/></Relationships>
</file>

<file path=ppt/slides/_rels/slide738.xml.rels><?xml version="1.0" encoding="UTF-8" standalone="yes"?>
<Relationships xmlns="http://schemas.openxmlformats.org/package/2006/relationships"><Relationship Id="rId2" Type="http://schemas.openxmlformats.org/officeDocument/2006/relationships/notesSlide" Target="../notesSlides/notesSlide735.xml"/><Relationship Id="rId1" Type="http://schemas.openxmlformats.org/officeDocument/2006/relationships/slideLayout" Target="../slideLayouts/slideLayout12.xml"/></Relationships>
</file>

<file path=ppt/slides/_rels/slide739.xml.rels><?xml version="1.0" encoding="UTF-8" standalone="yes"?>
<Relationships xmlns="http://schemas.openxmlformats.org/package/2006/relationships"><Relationship Id="rId2" Type="http://schemas.openxmlformats.org/officeDocument/2006/relationships/notesSlide" Target="../notesSlides/notesSlide736.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0.xml.rels><?xml version="1.0" encoding="UTF-8" standalone="yes"?>
<Relationships xmlns="http://schemas.openxmlformats.org/package/2006/relationships"><Relationship Id="rId2" Type="http://schemas.openxmlformats.org/officeDocument/2006/relationships/notesSlide" Target="../notesSlides/notesSlide737.xml"/><Relationship Id="rId1" Type="http://schemas.openxmlformats.org/officeDocument/2006/relationships/slideLayout" Target="../slideLayouts/slideLayout12.xml"/></Relationships>
</file>

<file path=ppt/slides/_rels/slide741.xml.rels><?xml version="1.0" encoding="UTF-8" standalone="yes"?>
<Relationships xmlns="http://schemas.openxmlformats.org/package/2006/relationships"><Relationship Id="rId2" Type="http://schemas.openxmlformats.org/officeDocument/2006/relationships/notesSlide" Target="../notesSlides/notesSlide738.xml"/><Relationship Id="rId1" Type="http://schemas.openxmlformats.org/officeDocument/2006/relationships/slideLayout" Target="../slideLayouts/slideLayout12.xml"/></Relationships>
</file>

<file path=ppt/slides/_rels/slide742.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cond%29%29" TargetMode="External"/><Relationship Id="rId2" Type="http://schemas.openxmlformats.org/officeDocument/2006/relationships/notesSlide" Target="../notesSlides/notesSlide739.xml"/><Relationship Id="rId1" Type="http://schemas.openxmlformats.org/officeDocument/2006/relationships/slideLayout" Target="../slideLayouts/slideLayout12.xml"/><Relationship Id="rId4" Type="http://schemas.openxmlformats.org/officeDocument/2006/relationships/hyperlink" Target="http://docs.racket-lang.org/htdp-langs/beginner.html#%28form._%28%28lib._lang%2Fhtdp-beginner..rkt%29._........%29%29" TargetMode="External"/></Relationships>
</file>

<file path=ppt/slides/_rels/slide743.xml.rels><?xml version="1.0" encoding="UTF-8" standalone="yes"?>
<Relationships xmlns="http://schemas.openxmlformats.org/package/2006/relationships"><Relationship Id="rId2" Type="http://schemas.openxmlformats.org/officeDocument/2006/relationships/notesSlide" Target="../notesSlides/notesSlide740.xml"/><Relationship Id="rId1" Type="http://schemas.openxmlformats.org/officeDocument/2006/relationships/slideLayout" Target="../slideLayouts/slideLayout12.xml"/></Relationships>
</file>

<file path=ppt/slides/_rels/slide744.xml.rels><?xml version="1.0" encoding="UTF-8" standalone="yes"?>
<Relationships xmlns="http://schemas.openxmlformats.org/package/2006/relationships"><Relationship Id="rId2" Type="http://schemas.openxmlformats.org/officeDocument/2006/relationships/notesSlide" Target="../notesSlides/notesSlide741.xml"/><Relationship Id="rId1" Type="http://schemas.openxmlformats.org/officeDocument/2006/relationships/slideLayout" Target="../slideLayouts/slideLayout1.xml"/></Relationships>
</file>

<file path=ppt/slides/_rels/slide745.xml.rels><?xml version="1.0" encoding="UTF-8" standalone="yes"?>
<Relationships xmlns="http://schemas.openxmlformats.org/package/2006/relationships"><Relationship Id="rId2" Type="http://schemas.openxmlformats.org/officeDocument/2006/relationships/notesSlide" Target="../notesSlides/notesSlide742.xml"/><Relationship Id="rId1" Type="http://schemas.openxmlformats.org/officeDocument/2006/relationships/slideLayout" Target="../slideLayouts/slideLayout12.xml"/></Relationships>
</file>

<file path=ppt/slides/_rels/slide746.xml.rels><?xml version="1.0" encoding="UTF-8" standalone="yes"?>
<Relationships xmlns="http://schemas.openxmlformats.org/package/2006/relationships"><Relationship Id="rId2" Type="http://schemas.openxmlformats.org/officeDocument/2006/relationships/notesSlide" Target="../notesSlides/notesSlide743.xml"/><Relationship Id="rId1" Type="http://schemas.openxmlformats.org/officeDocument/2006/relationships/slideLayout" Target="../slideLayouts/slideLayout12.xml"/></Relationships>
</file>

<file path=ppt/slides/_rels/slide747.xml.rels><?xml version="1.0" encoding="UTF-8" standalone="yes"?>
<Relationships xmlns="http://schemas.openxmlformats.org/package/2006/relationships"><Relationship Id="rId2" Type="http://schemas.openxmlformats.org/officeDocument/2006/relationships/notesSlide" Target="../notesSlides/notesSlide744.xml"/><Relationship Id="rId1" Type="http://schemas.openxmlformats.org/officeDocument/2006/relationships/slideLayout" Target="../slideLayouts/slideLayout12.xml"/></Relationships>
</file>

<file path=ppt/slides/_rels/slide748.xml.rels><?xml version="1.0" encoding="UTF-8" standalone="yes"?>
<Relationships xmlns="http://schemas.openxmlformats.org/package/2006/relationships"><Relationship Id="rId2" Type="http://schemas.openxmlformats.org/officeDocument/2006/relationships/notesSlide" Target="../notesSlides/notesSlide745.xml"/><Relationship Id="rId1" Type="http://schemas.openxmlformats.org/officeDocument/2006/relationships/slideLayout" Target="../slideLayouts/slideLayout12.xml"/></Relationships>
</file>

<file path=ppt/slides/_rels/slide749.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746.xml"/><Relationship Id="rId1" Type="http://schemas.openxmlformats.org/officeDocument/2006/relationships/slideLayout" Target="../slideLayouts/slideLayout12.xml"/><Relationship Id="rId5" Type="http://schemas.openxmlformats.org/officeDocument/2006/relationships/hyperlink" Target="http://docs.racket-lang.org/htdp-langs/beginner.html#%28def._htdp-beginner._%28%28lib._lang%2Fhtdp-beginner..rkt%29._string~3d~3f%29%29" TargetMode="External"/><Relationship Id="rId4" Type="http://schemas.openxmlformats.org/officeDocument/2006/relationships/hyperlink" Target="http://docs.racket-lang.org/htdp-langs/beginner.html#%28form._%28%28lib._lang%2Fhtdp-beginner..rkt%29._cond%29%29"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0.xml.rels><?xml version="1.0" encoding="UTF-8" standalone="yes"?>
<Relationships xmlns="http://schemas.openxmlformats.org/package/2006/relationships"><Relationship Id="rId2" Type="http://schemas.openxmlformats.org/officeDocument/2006/relationships/notesSlide" Target="../notesSlides/notesSlide747.xml"/><Relationship Id="rId1" Type="http://schemas.openxmlformats.org/officeDocument/2006/relationships/slideLayout" Target="../slideLayouts/slideLayout13.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748.xml"/><Relationship Id="rId1" Type="http://schemas.openxmlformats.org/officeDocument/2006/relationships/slideLayout" Target="../slideLayouts/slideLayout12.xml"/></Relationships>
</file>

<file path=ppt/slides/_rels/slide752.xml.rels><?xml version="1.0" encoding="UTF-8" standalone="yes"?>
<Relationships xmlns="http://schemas.openxmlformats.org/package/2006/relationships"><Relationship Id="rId2" Type="http://schemas.openxmlformats.org/officeDocument/2006/relationships/notesSlide" Target="../notesSlides/notesSlide749.xml"/><Relationship Id="rId1" Type="http://schemas.openxmlformats.org/officeDocument/2006/relationships/slideLayout" Target="../slideLayouts/slideLayout12.xml"/></Relationships>
</file>

<file path=ppt/slides/_rels/slide753.xml.rels><?xml version="1.0" encoding="UTF-8" standalone="yes"?>
<Relationships xmlns="http://schemas.openxmlformats.org/package/2006/relationships"><Relationship Id="rId2" Type="http://schemas.openxmlformats.org/officeDocument/2006/relationships/notesSlide" Target="../notesSlides/notesSlide750.xml"/><Relationship Id="rId1" Type="http://schemas.openxmlformats.org/officeDocument/2006/relationships/slideLayout" Target="../slideLayouts/slideLayout12.xml"/></Relationships>
</file>

<file path=ppt/slides/_rels/slide754.xml.rels><?xml version="1.0" encoding="UTF-8" standalone="yes"?>
<Relationships xmlns="http://schemas.openxmlformats.org/package/2006/relationships"><Relationship Id="rId2" Type="http://schemas.openxmlformats.org/officeDocument/2006/relationships/notesSlide" Target="../notesSlides/notesSlide751.xml"/><Relationship Id="rId1" Type="http://schemas.openxmlformats.org/officeDocument/2006/relationships/slideLayout" Target="../slideLayouts/slideLayout12.xml"/></Relationships>
</file>

<file path=ppt/slides/_rels/slide755.xml.rels><?xml version="1.0" encoding="UTF-8" standalone="yes"?>
<Relationships xmlns="http://schemas.openxmlformats.org/package/2006/relationships"><Relationship Id="rId2" Type="http://schemas.openxmlformats.org/officeDocument/2006/relationships/notesSlide" Target="../notesSlides/notesSlide752.xml"/><Relationship Id="rId1" Type="http://schemas.openxmlformats.org/officeDocument/2006/relationships/slideLayout" Target="../slideLayouts/slideLayout12.xml"/></Relationships>
</file>

<file path=ppt/slides/_rels/slide756.xml.rels><?xml version="1.0" encoding="UTF-8" standalone="yes"?>
<Relationships xmlns="http://schemas.openxmlformats.org/package/2006/relationships"><Relationship Id="rId2" Type="http://schemas.openxmlformats.org/officeDocument/2006/relationships/notesSlide" Target="../notesSlides/notesSlide753.xml"/><Relationship Id="rId1" Type="http://schemas.openxmlformats.org/officeDocument/2006/relationships/slideLayout" Target="../slideLayouts/slideLayout12.xml"/></Relationships>
</file>

<file path=ppt/slides/_rels/slide757.xml.rels><?xml version="1.0" encoding="UTF-8" standalone="yes"?>
<Relationships xmlns="http://schemas.openxmlformats.org/package/2006/relationships"><Relationship Id="rId2" Type="http://schemas.openxmlformats.org/officeDocument/2006/relationships/notesSlide" Target="../notesSlides/notesSlide754.xml"/><Relationship Id="rId1" Type="http://schemas.openxmlformats.org/officeDocument/2006/relationships/slideLayout" Target="../slideLayouts/slideLayout12.xml"/></Relationships>
</file>

<file path=ppt/slides/_rels/slide758.xml.rels><?xml version="1.0" encoding="UTF-8" standalone="yes"?>
<Relationships xmlns="http://schemas.openxmlformats.org/package/2006/relationships"><Relationship Id="rId2" Type="http://schemas.openxmlformats.org/officeDocument/2006/relationships/notesSlide" Target="../notesSlides/notesSlide755.xml"/><Relationship Id="rId1" Type="http://schemas.openxmlformats.org/officeDocument/2006/relationships/slideLayout" Target="../slideLayouts/slideLayout12.xml"/></Relationships>
</file>

<file path=ppt/slides/_rels/slide759.xml.rels><?xml version="1.0" encoding="UTF-8" standalone="yes"?>
<Relationships xmlns="http://schemas.openxmlformats.org/package/2006/relationships"><Relationship Id="rId2" Type="http://schemas.openxmlformats.org/officeDocument/2006/relationships/notesSlide" Target="../notesSlides/notesSlide756.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0.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cond%29%29" TargetMode="External"/><Relationship Id="rId2" Type="http://schemas.openxmlformats.org/officeDocument/2006/relationships/notesSlide" Target="../notesSlides/notesSlide757.xml"/><Relationship Id="rId1" Type="http://schemas.openxmlformats.org/officeDocument/2006/relationships/slideLayout" Target="../slideLayouts/slideLayout12.xml"/><Relationship Id="rId4" Type="http://schemas.openxmlformats.org/officeDocument/2006/relationships/hyperlink" Target="http://docs.racket-lang.org/htdp-langs/beginner.html#%28form._%28%28lib._lang%2Fhtdp-beginner..rkt%29._........%29%29" TargetMode="External"/></Relationships>
</file>

<file path=ppt/slides/_rels/slide761.xml.rels><?xml version="1.0" encoding="UTF-8" standalone="yes"?>
<Relationships xmlns="http://schemas.openxmlformats.org/package/2006/relationships"><Relationship Id="rId2" Type="http://schemas.openxmlformats.org/officeDocument/2006/relationships/notesSlide" Target="../notesSlides/notesSlide758.xml"/><Relationship Id="rId1" Type="http://schemas.openxmlformats.org/officeDocument/2006/relationships/slideLayout" Target="../slideLayouts/slideLayout12.xml"/></Relationships>
</file>

<file path=ppt/slides/_rels/slide762.xml.rels><?xml version="1.0" encoding="UTF-8" standalone="yes"?>
<Relationships xmlns="http://schemas.openxmlformats.org/package/2006/relationships"><Relationship Id="rId2" Type="http://schemas.openxmlformats.org/officeDocument/2006/relationships/notesSlide" Target="../notesSlides/notesSlide759.xml"/><Relationship Id="rId1" Type="http://schemas.openxmlformats.org/officeDocument/2006/relationships/slideLayout" Target="../slideLayouts/slideLayout1.xml"/></Relationships>
</file>

<file path=ppt/slides/_rels/slide763.xml.rels><?xml version="1.0" encoding="UTF-8" standalone="yes"?>
<Relationships xmlns="http://schemas.openxmlformats.org/package/2006/relationships"><Relationship Id="rId2" Type="http://schemas.openxmlformats.org/officeDocument/2006/relationships/notesSlide" Target="../notesSlides/notesSlide760.xml"/><Relationship Id="rId1" Type="http://schemas.openxmlformats.org/officeDocument/2006/relationships/slideLayout" Target="../slideLayouts/slideLayout12.xml"/></Relationships>
</file>

<file path=ppt/slides/_rels/slide76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61.xml"/><Relationship Id="rId1" Type="http://schemas.openxmlformats.org/officeDocument/2006/relationships/slideLayout" Target="../slideLayouts/slideLayout12.xml"/></Relationships>
</file>

<file path=ppt/slides/_rels/slide765.xml.rels><?xml version="1.0" encoding="UTF-8" standalone="yes"?>
<Relationships xmlns="http://schemas.openxmlformats.org/package/2006/relationships"><Relationship Id="rId2" Type="http://schemas.openxmlformats.org/officeDocument/2006/relationships/notesSlide" Target="../notesSlides/notesSlide762.xml"/><Relationship Id="rId1" Type="http://schemas.openxmlformats.org/officeDocument/2006/relationships/slideLayout" Target="../slideLayouts/slideLayout12.xml"/></Relationships>
</file>

<file path=ppt/slides/_rels/slide766.xml.rels><?xml version="1.0" encoding="UTF-8" standalone="yes"?>
<Relationships xmlns="http://schemas.openxmlformats.org/package/2006/relationships"><Relationship Id="rId2" Type="http://schemas.openxmlformats.org/officeDocument/2006/relationships/notesSlide" Target="../notesSlides/notesSlide763.xml"/><Relationship Id="rId1" Type="http://schemas.openxmlformats.org/officeDocument/2006/relationships/slideLayout" Target="../slideLayouts/slideLayout1.xml"/></Relationships>
</file>

<file path=ppt/slides/_rels/slide76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64.xml"/><Relationship Id="rId1" Type="http://schemas.openxmlformats.org/officeDocument/2006/relationships/slideLayout" Target="../slideLayouts/slideLayout12.xml"/></Relationships>
</file>

<file path=ppt/slides/_rels/slide768.xml.rels><?xml version="1.0" encoding="UTF-8" standalone="yes"?>
<Relationships xmlns="http://schemas.openxmlformats.org/package/2006/relationships"><Relationship Id="rId2" Type="http://schemas.openxmlformats.org/officeDocument/2006/relationships/notesSlide" Target="../notesSlides/notesSlide765.xml"/><Relationship Id="rId1" Type="http://schemas.openxmlformats.org/officeDocument/2006/relationships/slideLayout" Target="../slideLayouts/slideLayout13.xml"/></Relationships>
</file>

<file path=ppt/slides/_rels/slide769.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7" Type="http://schemas.openxmlformats.org/officeDocument/2006/relationships/hyperlink" Target="http://docs.racket-lang.org/htdp-langs/beginner.html#%28def._htdp-beginner._%28%28lib._lang%2Fhtdp-beginner..rkt%29._~3c%29%29" TargetMode="External"/><Relationship Id="rId2" Type="http://schemas.openxmlformats.org/officeDocument/2006/relationships/notesSlide" Target="../notesSlides/notesSlide766.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3d%29%29" TargetMode="External"/><Relationship Id="rId5" Type="http://schemas.openxmlformats.org/officeDocument/2006/relationships/hyperlink" Target="http://docs.racket-lang.org/htdp-langs/beginner.html#%28def._htdp-beginner._%28%28lib._lang%2Fhtdp-beginner..rkt%29._~3e%29%29" TargetMode="External"/><Relationship Id="rId4" Type="http://schemas.openxmlformats.org/officeDocument/2006/relationships/hyperlink" Target="http://docs.racket-lang.org/htdp-langs/beginner.html#%28form._%28%28lib._lang%2Fhtdp-beginner..rkt%29._cond%29%29"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0.xml.rels><?xml version="1.0" encoding="UTF-8" standalone="yes"?>
<Relationships xmlns="http://schemas.openxmlformats.org/package/2006/relationships"><Relationship Id="rId2" Type="http://schemas.openxmlformats.org/officeDocument/2006/relationships/notesSlide" Target="../notesSlides/notesSlide767.xml"/><Relationship Id="rId1" Type="http://schemas.openxmlformats.org/officeDocument/2006/relationships/slideLayout" Target="../slideLayouts/slideLayout12.xml"/></Relationships>
</file>

<file path=ppt/slides/_rels/slide771.xml.rels><?xml version="1.0" encoding="UTF-8" standalone="yes"?>
<Relationships xmlns="http://schemas.openxmlformats.org/package/2006/relationships"><Relationship Id="rId2" Type="http://schemas.openxmlformats.org/officeDocument/2006/relationships/notesSlide" Target="../notesSlides/notesSlide768.xml"/><Relationship Id="rId1" Type="http://schemas.openxmlformats.org/officeDocument/2006/relationships/slideLayout" Target="../slideLayouts/slideLayout1.xml"/></Relationships>
</file>

<file path=ppt/slides/_rels/slide772.xml.rels><?xml version="1.0" encoding="UTF-8" standalone="yes"?>
<Relationships xmlns="http://schemas.openxmlformats.org/package/2006/relationships"><Relationship Id="rId2" Type="http://schemas.openxmlformats.org/officeDocument/2006/relationships/notesSlide" Target="../notesSlides/notesSlide769.xml"/><Relationship Id="rId1" Type="http://schemas.openxmlformats.org/officeDocument/2006/relationships/slideLayout" Target="../slideLayouts/slideLayout1.xml"/></Relationships>
</file>

<file path=ppt/slides/_rels/slide7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70.xml"/><Relationship Id="rId1" Type="http://schemas.openxmlformats.org/officeDocument/2006/relationships/slideLayout" Target="../slideLayouts/slideLayout12.xml"/><Relationship Id="rId4" Type="http://schemas.openxmlformats.org/officeDocument/2006/relationships/image" Target="../media/image139.png"/></Relationships>
</file>

<file path=ppt/slides/_rels/slide774.xml.rels><?xml version="1.0" encoding="UTF-8" standalone="yes"?>
<Relationships xmlns="http://schemas.openxmlformats.org/package/2006/relationships"><Relationship Id="rId2" Type="http://schemas.openxmlformats.org/officeDocument/2006/relationships/notesSlide" Target="../notesSlides/notesSlide771.xml"/><Relationship Id="rId1" Type="http://schemas.openxmlformats.org/officeDocument/2006/relationships/slideLayout" Target="../slideLayouts/slideLayout6.xml"/></Relationships>
</file>

<file path=ppt/slides/_rels/slide775.xml.rels><?xml version="1.0" encoding="UTF-8" standalone="yes"?>
<Relationships xmlns="http://schemas.openxmlformats.org/package/2006/relationships"><Relationship Id="rId2" Type="http://schemas.openxmlformats.org/officeDocument/2006/relationships/notesSlide" Target="../notesSlides/notesSlide772.xml"/><Relationship Id="rId1" Type="http://schemas.openxmlformats.org/officeDocument/2006/relationships/slideLayout" Target="../slideLayouts/slideLayout6.xml"/></Relationships>
</file>

<file path=ppt/slides/_rels/slide776.xml.rels><?xml version="1.0" encoding="UTF-8" standalone="yes"?>
<Relationships xmlns="http://schemas.openxmlformats.org/package/2006/relationships"><Relationship Id="rId2" Type="http://schemas.openxmlformats.org/officeDocument/2006/relationships/notesSlide" Target="../notesSlides/notesSlide773.xml"/><Relationship Id="rId1" Type="http://schemas.openxmlformats.org/officeDocument/2006/relationships/slideLayout" Target="../slideLayouts/slideLayout6.xml"/></Relationships>
</file>

<file path=ppt/slides/_rels/slide777.xml.rels><?xml version="1.0" encoding="UTF-8" standalone="yes"?>
<Relationships xmlns="http://schemas.openxmlformats.org/package/2006/relationships"><Relationship Id="rId2" Type="http://schemas.openxmlformats.org/officeDocument/2006/relationships/notesSlide" Target="../notesSlides/notesSlide774.xml"/><Relationship Id="rId1" Type="http://schemas.openxmlformats.org/officeDocument/2006/relationships/slideLayout" Target="../slideLayouts/slideLayout6.xml"/></Relationships>
</file>

<file path=ppt/slides/_rels/slide7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75.xml"/><Relationship Id="rId1" Type="http://schemas.openxmlformats.org/officeDocument/2006/relationships/slideLayout" Target="../slideLayouts/slideLayout12.xml"/></Relationships>
</file>

<file path=ppt/slides/_rels/slide779.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notesSlide" Target="../notesSlides/notesSlide776.xml"/><Relationship Id="rId1" Type="http://schemas.openxmlformats.org/officeDocument/2006/relationships/slideLayout" Target="../slideLayouts/slideLayout6.xml"/><Relationship Id="rId4" Type="http://schemas.openxmlformats.org/officeDocument/2006/relationships/image" Target="../media/image140.png"/></Relationships>
</file>

<file path=ppt/slides/_rels/slide78.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77.xml"/><Relationship Id="rId1" Type="http://schemas.openxmlformats.org/officeDocument/2006/relationships/slideLayout" Target="../slideLayouts/slideLayout12.xml"/><Relationship Id="rId4" Type="http://schemas.openxmlformats.org/officeDocument/2006/relationships/image" Target="../media/image142.png"/></Relationships>
</file>

<file path=ppt/slides/_rels/slide78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78.xml"/><Relationship Id="rId1" Type="http://schemas.openxmlformats.org/officeDocument/2006/relationships/slideLayout" Target="../slideLayouts/slideLayout12.xml"/></Relationships>
</file>

<file path=ppt/slides/_rels/slide78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79.xml"/><Relationship Id="rId1" Type="http://schemas.openxmlformats.org/officeDocument/2006/relationships/slideLayout" Target="../slideLayouts/slideLayout12.xml"/></Relationships>
</file>

<file path=ppt/slides/_rels/slide78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80.xml"/><Relationship Id="rId1" Type="http://schemas.openxmlformats.org/officeDocument/2006/relationships/slideLayout" Target="../slideLayouts/slideLayout12.xml"/></Relationships>
</file>

<file path=ppt/slides/_rels/slide78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81.xml"/><Relationship Id="rId1" Type="http://schemas.openxmlformats.org/officeDocument/2006/relationships/slideLayout" Target="../slideLayouts/slideLayout12.xml"/></Relationships>
</file>

<file path=ppt/slides/_rels/slide78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82.xml"/><Relationship Id="rId1" Type="http://schemas.openxmlformats.org/officeDocument/2006/relationships/slideLayout" Target="../slideLayouts/slideLayout12.xml"/></Relationships>
</file>

<file path=ppt/slides/_rels/slide78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83.xml"/><Relationship Id="rId1" Type="http://schemas.openxmlformats.org/officeDocument/2006/relationships/slideLayout" Target="../slideLayouts/slideLayout12.xml"/></Relationships>
</file>

<file path=ppt/slides/_rels/slide787.xml.rels><?xml version="1.0" encoding="UTF-8" standalone="yes"?>
<Relationships xmlns="http://schemas.openxmlformats.org/package/2006/relationships"><Relationship Id="rId2" Type="http://schemas.openxmlformats.org/officeDocument/2006/relationships/notesSlide" Target="../notesSlides/notesSlide784.xml"/><Relationship Id="rId1" Type="http://schemas.openxmlformats.org/officeDocument/2006/relationships/slideLayout" Target="../slideLayouts/slideLayout12.xml"/></Relationships>
</file>

<file path=ppt/slides/_rels/slide788.xml.rels><?xml version="1.0" encoding="UTF-8" standalone="yes"?>
<Relationships xmlns="http://schemas.openxmlformats.org/package/2006/relationships"><Relationship Id="rId2" Type="http://schemas.openxmlformats.org/officeDocument/2006/relationships/notesSlide" Target="../notesSlides/notesSlide785.xml"/><Relationship Id="rId1" Type="http://schemas.openxmlformats.org/officeDocument/2006/relationships/slideLayout" Target="../slideLayouts/slideLayout12.xml"/></Relationships>
</file>

<file path=ppt/slides/_rels/slide789.xml.rels><?xml version="1.0" encoding="UTF-8" standalone="yes"?>
<Relationships xmlns="http://schemas.openxmlformats.org/package/2006/relationships"><Relationship Id="rId2" Type="http://schemas.openxmlformats.org/officeDocument/2006/relationships/notesSlide" Target="../notesSlides/notesSlide786.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hyperlink" Target="http://docs.racket-lang.org/teachpack/2htdpimage.html#%28def._%28%28lib._2htdp%2Fimage..rkt%29._circle%29%29" TargetMode="External"/></Relationships>
</file>

<file path=ppt/slides/_rels/slide790.xml.rels><?xml version="1.0" encoding="UTF-8" standalone="yes"?>
<Relationships xmlns="http://schemas.openxmlformats.org/package/2006/relationships"><Relationship Id="rId2" Type="http://schemas.openxmlformats.org/officeDocument/2006/relationships/notesSlide" Target="../notesSlides/notesSlide787.xml"/><Relationship Id="rId1" Type="http://schemas.openxmlformats.org/officeDocument/2006/relationships/slideLayout" Target="../slideLayouts/slideLayout12.xml"/></Relationships>
</file>

<file path=ppt/slides/_rels/slide791.xml.rels><?xml version="1.0" encoding="UTF-8" standalone="yes"?>
<Relationships xmlns="http://schemas.openxmlformats.org/package/2006/relationships"><Relationship Id="rId2" Type="http://schemas.openxmlformats.org/officeDocument/2006/relationships/notesSlide" Target="../notesSlides/notesSlide788.xml"/><Relationship Id="rId1" Type="http://schemas.openxmlformats.org/officeDocument/2006/relationships/slideLayout" Target="../slideLayouts/slideLayout12.xml"/></Relationships>
</file>

<file path=ppt/slides/_rels/slide792.xml.rels><?xml version="1.0" encoding="UTF-8" standalone="yes"?>
<Relationships xmlns="http://schemas.openxmlformats.org/package/2006/relationships"><Relationship Id="rId2" Type="http://schemas.openxmlformats.org/officeDocument/2006/relationships/notesSlide" Target="../notesSlides/notesSlide789.xml"/><Relationship Id="rId1" Type="http://schemas.openxmlformats.org/officeDocument/2006/relationships/slideLayout" Target="../slideLayouts/slideLayout13.xml"/></Relationships>
</file>

<file path=ppt/slides/_rels/slide793.xml.rels><?xml version="1.0" encoding="UTF-8" standalone="yes"?>
<Relationships xmlns="http://schemas.openxmlformats.org/package/2006/relationships"><Relationship Id="rId2" Type="http://schemas.openxmlformats.org/officeDocument/2006/relationships/notesSlide" Target="../notesSlides/notesSlide790.xml"/><Relationship Id="rId1" Type="http://schemas.openxmlformats.org/officeDocument/2006/relationships/slideLayout" Target="../slideLayouts/slideLayout12.xml"/></Relationships>
</file>

<file path=ppt/slides/_rels/slide794.xml.rels><?xml version="1.0" encoding="UTF-8" standalone="yes"?>
<Relationships xmlns="http://schemas.openxmlformats.org/package/2006/relationships"><Relationship Id="rId2" Type="http://schemas.openxmlformats.org/officeDocument/2006/relationships/notesSlide" Target="../notesSlides/notesSlide791.xml"/><Relationship Id="rId1" Type="http://schemas.openxmlformats.org/officeDocument/2006/relationships/slideLayout" Target="../slideLayouts/slideLayout12.xml"/></Relationships>
</file>

<file path=ppt/slides/_rels/slide795.xml.rels><?xml version="1.0" encoding="UTF-8" standalone="yes"?>
<Relationships xmlns="http://schemas.openxmlformats.org/package/2006/relationships"><Relationship Id="rId2" Type="http://schemas.openxmlformats.org/officeDocument/2006/relationships/notesSlide" Target="../notesSlides/notesSlide792.xml"/><Relationship Id="rId1" Type="http://schemas.openxmlformats.org/officeDocument/2006/relationships/slideLayout" Target="../slideLayouts/slideLayout12.xml"/></Relationships>
</file>

<file path=ppt/slides/_rels/slide796.xml.rels><?xml version="1.0" encoding="UTF-8" standalone="yes"?>
<Relationships xmlns="http://schemas.openxmlformats.org/package/2006/relationships"><Relationship Id="rId2" Type="http://schemas.openxmlformats.org/officeDocument/2006/relationships/notesSlide" Target="../notesSlides/notesSlide793.xml"/><Relationship Id="rId1" Type="http://schemas.openxmlformats.org/officeDocument/2006/relationships/slideLayout" Target="../slideLayouts/slideLayout12.xml"/></Relationships>
</file>

<file path=ppt/slides/_rels/slide797.xml.rels><?xml version="1.0" encoding="UTF-8" standalone="yes"?>
<Relationships xmlns="http://schemas.openxmlformats.org/package/2006/relationships"><Relationship Id="rId2" Type="http://schemas.openxmlformats.org/officeDocument/2006/relationships/notesSlide" Target="../notesSlides/notesSlide794.xml"/><Relationship Id="rId1" Type="http://schemas.openxmlformats.org/officeDocument/2006/relationships/slideLayout" Target="../slideLayouts/slideLayout12.xml"/></Relationships>
</file>

<file path=ppt/slides/_rels/slide798.xml.rels><?xml version="1.0" encoding="UTF-8" standalone="yes"?>
<Relationships xmlns="http://schemas.openxmlformats.org/package/2006/relationships"><Relationship Id="rId2" Type="http://schemas.openxmlformats.org/officeDocument/2006/relationships/notesSlide" Target="../notesSlides/notesSlide795.xml"/><Relationship Id="rId1" Type="http://schemas.openxmlformats.org/officeDocument/2006/relationships/slideLayout" Target="../slideLayouts/slideLayout12.xml"/></Relationships>
</file>

<file path=ppt/slides/_rels/slide799.xml.rels><?xml version="1.0" encoding="UTF-8" standalone="yes"?>
<Relationships xmlns="http://schemas.openxmlformats.org/package/2006/relationships"><Relationship Id="rId2" Type="http://schemas.openxmlformats.org/officeDocument/2006/relationships/notesSlide" Target="../notesSlides/notesSlide79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hyperlink" Target="http://docs.racket-lang.org/teachpack/2htdpimage.html#%28def._%28%28lib._2htdp%2Fimage..rkt%29._circle%29%29" TargetMode="External"/></Relationships>
</file>

<file path=ppt/slides/_rels/slide800.xml.rels><?xml version="1.0" encoding="UTF-8" standalone="yes"?>
<Relationships xmlns="http://schemas.openxmlformats.org/package/2006/relationships"><Relationship Id="rId2" Type="http://schemas.openxmlformats.org/officeDocument/2006/relationships/notesSlide" Target="../notesSlides/notesSlide797.xml"/><Relationship Id="rId1" Type="http://schemas.openxmlformats.org/officeDocument/2006/relationships/slideLayout" Target="../slideLayouts/slideLayout13.xml"/></Relationships>
</file>

<file path=ppt/slides/_rels/slide80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98.xml"/><Relationship Id="rId1" Type="http://schemas.openxmlformats.org/officeDocument/2006/relationships/slideLayout" Target="../slideLayouts/slideLayout13.xml"/></Relationships>
</file>

<file path=ppt/slides/_rels/slide802.xml.rels><?xml version="1.0" encoding="UTF-8" standalone="yes"?>
<Relationships xmlns="http://schemas.openxmlformats.org/package/2006/relationships"><Relationship Id="rId2" Type="http://schemas.openxmlformats.org/officeDocument/2006/relationships/notesSlide" Target="../notesSlides/notesSlide799.xml"/><Relationship Id="rId1" Type="http://schemas.openxmlformats.org/officeDocument/2006/relationships/slideLayout" Target="../slideLayouts/slideLayout13.xml"/></Relationships>
</file>

<file path=ppt/slides/_rels/slide803.xml.rels><?xml version="1.0" encoding="UTF-8" standalone="yes"?>
<Relationships xmlns="http://schemas.openxmlformats.org/package/2006/relationships"><Relationship Id="rId2" Type="http://schemas.openxmlformats.org/officeDocument/2006/relationships/notesSlide" Target="../notesSlides/notesSlide800.xml"/><Relationship Id="rId1" Type="http://schemas.openxmlformats.org/officeDocument/2006/relationships/slideLayout" Target="../slideLayouts/slideLayout13.xml"/></Relationships>
</file>

<file path=ppt/slides/_rels/slide804.xml.rels><?xml version="1.0" encoding="UTF-8" standalone="yes"?>
<Relationships xmlns="http://schemas.openxmlformats.org/package/2006/relationships"><Relationship Id="rId2" Type="http://schemas.openxmlformats.org/officeDocument/2006/relationships/notesSlide" Target="../notesSlides/notesSlide801.xml"/><Relationship Id="rId1" Type="http://schemas.openxmlformats.org/officeDocument/2006/relationships/slideLayout" Target="../slideLayouts/slideLayout1.xml"/></Relationships>
</file>

<file path=ppt/slides/_rels/slide805.xml.rels><?xml version="1.0" encoding="UTF-8" standalone="yes"?>
<Relationships xmlns="http://schemas.openxmlformats.org/package/2006/relationships"><Relationship Id="rId2" Type="http://schemas.openxmlformats.org/officeDocument/2006/relationships/notesSlide" Target="../notesSlides/notesSlide802.xml"/><Relationship Id="rId1" Type="http://schemas.openxmlformats.org/officeDocument/2006/relationships/slideLayout" Target="../slideLayouts/slideLayout12.xml"/></Relationships>
</file>

<file path=ppt/slides/_rels/slide80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03.xml"/><Relationship Id="rId1" Type="http://schemas.openxmlformats.org/officeDocument/2006/relationships/slideLayout" Target="../slideLayouts/slideLayout12.xml"/></Relationships>
</file>

<file path=ppt/slides/_rels/slide807.xml.rels><?xml version="1.0" encoding="UTF-8" standalone="yes"?>
<Relationships xmlns="http://schemas.openxmlformats.org/package/2006/relationships"><Relationship Id="rId2" Type="http://schemas.openxmlformats.org/officeDocument/2006/relationships/notesSlide" Target="../notesSlides/notesSlide804.xml"/><Relationship Id="rId1" Type="http://schemas.openxmlformats.org/officeDocument/2006/relationships/slideLayout" Target="../slideLayouts/slideLayout1.xml"/></Relationships>
</file>

<file path=ppt/slides/_rels/slide808.xml.rels><?xml version="1.0" encoding="UTF-8" standalone="yes"?>
<Relationships xmlns="http://schemas.openxmlformats.org/package/2006/relationships"><Relationship Id="rId2" Type="http://schemas.openxmlformats.org/officeDocument/2006/relationships/notesSlide" Target="../notesSlides/notesSlide805.xml"/><Relationship Id="rId1" Type="http://schemas.openxmlformats.org/officeDocument/2006/relationships/slideLayout" Target="../slideLayouts/slideLayout12.xml"/></Relationships>
</file>

<file path=ppt/slides/_rels/slide809.xml.rels><?xml version="1.0" encoding="UTF-8" standalone="yes"?>
<Relationships xmlns="http://schemas.openxmlformats.org/package/2006/relationships"><Relationship Id="rId2" Type="http://schemas.openxmlformats.org/officeDocument/2006/relationships/notesSlide" Target="../notesSlides/notesSlide80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hyperlink" Target="http://docs.racket-lang.org/teachpack/2htdpimage.html#%28def._%28%28lib._2htdp%2Fimage..rkt%29._circle%29%29" TargetMode="External"/></Relationships>
</file>

<file path=ppt/slides/_rels/slide810.xml.rels><?xml version="1.0" encoding="UTF-8" standalone="yes"?>
<Relationships xmlns="http://schemas.openxmlformats.org/package/2006/relationships"><Relationship Id="rId3" Type="http://schemas.openxmlformats.org/officeDocument/2006/relationships/hyperlink" Target="http://www.pyret.org/docs/latest/" TargetMode="External"/><Relationship Id="rId2" Type="http://schemas.openxmlformats.org/officeDocument/2006/relationships/notesSlide" Target="../notesSlides/notesSlide807.xml"/><Relationship Id="rId1" Type="http://schemas.openxmlformats.org/officeDocument/2006/relationships/slideLayout" Target="../slideLayouts/slideLayout12.xml"/><Relationship Id="rId4" Type="http://schemas.openxmlformats.org/officeDocument/2006/relationships/hyperlink" Target="http://docs.racket-lang.org/" TargetMode="External"/></Relationships>
</file>

<file path=ppt/slides/_rels/slide811.xml.rels><?xml version="1.0" encoding="UTF-8" standalone="yes"?>
<Relationships xmlns="http://schemas.openxmlformats.org/package/2006/relationships"><Relationship Id="rId2" Type="http://schemas.openxmlformats.org/officeDocument/2006/relationships/notesSlide" Target="../notesSlides/notesSlide808.xml"/><Relationship Id="rId1" Type="http://schemas.openxmlformats.org/officeDocument/2006/relationships/slideLayout" Target="../slideLayouts/slideLayout6.xml"/></Relationships>
</file>

<file path=ppt/slides/_rels/slide812.xml.rels><?xml version="1.0" encoding="UTF-8" standalone="yes"?>
<Relationships xmlns="http://schemas.openxmlformats.org/package/2006/relationships"><Relationship Id="rId2" Type="http://schemas.openxmlformats.org/officeDocument/2006/relationships/notesSlide" Target="../notesSlides/notesSlide809.xml"/><Relationship Id="rId1" Type="http://schemas.openxmlformats.org/officeDocument/2006/relationships/slideLayout" Target="../slideLayouts/slideLayout1.xml"/></Relationships>
</file>

<file path=ppt/slides/_rels/slide813.xml.rels><?xml version="1.0" encoding="UTF-8" standalone="yes"?>
<Relationships xmlns="http://schemas.openxmlformats.org/package/2006/relationships"><Relationship Id="rId2" Type="http://schemas.openxmlformats.org/officeDocument/2006/relationships/notesSlide" Target="../notesSlides/notesSlide810.xml"/><Relationship Id="rId1" Type="http://schemas.openxmlformats.org/officeDocument/2006/relationships/slideLayout" Target="../slideLayouts/slideLayout6.xml"/></Relationships>
</file>

<file path=ppt/slides/_rels/slide814.xml.rels><?xml version="1.0" encoding="UTF-8" standalone="yes"?>
<Relationships xmlns="http://schemas.openxmlformats.org/package/2006/relationships"><Relationship Id="rId2" Type="http://schemas.openxmlformats.org/officeDocument/2006/relationships/notesSlide" Target="../notesSlides/notesSlide811.xml"/><Relationship Id="rId1" Type="http://schemas.openxmlformats.org/officeDocument/2006/relationships/slideLayout" Target="../slideLayouts/slideLayout1.xml"/></Relationships>
</file>

<file path=ppt/slides/_rels/slide815.xml.rels><?xml version="1.0" encoding="UTF-8" standalone="yes"?>
<Relationships xmlns="http://schemas.openxmlformats.org/package/2006/relationships"><Relationship Id="rId2" Type="http://schemas.openxmlformats.org/officeDocument/2006/relationships/notesSlide" Target="../notesSlides/notesSlide812.xml"/><Relationship Id="rId1" Type="http://schemas.openxmlformats.org/officeDocument/2006/relationships/slideLayout" Target="../slideLayouts/slideLayout6.xml"/></Relationships>
</file>

<file path=ppt/slides/_rels/slide816.xml.rels><?xml version="1.0" encoding="UTF-8" standalone="yes"?>
<Relationships xmlns="http://schemas.openxmlformats.org/package/2006/relationships"><Relationship Id="rId2" Type="http://schemas.openxmlformats.org/officeDocument/2006/relationships/notesSlide" Target="../notesSlides/notesSlide813.xml"/><Relationship Id="rId1" Type="http://schemas.openxmlformats.org/officeDocument/2006/relationships/slideLayout" Target="../slideLayouts/slideLayout1.xml"/></Relationships>
</file>

<file path=ppt/slides/_rels/slide817.xml.rels><?xml version="1.0" encoding="UTF-8" standalone="yes"?>
<Relationships xmlns="http://schemas.openxmlformats.org/package/2006/relationships"><Relationship Id="rId2" Type="http://schemas.openxmlformats.org/officeDocument/2006/relationships/notesSlide" Target="../notesSlides/notesSlide814.xml"/><Relationship Id="rId1" Type="http://schemas.openxmlformats.org/officeDocument/2006/relationships/slideLayout" Target="../slideLayouts/slideLayout6.xml"/></Relationships>
</file>

<file path=ppt/slides/_rels/slide818.xml.rels><?xml version="1.0" encoding="UTF-8" standalone="yes"?>
<Relationships xmlns="http://schemas.openxmlformats.org/package/2006/relationships"><Relationship Id="rId2" Type="http://schemas.openxmlformats.org/officeDocument/2006/relationships/notesSlide" Target="../notesSlides/notesSlide815.xml"/><Relationship Id="rId1" Type="http://schemas.openxmlformats.org/officeDocument/2006/relationships/slideLayout" Target="../slideLayouts/slideLayout1.xml"/></Relationships>
</file>

<file path=ppt/slides/_rels/slide819.xml.rels><?xml version="1.0" encoding="UTF-8" standalone="yes"?>
<Relationships xmlns="http://schemas.openxmlformats.org/package/2006/relationships"><Relationship Id="rId2" Type="http://schemas.openxmlformats.org/officeDocument/2006/relationships/notesSlide" Target="../notesSlides/notesSlide816.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2" Type="http://schemas.openxmlformats.org/officeDocument/2006/relationships/notesSlide" Target="../notesSlides/notesSlide81.xml"/><Relationship Id="rId1" Type="http://schemas.openxmlformats.org/officeDocument/2006/relationships/slideLayout" Target="../slideLayouts/slideLayout12.xml"/><Relationship Id="rId4" Type="http://schemas.openxmlformats.org/officeDocument/2006/relationships/hyperlink" Target="http://docs.racket-lang.org/teachpack/2htdpimage.html#%28def._%28%28lib._2htdp%2Fimage..rkt%29._circle%29%29" TargetMode="External"/></Relationships>
</file>

<file path=ppt/slides/_rels/slide820.xml.rels><?xml version="1.0" encoding="UTF-8" standalone="yes"?>
<Relationships xmlns="http://schemas.openxmlformats.org/package/2006/relationships"><Relationship Id="rId2" Type="http://schemas.openxmlformats.org/officeDocument/2006/relationships/notesSlide" Target="../notesSlides/notesSlide817.xml"/><Relationship Id="rId1" Type="http://schemas.openxmlformats.org/officeDocument/2006/relationships/slideLayout" Target="../slideLayouts/slideLayout1.xml"/></Relationships>
</file>

<file path=ppt/slides/_rels/slide821.xml.rels><?xml version="1.0" encoding="UTF-8" standalone="yes"?>
<Relationships xmlns="http://schemas.openxmlformats.org/package/2006/relationships"><Relationship Id="rId2" Type="http://schemas.openxmlformats.org/officeDocument/2006/relationships/notesSlide" Target="../notesSlides/notesSlide818.xml"/><Relationship Id="rId1" Type="http://schemas.openxmlformats.org/officeDocument/2006/relationships/slideLayout" Target="../slideLayouts/slideLayout6.xml"/></Relationships>
</file>

<file path=ppt/slides/_rels/slide822.xml.rels><?xml version="1.0" encoding="UTF-8" standalone="yes"?>
<Relationships xmlns="http://schemas.openxmlformats.org/package/2006/relationships"><Relationship Id="rId2" Type="http://schemas.openxmlformats.org/officeDocument/2006/relationships/notesSlide" Target="../notesSlides/notesSlide819.xml"/><Relationship Id="rId1" Type="http://schemas.openxmlformats.org/officeDocument/2006/relationships/slideLayout" Target="../slideLayouts/slideLayout1.xml"/></Relationships>
</file>

<file path=ppt/slides/_rels/slide823.xml.rels><?xml version="1.0" encoding="UTF-8" standalone="yes"?>
<Relationships xmlns="http://schemas.openxmlformats.org/package/2006/relationships"><Relationship Id="rId2" Type="http://schemas.openxmlformats.org/officeDocument/2006/relationships/notesSlide" Target="../notesSlides/notesSlide820.xml"/><Relationship Id="rId1" Type="http://schemas.openxmlformats.org/officeDocument/2006/relationships/slideLayout" Target="../slideLayouts/slideLayout6.xml"/></Relationships>
</file>

<file path=ppt/slides/_rels/slide824.xml.rels><?xml version="1.0" encoding="UTF-8" standalone="yes"?>
<Relationships xmlns="http://schemas.openxmlformats.org/package/2006/relationships"><Relationship Id="rId2" Type="http://schemas.openxmlformats.org/officeDocument/2006/relationships/notesSlide" Target="../notesSlides/notesSlide821.xml"/><Relationship Id="rId1" Type="http://schemas.openxmlformats.org/officeDocument/2006/relationships/slideLayout" Target="../slideLayouts/slideLayout1.xml"/></Relationships>
</file>

<file path=ppt/slides/_rels/slide825.xml.rels><?xml version="1.0" encoding="UTF-8" standalone="yes"?>
<Relationships xmlns="http://schemas.openxmlformats.org/package/2006/relationships"><Relationship Id="rId2" Type="http://schemas.openxmlformats.org/officeDocument/2006/relationships/notesSlide" Target="../notesSlides/notesSlide822.xml"/><Relationship Id="rId1" Type="http://schemas.openxmlformats.org/officeDocument/2006/relationships/slideLayout" Target="../slideLayouts/slideLayout6.xml"/></Relationships>
</file>

<file path=ppt/slides/_rels/slide826.xml.rels><?xml version="1.0" encoding="UTF-8" standalone="yes"?>
<Relationships xmlns="http://schemas.openxmlformats.org/package/2006/relationships"><Relationship Id="rId2" Type="http://schemas.openxmlformats.org/officeDocument/2006/relationships/notesSlide" Target="../notesSlides/notesSlide823.xml"/><Relationship Id="rId1" Type="http://schemas.openxmlformats.org/officeDocument/2006/relationships/slideLayout" Target="../slideLayouts/slideLayout1.xml"/></Relationships>
</file>

<file path=ppt/slides/_rels/slide827.xml.rels><?xml version="1.0" encoding="UTF-8" standalone="yes"?>
<Relationships xmlns="http://schemas.openxmlformats.org/package/2006/relationships"><Relationship Id="rId2" Type="http://schemas.openxmlformats.org/officeDocument/2006/relationships/notesSlide" Target="../notesSlides/notesSlide824.xml"/><Relationship Id="rId1" Type="http://schemas.openxmlformats.org/officeDocument/2006/relationships/slideLayout" Target="../slideLayouts/slideLayout6.xml"/></Relationships>
</file>

<file path=ppt/slides/_rels/slide828.xml.rels><?xml version="1.0" encoding="UTF-8" standalone="yes"?>
<Relationships xmlns="http://schemas.openxmlformats.org/package/2006/relationships"><Relationship Id="rId2" Type="http://schemas.openxmlformats.org/officeDocument/2006/relationships/notesSlide" Target="../notesSlides/notesSlide825.xml"/><Relationship Id="rId1" Type="http://schemas.openxmlformats.org/officeDocument/2006/relationships/slideLayout" Target="../slideLayouts/slideLayout1.xml"/></Relationships>
</file>

<file path=ppt/slides/_rels/slide829.xml.rels><?xml version="1.0" encoding="UTF-8" standalone="yes"?>
<Relationships xmlns="http://schemas.openxmlformats.org/package/2006/relationships"><Relationship Id="rId2" Type="http://schemas.openxmlformats.org/officeDocument/2006/relationships/notesSlide" Target="../notesSlides/notesSlide826.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0.xml.rels><?xml version="1.0" encoding="UTF-8" standalone="yes"?>
<Relationships xmlns="http://schemas.openxmlformats.org/package/2006/relationships"><Relationship Id="rId2" Type="http://schemas.openxmlformats.org/officeDocument/2006/relationships/notesSlide" Target="../notesSlides/notesSlide827.xml"/><Relationship Id="rId1" Type="http://schemas.openxmlformats.org/officeDocument/2006/relationships/slideLayout" Target="../slideLayouts/slideLayout1.xml"/></Relationships>
</file>

<file path=ppt/slides/_rels/slide831.xml.rels><?xml version="1.0" encoding="UTF-8" standalone="yes"?>
<Relationships xmlns="http://schemas.openxmlformats.org/package/2006/relationships"><Relationship Id="rId2" Type="http://schemas.openxmlformats.org/officeDocument/2006/relationships/notesSlide" Target="../notesSlides/notesSlide828.xml"/><Relationship Id="rId1" Type="http://schemas.openxmlformats.org/officeDocument/2006/relationships/slideLayout" Target="../slideLayouts/slideLayout6.xml"/></Relationships>
</file>

<file path=ppt/slides/_rels/slide832.xml.rels><?xml version="1.0" encoding="UTF-8" standalone="yes"?>
<Relationships xmlns="http://schemas.openxmlformats.org/package/2006/relationships"><Relationship Id="rId2" Type="http://schemas.openxmlformats.org/officeDocument/2006/relationships/notesSlide" Target="../notesSlides/notesSlide829.xml"/><Relationship Id="rId1" Type="http://schemas.openxmlformats.org/officeDocument/2006/relationships/slideLayout" Target="../slideLayouts/slideLayout12.xml"/></Relationships>
</file>

<file path=ppt/slides/_rels/slide833.xml.rels><?xml version="1.0" encoding="UTF-8" standalone="yes"?>
<Relationships xmlns="http://schemas.openxmlformats.org/package/2006/relationships"><Relationship Id="rId2" Type="http://schemas.openxmlformats.org/officeDocument/2006/relationships/notesSlide" Target="../notesSlides/notesSlide830.xml"/><Relationship Id="rId1" Type="http://schemas.openxmlformats.org/officeDocument/2006/relationships/slideLayout" Target="../slideLayouts/slideLayout12.xml"/></Relationships>
</file>

<file path=ppt/slides/_rels/slide834.xml.rels><?xml version="1.0" encoding="UTF-8" standalone="yes"?>
<Relationships xmlns="http://schemas.openxmlformats.org/package/2006/relationships"><Relationship Id="rId2" Type="http://schemas.openxmlformats.org/officeDocument/2006/relationships/notesSlide" Target="../notesSlides/notesSlide831.xml"/><Relationship Id="rId1" Type="http://schemas.openxmlformats.org/officeDocument/2006/relationships/slideLayout" Target="../slideLayouts/slideLayout1.xml"/></Relationships>
</file>

<file path=ppt/slides/_rels/slide835.xml.rels><?xml version="1.0" encoding="UTF-8" standalone="yes"?>
<Relationships xmlns="http://schemas.openxmlformats.org/package/2006/relationships"><Relationship Id="rId2" Type="http://schemas.openxmlformats.org/officeDocument/2006/relationships/notesSlide" Target="../notesSlides/notesSlide832.xml"/><Relationship Id="rId1" Type="http://schemas.openxmlformats.org/officeDocument/2006/relationships/slideLayout" Target="../slideLayouts/slideLayout12.xml"/></Relationships>
</file>

<file path=ppt/slides/_rels/slide836.xml.rels><?xml version="1.0" encoding="UTF-8" standalone="yes"?>
<Relationships xmlns="http://schemas.openxmlformats.org/package/2006/relationships"><Relationship Id="rId2" Type="http://schemas.openxmlformats.org/officeDocument/2006/relationships/notesSlide" Target="../notesSlides/notesSlide833.xml"/><Relationship Id="rId1" Type="http://schemas.openxmlformats.org/officeDocument/2006/relationships/slideLayout" Target="../slideLayouts/slideLayout12.xml"/></Relationships>
</file>

<file path=ppt/slides/_rels/slide837.xml.rels><?xml version="1.0" encoding="UTF-8" standalone="yes"?>
<Relationships xmlns="http://schemas.openxmlformats.org/package/2006/relationships"><Relationship Id="rId2" Type="http://schemas.openxmlformats.org/officeDocument/2006/relationships/notesSlide" Target="../notesSlides/notesSlide834.xml"/><Relationship Id="rId1" Type="http://schemas.openxmlformats.org/officeDocument/2006/relationships/slideLayout" Target="../slideLayouts/slideLayout12.xml"/></Relationships>
</file>

<file path=ppt/slides/_rels/slide838.xml.rels><?xml version="1.0" encoding="UTF-8" standalone="yes"?>
<Relationships xmlns="http://schemas.openxmlformats.org/package/2006/relationships"><Relationship Id="rId2" Type="http://schemas.openxmlformats.org/officeDocument/2006/relationships/notesSlide" Target="../notesSlides/notesSlide835.xml"/><Relationship Id="rId1" Type="http://schemas.openxmlformats.org/officeDocument/2006/relationships/slideLayout" Target="../slideLayouts/slideLayout1.xml"/></Relationships>
</file>

<file path=ppt/slides/_rels/slide839.xml.rels><?xml version="1.0" encoding="UTF-8" standalone="yes"?>
<Relationships xmlns="http://schemas.openxmlformats.org/package/2006/relationships"><Relationship Id="rId2" Type="http://schemas.openxmlformats.org/officeDocument/2006/relationships/notesSlide" Target="../notesSlides/notesSlide836.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hyperlink" Target="http://docs.racket-lang.org/htdp-langs/beginner.html#%28def._htdp-beginner._%28%28lib._lang%2Fhtdp-beginner..rkt%29._string-length%29%29" TargetMode="External"/></Relationships>
</file>

<file path=ppt/slides/_rels/slide840.xml.rels><?xml version="1.0" encoding="UTF-8" standalone="yes"?>
<Relationships xmlns="http://schemas.openxmlformats.org/package/2006/relationships"><Relationship Id="rId2" Type="http://schemas.openxmlformats.org/officeDocument/2006/relationships/notesSlide" Target="../notesSlides/notesSlide837.xml"/><Relationship Id="rId1" Type="http://schemas.openxmlformats.org/officeDocument/2006/relationships/slideLayout" Target="../slideLayouts/slideLayout12.xml"/></Relationships>
</file>

<file path=ppt/slides/_rels/slide841.xml.rels><?xml version="1.0" encoding="UTF-8" standalone="yes"?>
<Relationships xmlns="http://schemas.openxmlformats.org/package/2006/relationships"><Relationship Id="rId2" Type="http://schemas.openxmlformats.org/officeDocument/2006/relationships/notesSlide" Target="../notesSlides/notesSlide838.xml"/><Relationship Id="rId1" Type="http://schemas.openxmlformats.org/officeDocument/2006/relationships/slideLayout" Target="../slideLayouts/slideLayout12.xml"/></Relationships>
</file>

<file path=ppt/slides/_rels/slide842.xml.rels><?xml version="1.0" encoding="UTF-8" standalone="yes"?>
<Relationships xmlns="http://schemas.openxmlformats.org/package/2006/relationships"><Relationship Id="rId2" Type="http://schemas.openxmlformats.org/officeDocument/2006/relationships/notesSlide" Target="../notesSlides/notesSlide839.xml"/><Relationship Id="rId1" Type="http://schemas.openxmlformats.org/officeDocument/2006/relationships/slideLayout" Target="../slideLayouts/slideLayout12.xml"/></Relationships>
</file>

<file path=ppt/slides/_rels/slide843.xml.rels><?xml version="1.0" encoding="UTF-8" standalone="yes"?>
<Relationships xmlns="http://schemas.openxmlformats.org/package/2006/relationships"><Relationship Id="rId2" Type="http://schemas.openxmlformats.org/officeDocument/2006/relationships/notesSlide" Target="../notesSlides/notesSlide840.xml"/><Relationship Id="rId1" Type="http://schemas.openxmlformats.org/officeDocument/2006/relationships/slideLayout" Target="../slideLayouts/slideLayout1.xml"/></Relationships>
</file>

<file path=ppt/slides/_rels/slide844.xml.rels><?xml version="1.0" encoding="UTF-8" standalone="yes"?>
<Relationships xmlns="http://schemas.openxmlformats.org/package/2006/relationships"><Relationship Id="rId2" Type="http://schemas.openxmlformats.org/officeDocument/2006/relationships/notesSlide" Target="../notesSlides/notesSlide841.xml"/><Relationship Id="rId1" Type="http://schemas.openxmlformats.org/officeDocument/2006/relationships/slideLayout" Target="../slideLayouts/slideLayout12.xml"/></Relationships>
</file>

<file path=ppt/slides/_rels/slide845.xml.rels><?xml version="1.0" encoding="UTF-8" standalone="yes"?>
<Relationships xmlns="http://schemas.openxmlformats.org/package/2006/relationships"><Relationship Id="rId2" Type="http://schemas.openxmlformats.org/officeDocument/2006/relationships/notesSlide" Target="../notesSlides/notesSlide842.xml"/><Relationship Id="rId1" Type="http://schemas.openxmlformats.org/officeDocument/2006/relationships/slideLayout" Target="../slideLayouts/slideLayout12.xml"/></Relationships>
</file>

<file path=ppt/slides/_rels/slide846.xml.rels><?xml version="1.0" encoding="UTF-8" standalone="yes"?>
<Relationships xmlns="http://schemas.openxmlformats.org/package/2006/relationships"><Relationship Id="rId2" Type="http://schemas.openxmlformats.org/officeDocument/2006/relationships/notesSlide" Target="../notesSlides/notesSlide843.xml"/><Relationship Id="rId1" Type="http://schemas.openxmlformats.org/officeDocument/2006/relationships/slideLayout" Target="../slideLayouts/slideLayout12.xml"/></Relationships>
</file>

<file path=ppt/slides/_rels/slide847.xml.rels><?xml version="1.0" encoding="UTF-8" standalone="yes"?>
<Relationships xmlns="http://schemas.openxmlformats.org/package/2006/relationships"><Relationship Id="rId2" Type="http://schemas.openxmlformats.org/officeDocument/2006/relationships/notesSlide" Target="../notesSlides/notesSlide844.xml"/><Relationship Id="rId1" Type="http://schemas.openxmlformats.org/officeDocument/2006/relationships/slideLayout" Target="../slideLayouts/slideLayout12.xml"/></Relationships>
</file>

<file path=ppt/slides/_rels/slide848.xml.rels><?xml version="1.0" encoding="UTF-8" standalone="yes"?>
<Relationships xmlns="http://schemas.openxmlformats.org/package/2006/relationships"><Relationship Id="rId2" Type="http://schemas.openxmlformats.org/officeDocument/2006/relationships/notesSlide" Target="../notesSlides/notesSlide845.xml"/><Relationship Id="rId1" Type="http://schemas.openxmlformats.org/officeDocument/2006/relationships/slideLayout" Target="../slideLayouts/slideLayout1.xml"/></Relationships>
</file>

<file path=ppt/slides/_rels/slide849.xml.rels><?xml version="1.0" encoding="UTF-8" standalone="yes"?>
<Relationships xmlns="http://schemas.openxmlformats.org/package/2006/relationships"><Relationship Id="rId2" Type="http://schemas.openxmlformats.org/officeDocument/2006/relationships/notesSlide" Target="../notesSlides/notesSlide846.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84.xml"/><Relationship Id="rId1" Type="http://schemas.openxmlformats.org/officeDocument/2006/relationships/slideLayout" Target="../slideLayouts/slideLayout12.xml"/><Relationship Id="rId5" Type="http://schemas.openxmlformats.org/officeDocument/2006/relationships/hyperlink" Target="http://docs.racket-lang.org/htdp-langs/beginner.html#%28def._htdp-beginner._%28%28lib._lang%2Fhtdp-beginner..rkt%29._number-~3estring%29%29" TargetMode="External"/><Relationship Id="rId4" Type="http://schemas.openxmlformats.org/officeDocument/2006/relationships/hyperlink" Target="http://docs.racket-lang.org/htdp-langs/beginner.html#%28def._htdp-beginner._%28%28lib._lang%2Fhtdp-beginner..rkt%29._string-length%29%29" TargetMode="External"/></Relationships>
</file>

<file path=ppt/slides/_rels/slide850.xml.rels><?xml version="1.0" encoding="UTF-8" standalone="yes"?>
<Relationships xmlns="http://schemas.openxmlformats.org/package/2006/relationships"><Relationship Id="rId2" Type="http://schemas.openxmlformats.org/officeDocument/2006/relationships/notesSlide" Target="../notesSlides/notesSlide847.xml"/><Relationship Id="rId1" Type="http://schemas.openxmlformats.org/officeDocument/2006/relationships/slideLayout" Target="../slideLayouts/slideLayout1.xml"/></Relationships>
</file>

<file path=ppt/slides/_rels/slide851.xml.rels><?xml version="1.0" encoding="UTF-8" standalone="yes"?>
<Relationships xmlns="http://schemas.openxmlformats.org/package/2006/relationships"><Relationship Id="rId2" Type="http://schemas.openxmlformats.org/officeDocument/2006/relationships/notesSlide" Target="../notesSlides/notesSlide848.xml"/><Relationship Id="rId1" Type="http://schemas.openxmlformats.org/officeDocument/2006/relationships/slideLayout" Target="../slideLayouts/slideLayout12.xml"/></Relationships>
</file>

<file path=ppt/slides/_rels/slide852.xml.rels><?xml version="1.0" encoding="UTF-8" standalone="yes"?>
<Relationships xmlns="http://schemas.openxmlformats.org/package/2006/relationships"><Relationship Id="rId2" Type="http://schemas.openxmlformats.org/officeDocument/2006/relationships/notesSlide" Target="../notesSlides/notesSlide849.xml"/><Relationship Id="rId1" Type="http://schemas.openxmlformats.org/officeDocument/2006/relationships/slideLayout" Target="../slideLayouts/slideLayout1.xml"/></Relationships>
</file>

<file path=ppt/slides/_rels/slide853.xml.rels><?xml version="1.0" encoding="UTF-8" standalone="yes"?>
<Relationships xmlns="http://schemas.openxmlformats.org/package/2006/relationships"><Relationship Id="rId2" Type="http://schemas.openxmlformats.org/officeDocument/2006/relationships/notesSlide" Target="../notesSlides/notesSlide850.xml"/><Relationship Id="rId1" Type="http://schemas.openxmlformats.org/officeDocument/2006/relationships/slideLayout" Target="../slideLayouts/slideLayout12.xml"/></Relationships>
</file>

<file path=ppt/slides/_rels/slide854.xml.rels><?xml version="1.0" encoding="UTF-8" standalone="yes"?>
<Relationships xmlns="http://schemas.openxmlformats.org/package/2006/relationships"><Relationship Id="rId2" Type="http://schemas.openxmlformats.org/officeDocument/2006/relationships/notesSlide" Target="../notesSlides/notesSlide851.xml"/><Relationship Id="rId1" Type="http://schemas.openxmlformats.org/officeDocument/2006/relationships/slideLayout" Target="../slideLayouts/slideLayout12.xml"/></Relationships>
</file>

<file path=ppt/slides/_rels/slide855.xml.rels><?xml version="1.0" encoding="UTF-8" standalone="yes"?>
<Relationships xmlns="http://schemas.openxmlformats.org/package/2006/relationships"><Relationship Id="rId2" Type="http://schemas.openxmlformats.org/officeDocument/2006/relationships/notesSlide" Target="../notesSlides/notesSlide852.xml"/><Relationship Id="rId1" Type="http://schemas.openxmlformats.org/officeDocument/2006/relationships/slideLayout" Target="../slideLayouts/slideLayout12.xml"/></Relationships>
</file>

<file path=ppt/slides/_rels/slide856.xml.rels><?xml version="1.0" encoding="UTF-8" standalone="yes"?>
<Relationships xmlns="http://schemas.openxmlformats.org/package/2006/relationships"><Relationship Id="rId2" Type="http://schemas.openxmlformats.org/officeDocument/2006/relationships/notesSlide" Target="../notesSlides/notesSlide853.xml"/><Relationship Id="rId1" Type="http://schemas.openxmlformats.org/officeDocument/2006/relationships/slideLayout" Target="../slideLayouts/slideLayout12.xml"/></Relationships>
</file>

<file path=ppt/slides/_rels/slide857.xml.rels><?xml version="1.0" encoding="UTF-8" standalone="yes"?>
<Relationships xmlns="http://schemas.openxmlformats.org/package/2006/relationships"><Relationship Id="rId2" Type="http://schemas.openxmlformats.org/officeDocument/2006/relationships/notesSlide" Target="../notesSlides/notesSlide854.xml"/><Relationship Id="rId1" Type="http://schemas.openxmlformats.org/officeDocument/2006/relationships/slideLayout" Target="../slideLayouts/slideLayout12.xml"/></Relationships>
</file>

<file path=ppt/slides/_rels/slide858.xml.rels><?xml version="1.0" encoding="UTF-8" standalone="yes"?>
<Relationships xmlns="http://schemas.openxmlformats.org/package/2006/relationships"><Relationship Id="rId2" Type="http://schemas.openxmlformats.org/officeDocument/2006/relationships/notesSlide" Target="../notesSlides/notesSlide855.xml"/><Relationship Id="rId1" Type="http://schemas.openxmlformats.org/officeDocument/2006/relationships/slideLayout" Target="../slideLayouts/slideLayout12.xml"/></Relationships>
</file>

<file path=ppt/slides/_rels/slide859.xml.rels><?xml version="1.0" encoding="UTF-8" standalone="yes"?>
<Relationships xmlns="http://schemas.openxmlformats.org/package/2006/relationships"><Relationship Id="rId2" Type="http://schemas.openxmlformats.org/officeDocument/2006/relationships/notesSlide" Target="../notesSlides/notesSlide856.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hyperlink" Target="http://docs.racket-lang.org/htdp-langs/beginner.html#%28def._htdp-beginner._%28%28lib._lang%2Fhtdp-beginner..rkt%29._string-length%29%29" TargetMode="External"/></Relationships>
</file>

<file path=ppt/slides/_rels/slide860.xml.rels><?xml version="1.0" encoding="UTF-8" standalone="yes"?>
<Relationships xmlns="http://schemas.openxmlformats.org/package/2006/relationships"><Relationship Id="rId2" Type="http://schemas.openxmlformats.org/officeDocument/2006/relationships/notesSlide" Target="../notesSlides/notesSlide857.xml"/><Relationship Id="rId1" Type="http://schemas.openxmlformats.org/officeDocument/2006/relationships/slideLayout" Target="../slideLayouts/slideLayout12.xml"/></Relationships>
</file>

<file path=ppt/slides/_rels/slide861.xml.rels><?xml version="1.0" encoding="UTF-8" standalone="yes"?>
<Relationships xmlns="http://schemas.openxmlformats.org/package/2006/relationships"><Relationship Id="rId2" Type="http://schemas.openxmlformats.org/officeDocument/2006/relationships/notesSlide" Target="../notesSlides/notesSlide858.xml"/><Relationship Id="rId1" Type="http://schemas.openxmlformats.org/officeDocument/2006/relationships/slideLayout" Target="../slideLayouts/slideLayout12.xml"/></Relationships>
</file>

<file path=ppt/slides/_rels/slide862.xml.rels><?xml version="1.0" encoding="UTF-8" standalone="yes"?>
<Relationships xmlns="http://schemas.openxmlformats.org/package/2006/relationships"><Relationship Id="rId2" Type="http://schemas.openxmlformats.org/officeDocument/2006/relationships/notesSlide" Target="../notesSlides/notesSlide859.xml"/><Relationship Id="rId1" Type="http://schemas.openxmlformats.org/officeDocument/2006/relationships/slideLayout" Target="../slideLayouts/slideLayout12.xml"/></Relationships>
</file>

<file path=ppt/slides/_rels/slide863.xml.rels><?xml version="1.0" encoding="UTF-8" standalone="yes"?>
<Relationships xmlns="http://schemas.openxmlformats.org/package/2006/relationships"><Relationship Id="rId2" Type="http://schemas.openxmlformats.org/officeDocument/2006/relationships/notesSlide" Target="../notesSlides/notesSlide860.xml"/><Relationship Id="rId1" Type="http://schemas.openxmlformats.org/officeDocument/2006/relationships/slideLayout" Target="../slideLayouts/slideLayout12.xml"/></Relationships>
</file>

<file path=ppt/slides/_rels/slide864.xml.rels><?xml version="1.0" encoding="UTF-8" standalone="yes"?>
<Relationships xmlns="http://schemas.openxmlformats.org/package/2006/relationships"><Relationship Id="rId2" Type="http://schemas.openxmlformats.org/officeDocument/2006/relationships/notesSlide" Target="../notesSlides/notesSlide861.xml"/><Relationship Id="rId1" Type="http://schemas.openxmlformats.org/officeDocument/2006/relationships/slideLayout" Target="../slideLayouts/slideLayout12.xml"/></Relationships>
</file>

<file path=ppt/slides/_rels/slide865.xml.rels><?xml version="1.0" encoding="UTF-8" standalone="yes"?>
<Relationships xmlns="http://schemas.openxmlformats.org/package/2006/relationships"><Relationship Id="rId2" Type="http://schemas.openxmlformats.org/officeDocument/2006/relationships/notesSlide" Target="../notesSlides/notesSlide862.xml"/><Relationship Id="rId1" Type="http://schemas.openxmlformats.org/officeDocument/2006/relationships/slideLayout" Target="../slideLayouts/slideLayout12.xml"/></Relationships>
</file>

<file path=ppt/slides/_rels/slide866.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863.xml"/><Relationship Id="rId1" Type="http://schemas.openxmlformats.org/officeDocument/2006/relationships/slideLayout" Target="../slideLayouts/slideLayout12.xml"/></Relationships>
</file>

<file path=ppt/slides/_rels/slide867.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864.xml"/><Relationship Id="rId1" Type="http://schemas.openxmlformats.org/officeDocument/2006/relationships/slideLayout" Target="../slideLayouts/slideLayout12.xml"/></Relationships>
</file>

<file path=ppt/slides/_rels/slide868.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865.xml"/><Relationship Id="rId1" Type="http://schemas.openxmlformats.org/officeDocument/2006/relationships/slideLayout" Target="../slideLayouts/slideLayout12.xml"/></Relationships>
</file>

<file path=ppt/slides/_rels/slide869.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86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hyperlink" Target="http://docs.racket-lang.org/teachpack/2htdpimage.html#%28def._%28%28lib._2htdp%2Fimage..rkt%29._circle%29%29" TargetMode="External"/></Relationships>
</file>

<file path=ppt/slides/_rels/slide870.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notesSlide" Target="../notesSlides/notesSlide867.xml"/><Relationship Id="rId1" Type="http://schemas.openxmlformats.org/officeDocument/2006/relationships/slideLayout" Target="../slideLayouts/slideLayout12.xml"/></Relationships>
</file>

<file path=ppt/slides/_rels/slide871.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868.xml"/><Relationship Id="rId1" Type="http://schemas.openxmlformats.org/officeDocument/2006/relationships/slideLayout" Target="../slideLayouts/slideLayout12.xml"/></Relationships>
</file>

<file path=ppt/slides/_rels/slide872.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notesSlide" Target="../notesSlides/notesSlide869.xml"/><Relationship Id="rId1" Type="http://schemas.openxmlformats.org/officeDocument/2006/relationships/slideLayout" Target="../slideLayouts/slideLayout12.xml"/></Relationships>
</file>

<file path=ppt/slides/_rels/slide873.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notesSlide" Target="../notesSlides/notesSlide870.xml"/><Relationship Id="rId1" Type="http://schemas.openxmlformats.org/officeDocument/2006/relationships/slideLayout" Target="../slideLayouts/slideLayout12.xml"/></Relationships>
</file>

<file path=ppt/slides/_rels/slide874.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notesSlide" Target="../notesSlides/notesSlide871.xml"/><Relationship Id="rId1" Type="http://schemas.openxmlformats.org/officeDocument/2006/relationships/slideLayout" Target="../slideLayouts/slideLayout12.xml"/></Relationships>
</file>

<file path=ppt/slides/_rels/slide875.xml.rels><?xml version="1.0" encoding="UTF-8" standalone="yes"?>
<Relationships xmlns="http://schemas.openxmlformats.org/package/2006/relationships"><Relationship Id="rId2" Type="http://schemas.openxmlformats.org/officeDocument/2006/relationships/notesSlide" Target="../notesSlides/notesSlide872.xml"/><Relationship Id="rId1" Type="http://schemas.openxmlformats.org/officeDocument/2006/relationships/slideLayout" Target="../slideLayouts/slideLayout1.xml"/></Relationships>
</file>

<file path=ppt/slides/_rels/slide87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73.xml"/><Relationship Id="rId1" Type="http://schemas.openxmlformats.org/officeDocument/2006/relationships/slideLayout" Target="../slideLayouts/slideLayout12.xml"/></Relationships>
</file>

<file path=ppt/slides/_rels/slide87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74.xml"/><Relationship Id="rId1" Type="http://schemas.openxmlformats.org/officeDocument/2006/relationships/slideLayout" Target="../slideLayouts/slideLayout12.xml"/></Relationships>
</file>

<file path=ppt/slides/_rels/slide878.xml.rels><?xml version="1.0" encoding="UTF-8" standalone="yes"?>
<Relationships xmlns="http://schemas.openxmlformats.org/package/2006/relationships"><Relationship Id="rId2" Type="http://schemas.openxmlformats.org/officeDocument/2006/relationships/notesSlide" Target="../notesSlides/notesSlide875.xml"/><Relationship Id="rId1" Type="http://schemas.openxmlformats.org/officeDocument/2006/relationships/slideLayout" Target="../slideLayouts/slideLayout12.xml"/></Relationships>
</file>

<file path=ppt/slides/_rels/slide87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76.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7" Type="http://schemas.openxmlformats.org/officeDocument/2006/relationships/hyperlink" Target="http://docs.racket-lang.org/teachpack/2htdpimage.html#%28def._%28%28lib._2htdp%2Fimage..rkt%29._rectangle%29%29" TargetMode="External"/><Relationship Id="rId2" Type="http://schemas.openxmlformats.org/officeDocument/2006/relationships/notesSlide" Target="../notesSlides/notesSlide87.xml"/><Relationship Id="rId1" Type="http://schemas.openxmlformats.org/officeDocument/2006/relationships/slideLayout" Target="../slideLayouts/slideLayout12.xml"/><Relationship Id="rId6" Type="http://schemas.openxmlformats.org/officeDocument/2006/relationships/hyperlink" Target="http://docs.racket-lang.org/teachpack/2htdpimage.html#%28def._%28%28lib._2htdp%2Fimage..rkt%29._image-height%29%29" TargetMode="External"/><Relationship Id="rId5" Type="http://schemas.openxmlformats.org/officeDocument/2006/relationships/hyperlink" Target="http://docs.racket-lang.org/teachpack/2htdpimage.html#%28def._%28%28lib._2htdp%2Fimage..rkt%29._circle%29%29" TargetMode="External"/><Relationship Id="rId4" Type="http://schemas.openxmlformats.org/officeDocument/2006/relationships/hyperlink" Target="http://docs.racket-lang.org/teachpack/2htdpimage.html#%28def._%28%28lib._2htdp%2Fimage..rkt%29._image-width%29%29" TargetMode="External"/></Relationships>
</file>

<file path=ppt/slides/_rels/slide88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77.xml"/><Relationship Id="rId1" Type="http://schemas.openxmlformats.org/officeDocument/2006/relationships/slideLayout" Target="../slideLayouts/slideLayout12.xml"/></Relationships>
</file>

<file path=ppt/slides/_rels/slide881.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878.xml"/><Relationship Id="rId1" Type="http://schemas.openxmlformats.org/officeDocument/2006/relationships/slideLayout" Target="../slideLayouts/slideLayout12.xml"/></Relationships>
</file>

<file path=ppt/slides/_rels/slide882.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879.xml"/><Relationship Id="rId1" Type="http://schemas.openxmlformats.org/officeDocument/2006/relationships/slideLayout" Target="../slideLayouts/slideLayout12.xml"/></Relationships>
</file>

<file path=ppt/slides/_rels/slide883.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880.xml"/><Relationship Id="rId1" Type="http://schemas.openxmlformats.org/officeDocument/2006/relationships/slideLayout" Target="../slideLayouts/slideLayout12.xml"/></Relationships>
</file>

<file path=ppt/slides/_rels/slide884.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881.xml"/><Relationship Id="rId1" Type="http://schemas.openxmlformats.org/officeDocument/2006/relationships/slideLayout" Target="../slideLayouts/slideLayout12.xml"/></Relationships>
</file>

<file path=ppt/slides/_rels/slide885.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882.xml"/><Relationship Id="rId1" Type="http://schemas.openxmlformats.org/officeDocument/2006/relationships/slideLayout" Target="../slideLayouts/slideLayout12.xml"/></Relationships>
</file>

<file path=ppt/slides/_rels/slide886.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883.xml"/><Relationship Id="rId1" Type="http://schemas.openxmlformats.org/officeDocument/2006/relationships/slideLayout" Target="../slideLayouts/slideLayout12.xml"/></Relationships>
</file>

<file path=ppt/slides/_rels/slide887.xml.rels><?xml version="1.0" encoding="UTF-8" standalone="yes"?>
<Relationships xmlns="http://schemas.openxmlformats.org/package/2006/relationships"><Relationship Id="rId2" Type="http://schemas.openxmlformats.org/officeDocument/2006/relationships/notesSlide" Target="../notesSlides/notesSlide884.xml"/><Relationship Id="rId1" Type="http://schemas.openxmlformats.org/officeDocument/2006/relationships/slideLayout" Target="../slideLayouts/slideLayout12.xml"/></Relationships>
</file>

<file path=ppt/slides/_rels/slide888.xml.rels><?xml version="1.0" encoding="UTF-8" standalone="yes"?>
<Relationships xmlns="http://schemas.openxmlformats.org/package/2006/relationships"><Relationship Id="rId2" Type="http://schemas.openxmlformats.org/officeDocument/2006/relationships/notesSlide" Target="../notesSlides/notesSlide885.xml"/><Relationship Id="rId1" Type="http://schemas.openxmlformats.org/officeDocument/2006/relationships/slideLayout" Target="../slideLayouts/slideLayout12.xml"/></Relationships>
</file>

<file path=ppt/slides/_rels/slide889.xml.rels><?xml version="1.0" encoding="UTF-8" standalone="yes"?>
<Relationships xmlns="http://schemas.openxmlformats.org/package/2006/relationships"><Relationship Id="rId2" Type="http://schemas.openxmlformats.org/officeDocument/2006/relationships/notesSlide" Target="../notesSlides/notesSlide886.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8" Type="http://schemas.openxmlformats.org/officeDocument/2006/relationships/hyperlink" Target="http://docs.racket-lang.org/htdp-langs/beginner.html#%28def._htdp-beginner._%28%28lib._lang%2Fhtdp-beginner..rkt%29._add1%29%29" TargetMode="External"/><Relationship Id="rId13" Type="http://schemas.openxmlformats.org/officeDocument/2006/relationships/hyperlink" Target="http://docs.racket-lang.org/htdp-langs/beginner.html#%28def._htdp-beginner._%28%28lib._lang%2Fhtdp-beginner..rkt%29._floor%29%29" TargetMode="External"/><Relationship Id="rId18" Type="http://schemas.openxmlformats.org/officeDocument/2006/relationships/hyperlink" Target="http://docs.racket-lang.org/htdp-langs/beginner.html#%28def._htdp-beginner._%28%28lib._lang%2Fhtdp-beginner..rkt%29._quotient%29%29" TargetMode="External"/><Relationship Id="rId3" Type="http://schemas.openxmlformats.org/officeDocument/2006/relationships/hyperlink" Target="http://docs.racket-lang.org/htdp-langs/beginner.html#%28def._htdp-beginner._%28%28lib._lang%2Fhtdp-beginner..rkt%29._%2B%29%29" TargetMode="External"/><Relationship Id="rId21" Type="http://schemas.openxmlformats.org/officeDocument/2006/relationships/hyperlink" Target="http://docs.racket-lang.org/htdp-langs/beginner.html#%28def._htdp-beginner._%28%28lib._lang%2Fhtdp-beginner..rkt%29._sqr%29%29" TargetMode="External"/><Relationship Id="rId7" Type="http://schemas.openxmlformats.org/officeDocument/2006/relationships/hyperlink" Target="http://docs.racket-lang.org/htdp-langs/beginner.html#%28def._htdp-beginner._%28%28lib._lang%2Fhtdp-beginner..rkt%29._abs%29%29" TargetMode="External"/><Relationship Id="rId12" Type="http://schemas.openxmlformats.org/officeDocument/2006/relationships/hyperlink" Target="http://docs.racket-lang.org/htdp-langs/beginner.html#%28def._htdp-beginner._%28%28lib._lang%2Fhtdp-beginner..rkt%29._expt%29%29" TargetMode="External"/><Relationship Id="rId17" Type="http://schemas.openxmlformats.org/officeDocument/2006/relationships/hyperlink" Target="http://docs.racket-lang.org/htdp-langs/beginner.html#%28def._htdp-beginner._%28%28lib._lang%2Fhtdp-beginner..rkt%29._numerator%29%29" TargetMode="External"/><Relationship Id="rId2" Type="http://schemas.openxmlformats.org/officeDocument/2006/relationships/notesSlide" Target="../notesSlides/notesSlide88.xml"/><Relationship Id="rId16" Type="http://schemas.openxmlformats.org/officeDocument/2006/relationships/hyperlink" Target="http://docs.racket-lang.org/htdp-langs/beginner.html#%28def._htdp-beginner._%28%28lib._lang%2Fhtdp-beginner..rkt%29._max%29%29" TargetMode="External"/><Relationship Id="rId20" Type="http://schemas.openxmlformats.org/officeDocument/2006/relationships/hyperlink" Target="http://docs.racket-lang.org/htdp-langs/beginner.html#%28def._htdp-beginner._%28%28lib._lang%2Fhtdp-beginner..rkt%29._remainder%29%29" TargetMode="Externa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2F%29%29" TargetMode="External"/><Relationship Id="rId11" Type="http://schemas.openxmlformats.org/officeDocument/2006/relationships/hyperlink" Target="http://docs.racket-lang.org/htdp-langs/beginner.html#%28def._htdp-beginner._%28%28lib._lang%2Fhtdp-beginner..rkt%29._exact-~3einexact%29%29" TargetMode="External"/><Relationship Id="rId5" Type="http://schemas.openxmlformats.org/officeDocument/2006/relationships/hyperlink" Target="http://docs.racket-lang.org/htdp-langs/beginner.html#%28def._htdp-beginner._%28%28lib._lang%2Fhtdp-beginner..rkt%29._%2A%29%29" TargetMode="External"/><Relationship Id="rId15" Type="http://schemas.openxmlformats.org/officeDocument/2006/relationships/hyperlink" Target="http://docs.racket-lang.org/htdp-langs/beginner.html#%28def._htdp-beginner._%28%28lib._lang%2Fhtdp-beginner..rkt%29._log%29%29" TargetMode="External"/><Relationship Id="rId10" Type="http://schemas.openxmlformats.org/officeDocument/2006/relationships/hyperlink" Target="http://docs.racket-lang.org/htdp-langs/beginner.html#%28def._htdp-beginner._%28%28lib._lang%2Fhtdp-beginner..rkt%29._denominator%29%29" TargetMode="External"/><Relationship Id="rId19" Type="http://schemas.openxmlformats.org/officeDocument/2006/relationships/hyperlink" Target="http://docs.racket-lang.org/htdp-langs/beginner.html#%28def._htdp-beginner._%28%28lib._lang%2Fhtdp-beginner..rkt%29._random%29%29" TargetMode="External"/><Relationship Id="rId4" Type="http://schemas.openxmlformats.org/officeDocument/2006/relationships/hyperlink" Target="http://docs.racket-lang.org/htdp-langs/beginner.html#%28def._htdp-beginner._%28%28lib._lang%2Fhtdp-beginner..rkt%29._-%29%29" TargetMode="External"/><Relationship Id="rId9" Type="http://schemas.openxmlformats.org/officeDocument/2006/relationships/hyperlink" Target="http://docs.racket-lang.org/htdp-langs/beginner.html#%28def._htdp-beginner._%28%28lib._lang%2Fhtdp-beginner..rkt%29._ceiling%29%29" TargetMode="External"/><Relationship Id="rId14" Type="http://schemas.openxmlformats.org/officeDocument/2006/relationships/hyperlink" Target="http://docs.racket-lang.org/htdp-langs/beginner.html#%28def._htdp-beginner._%28%28lib._lang%2Fhtdp-beginner..rkt%29._gcd%29%29" TargetMode="External"/><Relationship Id="rId22" Type="http://schemas.openxmlformats.org/officeDocument/2006/relationships/hyperlink" Target="http://docs.racket-lang.org/htdp-langs/beginner.html#%28def._htdp-beginner._%28%28lib._lang%2Fhtdp-beginner..rkt%29._tan%29%29" TargetMode="External"/></Relationships>
</file>

<file path=ppt/slides/_rels/slide890.xml.rels><?xml version="1.0" encoding="UTF-8" standalone="yes"?>
<Relationships xmlns="http://schemas.openxmlformats.org/package/2006/relationships"><Relationship Id="rId2" Type="http://schemas.openxmlformats.org/officeDocument/2006/relationships/notesSlide" Target="../notesSlides/notesSlide887.xml"/><Relationship Id="rId1" Type="http://schemas.openxmlformats.org/officeDocument/2006/relationships/slideLayout" Target="../slideLayouts/slideLayout12.xml"/></Relationships>
</file>

<file path=ppt/slides/_rels/slide891.xml.rels><?xml version="1.0" encoding="UTF-8" standalone="yes"?>
<Relationships xmlns="http://schemas.openxmlformats.org/package/2006/relationships"><Relationship Id="rId2" Type="http://schemas.openxmlformats.org/officeDocument/2006/relationships/notesSlide" Target="../notesSlides/notesSlide888.xml"/><Relationship Id="rId1" Type="http://schemas.openxmlformats.org/officeDocument/2006/relationships/slideLayout" Target="../slideLayouts/slideLayout12.xml"/></Relationships>
</file>

<file path=ppt/slides/_rels/slide892.xml.rels><?xml version="1.0" encoding="UTF-8" standalone="yes"?>
<Relationships xmlns="http://schemas.openxmlformats.org/package/2006/relationships"><Relationship Id="rId2" Type="http://schemas.openxmlformats.org/officeDocument/2006/relationships/notesSlide" Target="../notesSlides/notesSlide889.xml"/><Relationship Id="rId1" Type="http://schemas.openxmlformats.org/officeDocument/2006/relationships/slideLayout" Target="../slideLayouts/slideLayout12.xml"/></Relationships>
</file>

<file path=ppt/slides/_rels/slide893.xml.rels><?xml version="1.0" encoding="UTF-8" standalone="yes"?>
<Relationships xmlns="http://schemas.openxmlformats.org/package/2006/relationships"><Relationship Id="rId2" Type="http://schemas.openxmlformats.org/officeDocument/2006/relationships/notesSlide" Target="../notesSlides/notesSlide890.xml"/><Relationship Id="rId1" Type="http://schemas.openxmlformats.org/officeDocument/2006/relationships/slideLayout" Target="../slideLayouts/slideLayout1.xml"/></Relationships>
</file>

<file path=ppt/slides/_rels/slide894.xml.rels><?xml version="1.0" encoding="UTF-8" standalone="yes"?>
<Relationships xmlns="http://schemas.openxmlformats.org/package/2006/relationships"><Relationship Id="rId2" Type="http://schemas.openxmlformats.org/officeDocument/2006/relationships/notesSlide" Target="../notesSlides/notesSlide891.xml"/><Relationship Id="rId1" Type="http://schemas.openxmlformats.org/officeDocument/2006/relationships/slideLayout" Target="../slideLayouts/slideLayout12.xml"/></Relationships>
</file>

<file path=ppt/slides/_rels/slide895.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892.xml"/><Relationship Id="rId1" Type="http://schemas.openxmlformats.org/officeDocument/2006/relationships/slideLayout" Target="../slideLayouts/slideLayout12.xml"/></Relationships>
</file>

<file path=ppt/slides/_rels/slide896.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893.xml"/><Relationship Id="rId1" Type="http://schemas.openxmlformats.org/officeDocument/2006/relationships/slideLayout" Target="../slideLayouts/slideLayout12.xml"/></Relationships>
</file>

<file path=ppt/slides/_rels/slide897.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894.xml"/><Relationship Id="rId1" Type="http://schemas.openxmlformats.org/officeDocument/2006/relationships/slideLayout" Target="../slideLayouts/slideLayout12.xml"/></Relationships>
</file>

<file path=ppt/slides/_rels/slide898.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895.xml"/><Relationship Id="rId1" Type="http://schemas.openxmlformats.org/officeDocument/2006/relationships/slideLayout" Target="../slideLayouts/slideLayout12.xml"/></Relationships>
</file>

<file path=ppt/slides/_rels/slide899.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89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Gottfried_Wilhelm_Leibniz" TargetMode="External"/><Relationship Id="rId7" Type="http://schemas.openxmlformats.org/officeDocument/2006/relationships/hyperlink" Target="https://en.wikipedia.org/wiki/Samuel_Mors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en.wikipedia.org/wiki/Claude_Shannon" TargetMode="External"/><Relationship Id="rId5" Type="http://schemas.openxmlformats.org/officeDocument/2006/relationships/hyperlink" Target="https://en.wikipedia.org/wiki/Alan_Turing" TargetMode="External"/><Relationship Id="rId4" Type="http://schemas.openxmlformats.org/officeDocument/2006/relationships/hyperlink" Target="https://en.wikipedia.org/wiki/George_Boole" TargetMode="External"/></Relationships>
</file>

<file path=ppt/slides/_rels/slide90.xml.rels><?xml version="1.0" encoding="UTF-8" standalone="yes"?>
<Relationships xmlns="http://schemas.openxmlformats.org/package/2006/relationships"><Relationship Id="rId8" Type="http://schemas.openxmlformats.org/officeDocument/2006/relationships/hyperlink" Target="http://docs.racket-lang.org/htdp-langs/beginner.html#%28def._htdp-beginner._%28%28lib._lang%2Fhtdp-beginner..rkt%29._string~3d~3f%29%29" TargetMode="External"/><Relationship Id="rId3" Type="http://schemas.openxmlformats.org/officeDocument/2006/relationships/hyperlink" Target="http://docs.racket-lang.org/htdp-langs/beginner.html#%28form._%28%28lib._lang%2Fhtdp-beginner..rkt%29._and%29%29" TargetMode="External"/><Relationship Id="rId7" Type="http://schemas.openxmlformats.org/officeDocument/2006/relationships/hyperlink" Target="http://docs.racket-lang.org/htdp-langs/beginner.html#%28def._htdp-beginner._%28%28lib._lang%2Fhtdp-beginner..rkt%29._string-~3enumber%29%29" TargetMode="External"/><Relationship Id="rId2" Type="http://schemas.openxmlformats.org/officeDocument/2006/relationships/notesSlide" Target="../notesSlides/notesSlide89.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length%29%29" TargetMode="External"/><Relationship Id="rId5" Type="http://schemas.openxmlformats.org/officeDocument/2006/relationships/hyperlink" Target="http://docs.racket-lang.org/htdp-langs/beginner.html#%28def._htdp-beginner._%28%28lib._lang%2Fhtdp-beginner..rkt%29._~3d%29%29" TargetMode="External"/><Relationship Id="rId10" Type="http://schemas.openxmlformats.org/officeDocument/2006/relationships/hyperlink" Target="http://docs.racket-lang.org/htdp-langs/beginner.html#%28def._htdp-beginner._%28%28lib._lang%2Fhtdp-beginner..rkt%29._%2B%29%29" TargetMode="External"/><Relationship Id="rId4" Type="http://schemas.openxmlformats.org/officeDocument/2006/relationships/hyperlink" Target="http://docs.racket-lang.org/htdp-langs/beginner.html#%28form._%28%28lib._lang%2Fhtdp-beginner..rkt%29._or%29%29" TargetMode="External"/><Relationship Id="rId9" Type="http://schemas.openxmlformats.org/officeDocument/2006/relationships/hyperlink" Target="http://docs.racket-lang.org/htdp-langs/beginner.html#%28def._htdp-beginner._%28%28lib._lang%2Fhtdp-beginner..rkt%29._~3e~3d%29%29" TargetMode="External"/></Relationships>
</file>

<file path=ppt/slides/_rels/slide900.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897.xml"/><Relationship Id="rId1" Type="http://schemas.openxmlformats.org/officeDocument/2006/relationships/slideLayout" Target="../slideLayouts/slideLayout12.xml"/></Relationships>
</file>

<file path=ppt/slides/_rels/slide901.xml.rels><?xml version="1.0" encoding="UTF-8" standalone="yes"?>
<Relationships xmlns="http://schemas.openxmlformats.org/package/2006/relationships"><Relationship Id="rId2" Type="http://schemas.openxmlformats.org/officeDocument/2006/relationships/notesSlide" Target="../notesSlides/notesSlide898.xml"/><Relationship Id="rId1" Type="http://schemas.openxmlformats.org/officeDocument/2006/relationships/slideLayout" Target="../slideLayouts/slideLayout12.xml"/></Relationships>
</file>

<file path=ppt/slides/_rels/slide902.xml.rels><?xml version="1.0" encoding="UTF-8" standalone="yes"?>
<Relationships xmlns="http://schemas.openxmlformats.org/package/2006/relationships"><Relationship Id="rId2" Type="http://schemas.openxmlformats.org/officeDocument/2006/relationships/notesSlide" Target="../notesSlides/notesSlide899.xml"/><Relationship Id="rId1" Type="http://schemas.openxmlformats.org/officeDocument/2006/relationships/slideLayout" Target="../slideLayouts/slideLayout12.xml"/></Relationships>
</file>

<file path=ppt/slides/_rels/slide903.xml.rels><?xml version="1.0" encoding="UTF-8" standalone="yes"?>
<Relationships xmlns="http://schemas.openxmlformats.org/package/2006/relationships"><Relationship Id="rId2" Type="http://schemas.openxmlformats.org/officeDocument/2006/relationships/notesSlide" Target="../notesSlides/notesSlide900.xml"/><Relationship Id="rId1" Type="http://schemas.openxmlformats.org/officeDocument/2006/relationships/slideLayout" Target="../slideLayouts/slideLayout12.xml"/></Relationships>
</file>

<file path=ppt/slides/_rels/slide904.xml.rels><?xml version="1.0" encoding="UTF-8" standalone="yes"?>
<Relationships xmlns="http://schemas.openxmlformats.org/package/2006/relationships"><Relationship Id="rId2" Type="http://schemas.openxmlformats.org/officeDocument/2006/relationships/notesSlide" Target="../notesSlides/notesSlide901.xml"/><Relationship Id="rId1" Type="http://schemas.openxmlformats.org/officeDocument/2006/relationships/slideLayout" Target="../slideLayouts/slideLayout12.xml"/></Relationships>
</file>

<file path=ppt/slides/_rels/slide905.xml.rels><?xml version="1.0" encoding="UTF-8" standalone="yes"?>
<Relationships xmlns="http://schemas.openxmlformats.org/package/2006/relationships"><Relationship Id="rId2" Type="http://schemas.openxmlformats.org/officeDocument/2006/relationships/notesSlide" Target="../notesSlides/notesSlide902.xml"/><Relationship Id="rId1" Type="http://schemas.openxmlformats.org/officeDocument/2006/relationships/slideLayout" Target="../slideLayouts/slideLayout12.xml"/></Relationships>
</file>

<file path=ppt/slides/_rels/slide906.xml.rels><?xml version="1.0" encoding="UTF-8" standalone="yes"?>
<Relationships xmlns="http://schemas.openxmlformats.org/package/2006/relationships"><Relationship Id="rId2" Type="http://schemas.openxmlformats.org/officeDocument/2006/relationships/notesSlide" Target="../notesSlides/notesSlide903.xml"/><Relationship Id="rId1" Type="http://schemas.openxmlformats.org/officeDocument/2006/relationships/slideLayout" Target="../slideLayouts/slideLayout12.xml"/></Relationships>
</file>

<file path=ppt/slides/_rels/slide907.xml.rels><?xml version="1.0" encoding="UTF-8" standalone="yes"?>
<Relationships xmlns="http://schemas.openxmlformats.org/package/2006/relationships"><Relationship Id="rId2" Type="http://schemas.openxmlformats.org/officeDocument/2006/relationships/notesSlide" Target="../notesSlides/notesSlide904.xml"/><Relationship Id="rId1" Type="http://schemas.openxmlformats.org/officeDocument/2006/relationships/slideLayout" Target="../slideLayouts/slideLayout12.xml"/></Relationships>
</file>

<file path=ppt/slides/_rels/slide908.xml.rels><?xml version="1.0" encoding="UTF-8" standalone="yes"?>
<Relationships xmlns="http://schemas.openxmlformats.org/package/2006/relationships"><Relationship Id="rId2" Type="http://schemas.openxmlformats.org/officeDocument/2006/relationships/notesSlide" Target="../notesSlides/notesSlide905.xml"/><Relationship Id="rId1" Type="http://schemas.openxmlformats.org/officeDocument/2006/relationships/slideLayout" Target="../slideLayouts/slideLayout12.xml"/></Relationships>
</file>

<file path=ppt/slides/_rels/slide909.xml.rels><?xml version="1.0" encoding="UTF-8" standalone="yes"?>
<Relationships xmlns="http://schemas.openxmlformats.org/package/2006/relationships"><Relationship Id="rId2" Type="http://schemas.openxmlformats.org/officeDocument/2006/relationships/notesSlide" Target="../notesSlides/notesSlide906.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and%29%29" TargetMode="External"/><Relationship Id="rId2" Type="http://schemas.openxmlformats.org/officeDocument/2006/relationships/notesSlide" Target="../notesSlides/notesSlide90.xml"/><Relationship Id="rId1" Type="http://schemas.openxmlformats.org/officeDocument/2006/relationships/slideLayout" Target="../slideLayouts/slideLayout12.xml"/><Relationship Id="rId5" Type="http://schemas.openxmlformats.org/officeDocument/2006/relationships/hyperlink" Target="http://docs.racket-lang.org/htdp-langs/beginner.html#%28def._htdp-beginner._%28%28lib._lang%2Fhtdp-beginner..rkt%29._~3e~3d%29%29" TargetMode="External"/><Relationship Id="rId4" Type="http://schemas.openxmlformats.org/officeDocument/2006/relationships/hyperlink" Target="http://docs.racket-lang.org/htdp-langs/beginner.html#%28form._%28%28lib._lang%2Fhtdp-beginner..rkt%29._or%29%29" TargetMode="External"/></Relationships>
</file>

<file path=ppt/slides/_rels/slide910.xml.rels><?xml version="1.0" encoding="UTF-8" standalone="yes"?>
<Relationships xmlns="http://schemas.openxmlformats.org/package/2006/relationships"><Relationship Id="rId2" Type="http://schemas.openxmlformats.org/officeDocument/2006/relationships/notesSlide" Target="../notesSlides/notesSlide907.xml"/><Relationship Id="rId1" Type="http://schemas.openxmlformats.org/officeDocument/2006/relationships/slideLayout" Target="../slideLayouts/slideLayout12.xml"/></Relationships>
</file>

<file path=ppt/slides/_rels/slide911.xml.rels><?xml version="1.0" encoding="UTF-8" standalone="yes"?>
<Relationships xmlns="http://schemas.openxmlformats.org/package/2006/relationships"><Relationship Id="rId2" Type="http://schemas.openxmlformats.org/officeDocument/2006/relationships/notesSlide" Target="../notesSlides/notesSlide908.xml"/><Relationship Id="rId1" Type="http://schemas.openxmlformats.org/officeDocument/2006/relationships/slideLayout" Target="../slideLayouts/slideLayout12.xml"/></Relationships>
</file>

<file path=ppt/slides/_rels/slide912.xml.rels><?xml version="1.0" encoding="UTF-8" standalone="yes"?>
<Relationships xmlns="http://schemas.openxmlformats.org/package/2006/relationships"><Relationship Id="rId2" Type="http://schemas.openxmlformats.org/officeDocument/2006/relationships/notesSlide" Target="../notesSlides/notesSlide909.xml"/><Relationship Id="rId1" Type="http://schemas.openxmlformats.org/officeDocument/2006/relationships/slideLayout" Target="../slideLayouts/slideLayout12.xml"/></Relationships>
</file>

<file path=ppt/slides/_rels/slide913.xml.rels><?xml version="1.0" encoding="UTF-8" standalone="yes"?>
<Relationships xmlns="http://schemas.openxmlformats.org/package/2006/relationships"><Relationship Id="rId2" Type="http://schemas.openxmlformats.org/officeDocument/2006/relationships/notesSlide" Target="../notesSlides/notesSlide910.xml"/><Relationship Id="rId1" Type="http://schemas.openxmlformats.org/officeDocument/2006/relationships/slideLayout" Target="../slideLayouts/slideLayout12.xml"/></Relationships>
</file>

<file path=ppt/slides/_rels/slide914.xml.rels><?xml version="1.0" encoding="UTF-8" standalone="yes"?>
<Relationships xmlns="http://schemas.openxmlformats.org/package/2006/relationships"><Relationship Id="rId2" Type="http://schemas.openxmlformats.org/officeDocument/2006/relationships/notesSlide" Target="../notesSlides/notesSlide911.xml"/><Relationship Id="rId1" Type="http://schemas.openxmlformats.org/officeDocument/2006/relationships/slideLayout" Target="../slideLayouts/slideLayout12.xml"/></Relationships>
</file>

<file path=ppt/slides/_rels/slide915.xml.rels><?xml version="1.0" encoding="UTF-8" standalone="yes"?>
<Relationships xmlns="http://schemas.openxmlformats.org/package/2006/relationships"><Relationship Id="rId2" Type="http://schemas.openxmlformats.org/officeDocument/2006/relationships/notesSlide" Target="../notesSlides/notesSlide912.xml"/><Relationship Id="rId1" Type="http://schemas.openxmlformats.org/officeDocument/2006/relationships/slideLayout" Target="../slideLayouts/slideLayout12.xml"/></Relationships>
</file>

<file path=ppt/slides/_rels/slide916.xml.rels><?xml version="1.0" encoding="UTF-8" standalone="yes"?>
<Relationships xmlns="http://schemas.openxmlformats.org/package/2006/relationships"><Relationship Id="rId2" Type="http://schemas.openxmlformats.org/officeDocument/2006/relationships/notesSlide" Target="../notesSlides/notesSlide913.xml"/><Relationship Id="rId1" Type="http://schemas.openxmlformats.org/officeDocument/2006/relationships/slideLayout" Target="../slideLayouts/slideLayout12.xml"/></Relationships>
</file>

<file path=ppt/slides/_rels/slide917.xml.rels><?xml version="1.0" encoding="UTF-8" standalone="yes"?>
<Relationships xmlns="http://schemas.openxmlformats.org/package/2006/relationships"><Relationship Id="rId2" Type="http://schemas.openxmlformats.org/officeDocument/2006/relationships/notesSlide" Target="../notesSlides/notesSlide914.xml"/><Relationship Id="rId1" Type="http://schemas.openxmlformats.org/officeDocument/2006/relationships/slideLayout" Target="../slideLayouts/slideLayout12.xml"/></Relationships>
</file>

<file path=ppt/slides/_rels/slide918.xml.rels><?xml version="1.0" encoding="UTF-8" standalone="yes"?>
<Relationships xmlns="http://schemas.openxmlformats.org/package/2006/relationships"><Relationship Id="rId2" Type="http://schemas.openxmlformats.org/officeDocument/2006/relationships/notesSlide" Target="../notesSlides/notesSlide915.xml"/><Relationship Id="rId1" Type="http://schemas.openxmlformats.org/officeDocument/2006/relationships/slideLayout" Target="../slideLayouts/slideLayout12.xml"/></Relationships>
</file>

<file path=ppt/slides/_rels/slide919.xml.rels><?xml version="1.0" encoding="UTF-8" standalone="yes"?>
<Relationships xmlns="http://schemas.openxmlformats.org/package/2006/relationships"><Relationship Id="rId2" Type="http://schemas.openxmlformats.org/officeDocument/2006/relationships/notesSlide" Target="../notesSlides/notesSlide916.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and%29%29" TargetMode="External"/><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0.xml.rels><?xml version="1.0" encoding="UTF-8" standalone="yes"?>
<Relationships xmlns="http://schemas.openxmlformats.org/package/2006/relationships"><Relationship Id="rId2" Type="http://schemas.openxmlformats.org/officeDocument/2006/relationships/notesSlide" Target="../notesSlides/notesSlide917.xml"/><Relationship Id="rId1" Type="http://schemas.openxmlformats.org/officeDocument/2006/relationships/slideLayout" Target="../slideLayouts/slideLayout12.xml"/></Relationships>
</file>

<file path=ppt/slides/_rels/slide921.xml.rels><?xml version="1.0" encoding="UTF-8" standalone="yes"?>
<Relationships xmlns="http://schemas.openxmlformats.org/package/2006/relationships"><Relationship Id="rId2" Type="http://schemas.openxmlformats.org/officeDocument/2006/relationships/notesSlide" Target="../notesSlides/notesSlide918.xml"/><Relationship Id="rId1" Type="http://schemas.openxmlformats.org/officeDocument/2006/relationships/slideLayout" Target="../slideLayouts/slideLayout1.xml"/></Relationships>
</file>

<file path=ppt/slides/_rels/slide922.xml.rels><?xml version="1.0" encoding="UTF-8" standalone="yes"?>
<Relationships xmlns="http://schemas.openxmlformats.org/package/2006/relationships"><Relationship Id="rId2" Type="http://schemas.openxmlformats.org/officeDocument/2006/relationships/notesSlide" Target="../notesSlides/notesSlide919.xml"/><Relationship Id="rId1" Type="http://schemas.openxmlformats.org/officeDocument/2006/relationships/slideLayout" Target="../slideLayouts/slideLayout13.xml"/></Relationships>
</file>

<file path=ppt/slides/_rels/slide923.xml.rels><?xml version="1.0" encoding="UTF-8" standalone="yes"?>
<Relationships xmlns="http://schemas.openxmlformats.org/package/2006/relationships"><Relationship Id="rId2" Type="http://schemas.openxmlformats.org/officeDocument/2006/relationships/notesSlide" Target="../notesSlides/notesSlide920.xml"/><Relationship Id="rId1" Type="http://schemas.openxmlformats.org/officeDocument/2006/relationships/slideLayout" Target="../slideLayouts/slideLayout12.xml"/></Relationships>
</file>

<file path=ppt/slides/_rels/slide924.xml.rels><?xml version="1.0" encoding="UTF-8" standalone="yes"?>
<Relationships xmlns="http://schemas.openxmlformats.org/package/2006/relationships"><Relationship Id="rId2" Type="http://schemas.openxmlformats.org/officeDocument/2006/relationships/notesSlide" Target="../notesSlides/notesSlide921.xml"/><Relationship Id="rId1" Type="http://schemas.openxmlformats.org/officeDocument/2006/relationships/slideLayout" Target="../slideLayouts/slideLayout12.xml"/></Relationships>
</file>

<file path=ppt/slides/_rels/slide925.xml.rels><?xml version="1.0" encoding="UTF-8" standalone="yes"?>
<Relationships xmlns="http://schemas.openxmlformats.org/package/2006/relationships"><Relationship Id="rId2" Type="http://schemas.openxmlformats.org/officeDocument/2006/relationships/notesSlide" Target="../notesSlides/notesSlide922.xml"/><Relationship Id="rId1" Type="http://schemas.openxmlformats.org/officeDocument/2006/relationships/slideLayout" Target="../slideLayouts/slideLayout6.xml"/></Relationships>
</file>

<file path=ppt/slides/_rels/slide926.xml.rels><?xml version="1.0" encoding="UTF-8" standalone="yes"?>
<Relationships xmlns="http://schemas.openxmlformats.org/package/2006/relationships"><Relationship Id="rId2" Type="http://schemas.openxmlformats.org/officeDocument/2006/relationships/notesSlide" Target="../notesSlides/notesSlide923.xml"/><Relationship Id="rId1" Type="http://schemas.openxmlformats.org/officeDocument/2006/relationships/slideLayout" Target="../slideLayouts/slideLayout6.xml"/></Relationships>
</file>

<file path=ppt/slides/_rels/slide927.xml.rels><?xml version="1.0" encoding="UTF-8" standalone="yes"?>
<Relationships xmlns="http://schemas.openxmlformats.org/package/2006/relationships"><Relationship Id="rId2" Type="http://schemas.openxmlformats.org/officeDocument/2006/relationships/notesSlide" Target="../notesSlides/notesSlide924.xml"/><Relationship Id="rId1" Type="http://schemas.openxmlformats.org/officeDocument/2006/relationships/slideLayout" Target="../slideLayouts/slideLayout12.xml"/></Relationships>
</file>

<file path=ppt/slides/_rels/slide928.xml.rels><?xml version="1.0" encoding="UTF-8" standalone="yes"?>
<Relationships xmlns="http://schemas.openxmlformats.org/package/2006/relationships"><Relationship Id="rId2" Type="http://schemas.openxmlformats.org/officeDocument/2006/relationships/notesSlide" Target="../notesSlides/notesSlide925.xml"/><Relationship Id="rId1" Type="http://schemas.openxmlformats.org/officeDocument/2006/relationships/slideLayout" Target="../slideLayouts/slideLayout12.xml"/></Relationships>
</file>

<file path=ppt/slides/_rels/slide929.xml.rels><?xml version="1.0" encoding="UTF-8" standalone="yes"?>
<Relationships xmlns="http://schemas.openxmlformats.org/package/2006/relationships"><Relationship Id="rId2" Type="http://schemas.openxmlformats.org/officeDocument/2006/relationships/notesSlide" Target="../notesSlides/notesSlide926.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0.xml.rels><?xml version="1.0" encoding="UTF-8" standalone="yes"?>
<Relationships xmlns="http://schemas.openxmlformats.org/package/2006/relationships"><Relationship Id="rId2" Type="http://schemas.openxmlformats.org/officeDocument/2006/relationships/notesSlide" Target="../notesSlides/notesSlide927.xml"/><Relationship Id="rId1" Type="http://schemas.openxmlformats.org/officeDocument/2006/relationships/slideLayout" Target="../slideLayouts/slideLayout12.xml"/></Relationships>
</file>

<file path=ppt/slides/_rels/slide931.xml.rels><?xml version="1.0" encoding="UTF-8" standalone="yes"?>
<Relationships xmlns="http://schemas.openxmlformats.org/package/2006/relationships"><Relationship Id="rId2" Type="http://schemas.openxmlformats.org/officeDocument/2006/relationships/notesSlide" Target="../notesSlides/notesSlide928.xml"/><Relationship Id="rId1" Type="http://schemas.openxmlformats.org/officeDocument/2006/relationships/slideLayout" Target="../slideLayouts/slideLayout12.xml"/></Relationships>
</file>

<file path=ppt/slides/_rels/slide932.xml.rels><?xml version="1.0" encoding="UTF-8" standalone="yes"?>
<Relationships xmlns="http://schemas.openxmlformats.org/package/2006/relationships"><Relationship Id="rId2" Type="http://schemas.openxmlformats.org/officeDocument/2006/relationships/notesSlide" Target="../notesSlides/notesSlide929.xml"/><Relationship Id="rId1" Type="http://schemas.openxmlformats.org/officeDocument/2006/relationships/slideLayout" Target="../slideLayouts/slideLayout12.xml"/></Relationships>
</file>

<file path=ppt/slides/_rels/slide933.xml.rels><?xml version="1.0" encoding="UTF-8" standalone="yes"?>
<Relationships xmlns="http://schemas.openxmlformats.org/package/2006/relationships"><Relationship Id="rId2" Type="http://schemas.openxmlformats.org/officeDocument/2006/relationships/notesSlide" Target="../notesSlides/notesSlide930.xml"/><Relationship Id="rId1" Type="http://schemas.openxmlformats.org/officeDocument/2006/relationships/slideLayout" Target="../slideLayouts/slideLayout12.xml"/></Relationships>
</file>

<file path=ppt/slides/_rels/slide934.xml.rels><?xml version="1.0" encoding="UTF-8" standalone="yes"?>
<Relationships xmlns="http://schemas.openxmlformats.org/package/2006/relationships"><Relationship Id="rId2" Type="http://schemas.openxmlformats.org/officeDocument/2006/relationships/notesSlide" Target="../notesSlides/notesSlide931.xml"/><Relationship Id="rId1" Type="http://schemas.openxmlformats.org/officeDocument/2006/relationships/slideLayout" Target="../slideLayouts/slideLayout12.xml"/></Relationships>
</file>

<file path=ppt/slides/_rels/slide935.xml.rels><?xml version="1.0" encoding="UTF-8" standalone="yes"?>
<Relationships xmlns="http://schemas.openxmlformats.org/package/2006/relationships"><Relationship Id="rId2" Type="http://schemas.openxmlformats.org/officeDocument/2006/relationships/notesSlide" Target="../notesSlides/notesSlide932.xml"/><Relationship Id="rId1" Type="http://schemas.openxmlformats.org/officeDocument/2006/relationships/slideLayout" Target="../slideLayouts/slideLayout12.xml"/></Relationships>
</file>

<file path=ppt/slides/_rels/slide936.xml.rels><?xml version="1.0" encoding="UTF-8" standalone="yes"?>
<Relationships xmlns="http://schemas.openxmlformats.org/package/2006/relationships"><Relationship Id="rId2" Type="http://schemas.openxmlformats.org/officeDocument/2006/relationships/notesSlide" Target="../notesSlides/notesSlide933.xml"/><Relationship Id="rId1" Type="http://schemas.openxmlformats.org/officeDocument/2006/relationships/slideLayout" Target="../slideLayouts/slideLayout12.xml"/></Relationships>
</file>

<file path=ppt/slides/_rels/slide937.xml.rels><?xml version="1.0" encoding="UTF-8" standalone="yes"?>
<Relationships xmlns="http://schemas.openxmlformats.org/package/2006/relationships"><Relationship Id="rId2" Type="http://schemas.openxmlformats.org/officeDocument/2006/relationships/notesSlide" Target="../notesSlides/notesSlide934.xml"/><Relationship Id="rId1" Type="http://schemas.openxmlformats.org/officeDocument/2006/relationships/slideLayout" Target="../slideLayouts/slideLayout12.xml"/></Relationships>
</file>

<file path=ppt/slides/_rels/slide938.xml.rels><?xml version="1.0" encoding="UTF-8" standalone="yes"?>
<Relationships xmlns="http://schemas.openxmlformats.org/package/2006/relationships"><Relationship Id="rId2" Type="http://schemas.openxmlformats.org/officeDocument/2006/relationships/notesSlide" Target="../notesSlides/notesSlide935.xml"/><Relationship Id="rId1" Type="http://schemas.openxmlformats.org/officeDocument/2006/relationships/slideLayout" Target="../slideLayouts/slideLayout12.xml"/></Relationships>
</file>

<file path=ppt/slides/_rels/slide939.xml.rels><?xml version="1.0" encoding="UTF-8" standalone="yes"?>
<Relationships xmlns="http://schemas.openxmlformats.org/package/2006/relationships"><Relationship Id="rId2" Type="http://schemas.openxmlformats.org/officeDocument/2006/relationships/notesSlide" Target="../notesSlides/notesSlide936.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0.xml.rels><?xml version="1.0" encoding="UTF-8" standalone="yes"?>
<Relationships xmlns="http://schemas.openxmlformats.org/package/2006/relationships"><Relationship Id="rId2" Type="http://schemas.openxmlformats.org/officeDocument/2006/relationships/notesSlide" Target="../notesSlides/notesSlide937.xml"/><Relationship Id="rId1" Type="http://schemas.openxmlformats.org/officeDocument/2006/relationships/slideLayout" Target="../slideLayouts/slideLayout12.xml"/></Relationships>
</file>

<file path=ppt/slides/_rels/slide941.xml.rels><?xml version="1.0" encoding="UTF-8" standalone="yes"?>
<Relationships xmlns="http://schemas.openxmlformats.org/package/2006/relationships"><Relationship Id="rId2" Type="http://schemas.openxmlformats.org/officeDocument/2006/relationships/notesSlide" Target="../notesSlides/notesSlide938.xml"/><Relationship Id="rId1" Type="http://schemas.openxmlformats.org/officeDocument/2006/relationships/slideLayout" Target="../slideLayouts/slideLayout12.xml"/></Relationships>
</file>

<file path=ppt/slides/_rels/slide942.xml.rels><?xml version="1.0" encoding="UTF-8" standalone="yes"?>
<Relationships xmlns="http://schemas.openxmlformats.org/package/2006/relationships"><Relationship Id="rId2" Type="http://schemas.openxmlformats.org/officeDocument/2006/relationships/notesSlide" Target="../notesSlides/notesSlide939.xml"/><Relationship Id="rId1" Type="http://schemas.openxmlformats.org/officeDocument/2006/relationships/slideLayout" Target="../slideLayouts/slideLayout12.xml"/></Relationships>
</file>

<file path=ppt/slides/_rels/slide943.xml.rels><?xml version="1.0" encoding="UTF-8" standalone="yes"?>
<Relationships xmlns="http://schemas.openxmlformats.org/package/2006/relationships"><Relationship Id="rId2" Type="http://schemas.openxmlformats.org/officeDocument/2006/relationships/notesSlide" Target="../notesSlides/notesSlide940.xml"/><Relationship Id="rId1" Type="http://schemas.openxmlformats.org/officeDocument/2006/relationships/slideLayout" Target="../slideLayouts/slideLayout12.xml"/></Relationships>
</file>

<file path=ppt/slides/_rels/slide944.xml.rels><?xml version="1.0" encoding="UTF-8" standalone="yes"?>
<Relationships xmlns="http://schemas.openxmlformats.org/package/2006/relationships"><Relationship Id="rId2" Type="http://schemas.openxmlformats.org/officeDocument/2006/relationships/notesSlide" Target="../notesSlides/notesSlide941.xml"/><Relationship Id="rId1" Type="http://schemas.openxmlformats.org/officeDocument/2006/relationships/slideLayout" Target="../slideLayouts/slideLayout12.xml"/></Relationships>
</file>

<file path=ppt/slides/_rels/slide945.xml.rels><?xml version="1.0" encoding="UTF-8" standalone="yes"?>
<Relationships xmlns="http://schemas.openxmlformats.org/package/2006/relationships"><Relationship Id="rId2" Type="http://schemas.openxmlformats.org/officeDocument/2006/relationships/notesSlide" Target="../notesSlides/notesSlide942.xml"/><Relationship Id="rId1" Type="http://schemas.openxmlformats.org/officeDocument/2006/relationships/slideLayout" Target="../slideLayouts/slideLayout12.xml"/></Relationships>
</file>

<file path=ppt/slides/_rels/slide946.xml.rels><?xml version="1.0" encoding="UTF-8" standalone="yes"?>
<Relationships xmlns="http://schemas.openxmlformats.org/package/2006/relationships"><Relationship Id="rId2" Type="http://schemas.openxmlformats.org/officeDocument/2006/relationships/notesSlide" Target="../notesSlides/notesSlide943.xml"/><Relationship Id="rId1" Type="http://schemas.openxmlformats.org/officeDocument/2006/relationships/slideLayout" Target="../slideLayouts/slideLayout12.xml"/></Relationships>
</file>

<file path=ppt/slides/_rels/slide947.xml.rels><?xml version="1.0" encoding="UTF-8" standalone="yes"?>
<Relationships xmlns="http://schemas.openxmlformats.org/package/2006/relationships"><Relationship Id="rId2" Type="http://schemas.openxmlformats.org/officeDocument/2006/relationships/notesSlide" Target="../notesSlides/notesSlide944.xml"/><Relationship Id="rId1" Type="http://schemas.openxmlformats.org/officeDocument/2006/relationships/slideLayout" Target="../slideLayouts/slideLayout12.xml"/></Relationships>
</file>

<file path=ppt/slides/_rels/slide948.xml.rels><?xml version="1.0" encoding="UTF-8" standalone="yes"?>
<Relationships xmlns="http://schemas.openxmlformats.org/package/2006/relationships"><Relationship Id="rId2" Type="http://schemas.openxmlformats.org/officeDocument/2006/relationships/notesSlide" Target="../notesSlides/notesSlide945.xml"/><Relationship Id="rId1" Type="http://schemas.openxmlformats.org/officeDocument/2006/relationships/slideLayout" Target="../slideLayouts/slideLayout12.xml"/></Relationships>
</file>

<file path=ppt/slides/_rels/slide949.xml.rels><?xml version="1.0" encoding="UTF-8" standalone="yes"?>
<Relationships xmlns="http://schemas.openxmlformats.org/package/2006/relationships"><Relationship Id="rId2" Type="http://schemas.openxmlformats.org/officeDocument/2006/relationships/notesSlide" Target="../notesSlides/notesSlide946.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8" Type="http://schemas.openxmlformats.org/officeDocument/2006/relationships/hyperlink" Target="http://docs.racket-lang.org/htdp-langs/beginner.html#%28def._htdp-beginner._%28%28lib._lang%2Fhtdp-beginner..rkt%29._string~3d~3f%29%29" TargetMode="External"/><Relationship Id="rId3" Type="http://schemas.openxmlformats.org/officeDocument/2006/relationships/hyperlink" Target="http://docs.racket-lang.org/htdp-langs/beginner.html#%28form._%28%28lib._lang%2Fhtdp-beginner..rkt%29._and%29%29" TargetMode="External"/><Relationship Id="rId7" Type="http://schemas.openxmlformats.org/officeDocument/2006/relationships/hyperlink" Target="http://docs.racket-lang.org/htdp-langs/beginner.html#%28def._htdp-beginner._%28%28lib._lang%2Fhtdp-beginner..rkt%29._string-~3enumber%29%29" TargetMode="External"/><Relationship Id="rId2" Type="http://schemas.openxmlformats.org/officeDocument/2006/relationships/notesSlide" Target="../notesSlides/notesSlide94.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length%29%29" TargetMode="External"/><Relationship Id="rId5" Type="http://schemas.openxmlformats.org/officeDocument/2006/relationships/hyperlink" Target="http://docs.racket-lang.org/htdp-langs/beginner.html#%28def._htdp-beginner._%28%28lib._lang%2Fhtdp-beginner..rkt%29._~3d%29%29" TargetMode="External"/><Relationship Id="rId10" Type="http://schemas.openxmlformats.org/officeDocument/2006/relationships/hyperlink" Target="http://docs.racket-lang.org/htdp-langs/beginner.html#%28def._htdp-beginner._%28%28lib._lang%2Fhtdp-beginner..rkt%29._%2B%29%29" TargetMode="External"/><Relationship Id="rId4" Type="http://schemas.openxmlformats.org/officeDocument/2006/relationships/hyperlink" Target="http://docs.racket-lang.org/htdp-langs/beginner.html#%28form._%28%28lib._lang%2Fhtdp-beginner..rkt%29._or%29%29" TargetMode="External"/><Relationship Id="rId9" Type="http://schemas.openxmlformats.org/officeDocument/2006/relationships/hyperlink" Target="http://docs.racket-lang.org/htdp-langs/beginner.html#%28def._htdp-beginner._%28%28lib._lang%2Fhtdp-beginner..rkt%29._~3e~3d%29%29" TargetMode="External"/></Relationships>
</file>

<file path=ppt/slides/_rels/slide950.xml.rels><?xml version="1.0" encoding="UTF-8" standalone="yes"?>
<Relationships xmlns="http://schemas.openxmlformats.org/package/2006/relationships"><Relationship Id="rId2" Type="http://schemas.openxmlformats.org/officeDocument/2006/relationships/notesSlide" Target="../notesSlides/notesSlide947.xml"/><Relationship Id="rId1" Type="http://schemas.openxmlformats.org/officeDocument/2006/relationships/slideLayout" Target="../slideLayouts/slideLayout6.xml"/></Relationships>
</file>

<file path=ppt/slides/_rels/slide951.xml.rels><?xml version="1.0" encoding="UTF-8" standalone="yes"?>
<Relationships xmlns="http://schemas.openxmlformats.org/package/2006/relationships"><Relationship Id="rId2" Type="http://schemas.openxmlformats.org/officeDocument/2006/relationships/notesSlide" Target="../notesSlides/notesSlide948.xml"/><Relationship Id="rId1" Type="http://schemas.openxmlformats.org/officeDocument/2006/relationships/slideLayout" Target="../slideLayouts/slideLayout12.xml"/></Relationships>
</file>

<file path=ppt/slides/_rels/slide952.xml.rels><?xml version="1.0" encoding="UTF-8" standalone="yes"?>
<Relationships xmlns="http://schemas.openxmlformats.org/package/2006/relationships"><Relationship Id="rId2" Type="http://schemas.openxmlformats.org/officeDocument/2006/relationships/notesSlide" Target="../notesSlides/notesSlide949.xml"/><Relationship Id="rId1" Type="http://schemas.openxmlformats.org/officeDocument/2006/relationships/slideLayout" Target="../slideLayouts/slideLayout12.xml"/></Relationships>
</file>

<file path=ppt/slides/_rels/slide953.xml.rels><?xml version="1.0" encoding="UTF-8" standalone="yes"?>
<Relationships xmlns="http://schemas.openxmlformats.org/package/2006/relationships"><Relationship Id="rId2" Type="http://schemas.openxmlformats.org/officeDocument/2006/relationships/notesSlide" Target="../notesSlides/notesSlide950.xml"/><Relationship Id="rId1" Type="http://schemas.openxmlformats.org/officeDocument/2006/relationships/slideLayout" Target="../slideLayouts/slideLayout12.xml"/></Relationships>
</file>

<file path=ppt/slides/_rels/slide954.xml.rels><?xml version="1.0" encoding="UTF-8" standalone="yes"?>
<Relationships xmlns="http://schemas.openxmlformats.org/package/2006/relationships"><Relationship Id="rId2" Type="http://schemas.openxmlformats.org/officeDocument/2006/relationships/notesSlide" Target="../notesSlides/notesSlide951.xml"/><Relationship Id="rId1" Type="http://schemas.openxmlformats.org/officeDocument/2006/relationships/slideLayout" Target="../slideLayouts/slideLayout12.xml"/></Relationships>
</file>

<file path=ppt/slides/_rels/slide955.xml.rels><?xml version="1.0" encoding="UTF-8" standalone="yes"?>
<Relationships xmlns="http://schemas.openxmlformats.org/package/2006/relationships"><Relationship Id="rId2" Type="http://schemas.openxmlformats.org/officeDocument/2006/relationships/notesSlide" Target="../notesSlides/notesSlide952.xml"/><Relationship Id="rId1" Type="http://schemas.openxmlformats.org/officeDocument/2006/relationships/slideLayout" Target="../slideLayouts/slideLayout12.xml"/></Relationships>
</file>

<file path=ppt/slides/_rels/slide956.xml.rels><?xml version="1.0" encoding="UTF-8" standalone="yes"?>
<Relationships xmlns="http://schemas.openxmlformats.org/package/2006/relationships"><Relationship Id="rId2" Type="http://schemas.openxmlformats.org/officeDocument/2006/relationships/notesSlide" Target="../notesSlides/notesSlide953.xml"/><Relationship Id="rId1" Type="http://schemas.openxmlformats.org/officeDocument/2006/relationships/slideLayout" Target="../slideLayouts/slideLayout12.xml"/></Relationships>
</file>

<file path=ppt/slides/_rels/slide957.xml.rels><?xml version="1.0" encoding="UTF-8" standalone="yes"?>
<Relationships xmlns="http://schemas.openxmlformats.org/package/2006/relationships"><Relationship Id="rId2" Type="http://schemas.openxmlformats.org/officeDocument/2006/relationships/notesSlide" Target="../notesSlides/notesSlide954.xml"/><Relationship Id="rId1" Type="http://schemas.openxmlformats.org/officeDocument/2006/relationships/slideLayout" Target="../slideLayouts/slideLayout12.xml"/></Relationships>
</file>

<file path=ppt/slides/_rels/slide958.xml.rels><?xml version="1.0" encoding="UTF-8" standalone="yes"?>
<Relationships xmlns="http://schemas.openxmlformats.org/package/2006/relationships"><Relationship Id="rId2" Type="http://schemas.openxmlformats.org/officeDocument/2006/relationships/notesSlide" Target="../notesSlides/notesSlide955.xml"/><Relationship Id="rId1" Type="http://schemas.openxmlformats.org/officeDocument/2006/relationships/slideLayout" Target="../slideLayouts/slideLayout12.xml"/></Relationships>
</file>

<file path=ppt/slides/_rels/slide959.xml.rels><?xml version="1.0" encoding="UTF-8" standalone="yes"?>
<Relationships xmlns="http://schemas.openxmlformats.org/package/2006/relationships"><Relationship Id="rId2" Type="http://schemas.openxmlformats.org/officeDocument/2006/relationships/notesSlide" Target="../notesSlides/notesSlide956.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and%29%29" TargetMode="External"/><Relationship Id="rId7"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95.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3e~3d%29%29" TargetMode="External"/><Relationship Id="rId5" Type="http://schemas.openxmlformats.org/officeDocument/2006/relationships/hyperlink" Target="http://docs.racket-lang.org/htdp-langs/beginner.html#%28def._htdp-beginner._%28%28lib._lang%2Fhtdp-beginner..rkt%29._~3d%29%29" TargetMode="External"/><Relationship Id="rId4" Type="http://schemas.openxmlformats.org/officeDocument/2006/relationships/hyperlink" Target="http://docs.racket-lang.org/htdp-langs/beginner.html#%28form._%28%28lib._lang%2Fhtdp-beginner..rkt%29._or%29%29" TargetMode="External"/></Relationships>
</file>

<file path=ppt/slides/_rels/slide960.xml.rels><?xml version="1.0" encoding="UTF-8" standalone="yes"?>
<Relationships xmlns="http://schemas.openxmlformats.org/package/2006/relationships"><Relationship Id="rId2" Type="http://schemas.openxmlformats.org/officeDocument/2006/relationships/notesSlide" Target="../notesSlides/notesSlide957.xml"/><Relationship Id="rId1" Type="http://schemas.openxmlformats.org/officeDocument/2006/relationships/slideLayout" Target="../slideLayouts/slideLayout12.xml"/></Relationships>
</file>

<file path=ppt/slides/_rels/slide961.xml.rels><?xml version="1.0" encoding="UTF-8" standalone="yes"?>
<Relationships xmlns="http://schemas.openxmlformats.org/package/2006/relationships"><Relationship Id="rId2" Type="http://schemas.openxmlformats.org/officeDocument/2006/relationships/notesSlide" Target="../notesSlides/notesSlide958.xml"/><Relationship Id="rId1" Type="http://schemas.openxmlformats.org/officeDocument/2006/relationships/slideLayout" Target="../slideLayouts/slideLayout12.xml"/></Relationships>
</file>

<file path=ppt/slides/_rels/slide962.xml.rels><?xml version="1.0" encoding="UTF-8" standalone="yes"?>
<Relationships xmlns="http://schemas.openxmlformats.org/package/2006/relationships"><Relationship Id="rId2" Type="http://schemas.openxmlformats.org/officeDocument/2006/relationships/notesSlide" Target="../notesSlides/notesSlide959.xml"/><Relationship Id="rId1" Type="http://schemas.openxmlformats.org/officeDocument/2006/relationships/slideLayout" Target="../slideLayouts/slideLayout12.xml"/></Relationships>
</file>

<file path=ppt/slides/_rels/slide96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60.xml"/><Relationship Id="rId1" Type="http://schemas.openxmlformats.org/officeDocument/2006/relationships/slideLayout" Target="../slideLayouts/slideLayout12.xml"/></Relationships>
</file>

<file path=ppt/slides/_rels/slide9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61.xml"/><Relationship Id="rId1" Type="http://schemas.openxmlformats.org/officeDocument/2006/relationships/slideLayout" Target="../slideLayouts/slideLayout12.xml"/></Relationships>
</file>

<file path=ppt/slides/_rels/slide96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62.xml"/><Relationship Id="rId1" Type="http://schemas.openxmlformats.org/officeDocument/2006/relationships/slideLayout" Target="../slideLayouts/slideLayout12.xml"/></Relationships>
</file>

<file path=ppt/slides/_rels/slide9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63.xml"/><Relationship Id="rId1" Type="http://schemas.openxmlformats.org/officeDocument/2006/relationships/slideLayout" Target="../slideLayouts/slideLayout12.xml"/></Relationships>
</file>

<file path=ppt/slides/_rels/slide9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64.xml"/><Relationship Id="rId1" Type="http://schemas.openxmlformats.org/officeDocument/2006/relationships/slideLayout" Target="../slideLayouts/slideLayout12.xml"/></Relationships>
</file>

<file path=ppt/slides/_rels/slide96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65.xml"/><Relationship Id="rId1" Type="http://schemas.openxmlformats.org/officeDocument/2006/relationships/slideLayout" Target="../slideLayouts/slideLayout12.xml"/></Relationships>
</file>

<file path=ppt/slides/_rels/slide9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6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67.xml"/><Relationship Id="rId1" Type="http://schemas.openxmlformats.org/officeDocument/2006/relationships/slideLayout" Target="../slideLayouts/slideLayout12.xml"/></Relationships>
</file>

<file path=ppt/slides/_rels/slide971.xml.rels><?xml version="1.0" encoding="UTF-8" standalone="yes"?>
<Relationships xmlns="http://schemas.openxmlformats.org/package/2006/relationships"><Relationship Id="rId2" Type="http://schemas.openxmlformats.org/officeDocument/2006/relationships/notesSlide" Target="../notesSlides/notesSlide968.xml"/><Relationship Id="rId1" Type="http://schemas.openxmlformats.org/officeDocument/2006/relationships/slideLayout" Target="../slideLayouts/slideLayout12.xml"/></Relationships>
</file>

<file path=ppt/slides/_rels/slide972.xml.rels><?xml version="1.0" encoding="UTF-8" standalone="yes"?>
<Relationships xmlns="http://schemas.openxmlformats.org/package/2006/relationships"><Relationship Id="rId2" Type="http://schemas.openxmlformats.org/officeDocument/2006/relationships/notesSlide" Target="../notesSlides/notesSlide969.xml"/><Relationship Id="rId1" Type="http://schemas.openxmlformats.org/officeDocument/2006/relationships/slideLayout" Target="../slideLayouts/slideLayout1.xml"/></Relationships>
</file>

<file path=ppt/slides/_rels/slide973.xml.rels><?xml version="1.0" encoding="UTF-8" standalone="yes"?>
<Relationships xmlns="http://schemas.openxmlformats.org/package/2006/relationships"><Relationship Id="rId2" Type="http://schemas.openxmlformats.org/officeDocument/2006/relationships/notesSlide" Target="../notesSlides/notesSlide970.xml"/><Relationship Id="rId1" Type="http://schemas.openxmlformats.org/officeDocument/2006/relationships/slideLayout" Target="../slideLayouts/slideLayout12.xml"/></Relationships>
</file>

<file path=ppt/slides/_rels/slide974.xml.rels><?xml version="1.0" encoding="UTF-8" standalone="yes"?>
<Relationships xmlns="http://schemas.openxmlformats.org/package/2006/relationships"><Relationship Id="rId2" Type="http://schemas.openxmlformats.org/officeDocument/2006/relationships/notesSlide" Target="../notesSlides/notesSlide971.xml"/><Relationship Id="rId1" Type="http://schemas.openxmlformats.org/officeDocument/2006/relationships/slideLayout" Target="../slideLayouts/slideLayout12.xml"/></Relationships>
</file>

<file path=ppt/slides/_rels/slide975.xml.rels><?xml version="1.0" encoding="UTF-8" standalone="yes"?>
<Relationships xmlns="http://schemas.openxmlformats.org/package/2006/relationships"><Relationship Id="rId2" Type="http://schemas.openxmlformats.org/officeDocument/2006/relationships/notesSlide" Target="../notesSlides/notesSlide972.xml"/><Relationship Id="rId1" Type="http://schemas.openxmlformats.org/officeDocument/2006/relationships/slideLayout" Target="../slideLayouts/slideLayout12.xml"/></Relationships>
</file>

<file path=ppt/slides/_rels/slide976.xml.rels><?xml version="1.0" encoding="UTF-8" standalone="yes"?>
<Relationships xmlns="http://schemas.openxmlformats.org/package/2006/relationships"><Relationship Id="rId2" Type="http://schemas.openxmlformats.org/officeDocument/2006/relationships/notesSlide" Target="../notesSlides/notesSlide973.xml"/><Relationship Id="rId1" Type="http://schemas.openxmlformats.org/officeDocument/2006/relationships/slideLayout" Target="../slideLayouts/slideLayout1.xml"/></Relationships>
</file>

<file path=ppt/slides/_rels/slide977.xml.rels><?xml version="1.0" encoding="UTF-8" standalone="yes"?>
<Relationships xmlns="http://schemas.openxmlformats.org/package/2006/relationships"><Relationship Id="rId3" Type="http://schemas.openxmlformats.org/officeDocument/2006/relationships/hyperlink" Target="https://code.pyret.org/editor#share=0BxniOuTB30FSUzRTWHhKcUFKNFk&amp;v=v0.5r1440" TargetMode="External"/><Relationship Id="rId2" Type="http://schemas.openxmlformats.org/officeDocument/2006/relationships/notesSlide" Target="../notesSlides/notesSlide974.xml"/><Relationship Id="rId1" Type="http://schemas.openxmlformats.org/officeDocument/2006/relationships/slideLayout" Target="../slideLayouts/slideLayout1.xml"/></Relationships>
</file>

<file path=ppt/slides/_rels/slide978.xml.rels><?xml version="1.0" encoding="UTF-8" standalone="yes"?>
<Relationships xmlns="http://schemas.openxmlformats.org/package/2006/relationships"><Relationship Id="rId2" Type="http://schemas.openxmlformats.org/officeDocument/2006/relationships/notesSlide" Target="../notesSlides/notesSlide975.xml"/><Relationship Id="rId1" Type="http://schemas.openxmlformats.org/officeDocument/2006/relationships/slideLayout" Target="../slideLayouts/slideLayout12.xml"/></Relationships>
</file>

<file path=ppt/slides/_rels/slide979.xml.rels><?xml version="1.0" encoding="UTF-8" standalone="yes"?>
<Relationships xmlns="http://schemas.openxmlformats.org/package/2006/relationships"><Relationship Id="rId2" Type="http://schemas.openxmlformats.org/officeDocument/2006/relationships/notesSlide" Target="../notesSlides/notesSlide976.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0.xml.rels><?xml version="1.0" encoding="UTF-8" standalone="yes"?>
<Relationships xmlns="http://schemas.openxmlformats.org/package/2006/relationships"><Relationship Id="rId2" Type="http://schemas.openxmlformats.org/officeDocument/2006/relationships/notesSlide" Target="../notesSlides/notesSlide977.xml"/><Relationship Id="rId1" Type="http://schemas.openxmlformats.org/officeDocument/2006/relationships/slideLayout" Target="../slideLayouts/slideLayout12.xml"/></Relationships>
</file>

<file path=ppt/slides/_rels/slide981.xml.rels><?xml version="1.0" encoding="UTF-8" standalone="yes"?>
<Relationships xmlns="http://schemas.openxmlformats.org/package/2006/relationships"><Relationship Id="rId2" Type="http://schemas.openxmlformats.org/officeDocument/2006/relationships/notesSlide" Target="../notesSlides/notesSlide978.xml"/><Relationship Id="rId1" Type="http://schemas.openxmlformats.org/officeDocument/2006/relationships/slideLayout" Target="../slideLayouts/slideLayout12.xml"/></Relationships>
</file>

<file path=ppt/slides/_rels/slide982.xml.rels><?xml version="1.0" encoding="UTF-8" standalone="yes"?>
<Relationships xmlns="http://schemas.openxmlformats.org/package/2006/relationships"><Relationship Id="rId2" Type="http://schemas.openxmlformats.org/officeDocument/2006/relationships/notesSlide" Target="../notesSlides/notesSlide979.xml"/><Relationship Id="rId1" Type="http://schemas.openxmlformats.org/officeDocument/2006/relationships/slideLayout" Target="../slideLayouts/slideLayout12.xml"/></Relationships>
</file>

<file path=ppt/slides/_rels/slide983.xml.rels><?xml version="1.0" encoding="UTF-8" standalone="yes"?>
<Relationships xmlns="http://schemas.openxmlformats.org/package/2006/relationships"><Relationship Id="rId2" Type="http://schemas.openxmlformats.org/officeDocument/2006/relationships/notesSlide" Target="../notesSlides/notesSlide980.xml"/><Relationship Id="rId1" Type="http://schemas.openxmlformats.org/officeDocument/2006/relationships/slideLayout" Target="../slideLayouts/slideLayout12.xml"/></Relationships>
</file>

<file path=ppt/slides/_rels/slide984.xml.rels><?xml version="1.0" encoding="UTF-8" standalone="yes"?>
<Relationships xmlns="http://schemas.openxmlformats.org/package/2006/relationships"><Relationship Id="rId2" Type="http://schemas.openxmlformats.org/officeDocument/2006/relationships/notesSlide" Target="../notesSlides/notesSlide981.xml"/><Relationship Id="rId1" Type="http://schemas.openxmlformats.org/officeDocument/2006/relationships/slideLayout" Target="../slideLayouts/slideLayout12.xml"/></Relationships>
</file>

<file path=ppt/slides/_rels/slide985.xml.rels><?xml version="1.0" encoding="UTF-8" standalone="yes"?>
<Relationships xmlns="http://schemas.openxmlformats.org/package/2006/relationships"><Relationship Id="rId2" Type="http://schemas.openxmlformats.org/officeDocument/2006/relationships/notesSlide" Target="../notesSlides/notesSlide982.xml"/><Relationship Id="rId1" Type="http://schemas.openxmlformats.org/officeDocument/2006/relationships/slideLayout" Target="../slideLayouts/slideLayout12.xml"/></Relationships>
</file>

<file path=ppt/slides/_rels/slide986.xml.rels><?xml version="1.0" encoding="UTF-8" standalone="yes"?>
<Relationships xmlns="http://schemas.openxmlformats.org/package/2006/relationships"><Relationship Id="rId2" Type="http://schemas.openxmlformats.org/officeDocument/2006/relationships/notesSlide" Target="../notesSlides/notesSlide983.xml"/><Relationship Id="rId1" Type="http://schemas.openxmlformats.org/officeDocument/2006/relationships/slideLayout" Target="../slideLayouts/slideLayout12.xml"/></Relationships>
</file>

<file path=ppt/slides/_rels/slide987.xml.rels><?xml version="1.0" encoding="UTF-8" standalone="yes"?>
<Relationships xmlns="http://schemas.openxmlformats.org/package/2006/relationships"><Relationship Id="rId2" Type="http://schemas.openxmlformats.org/officeDocument/2006/relationships/notesSlide" Target="../notesSlides/notesSlide984.xml"/><Relationship Id="rId1" Type="http://schemas.openxmlformats.org/officeDocument/2006/relationships/slideLayout" Target="../slideLayouts/slideLayout12.xml"/></Relationships>
</file>

<file path=ppt/slides/_rels/slide988.xml.rels><?xml version="1.0" encoding="UTF-8" standalone="yes"?>
<Relationships xmlns="http://schemas.openxmlformats.org/package/2006/relationships"><Relationship Id="rId2" Type="http://schemas.openxmlformats.org/officeDocument/2006/relationships/notesSlide" Target="../notesSlides/notesSlide985.xml"/><Relationship Id="rId1" Type="http://schemas.openxmlformats.org/officeDocument/2006/relationships/slideLayout" Target="../slideLayouts/slideLayout12.xml"/></Relationships>
</file>

<file path=ppt/slides/_rels/slide989.xml.rels><?xml version="1.0" encoding="UTF-8" standalone="yes"?>
<Relationships xmlns="http://schemas.openxmlformats.org/package/2006/relationships"><Relationship Id="rId2" Type="http://schemas.openxmlformats.org/officeDocument/2006/relationships/notesSlide" Target="../notesSlides/notesSlide986.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0.xml.rels><?xml version="1.0" encoding="UTF-8" standalone="yes"?>
<Relationships xmlns="http://schemas.openxmlformats.org/package/2006/relationships"><Relationship Id="rId2" Type="http://schemas.openxmlformats.org/officeDocument/2006/relationships/notesSlide" Target="../notesSlides/notesSlide987.xml"/><Relationship Id="rId1" Type="http://schemas.openxmlformats.org/officeDocument/2006/relationships/slideLayout" Target="../slideLayouts/slideLayout12.xml"/></Relationships>
</file>

<file path=ppt/slides/_rels/slide991.xml.rels><?xml version="1.0" encoding="UTF-8" standalone="yes"?>
<Relationships xmlns="http://schemas.openxmlformats.org/package/2006/relationships"><Relationship Id="rId2" Type="http://schemas.openxmlformats.org/officeDocument/2006/relationships/notesSlide" Target="../notesSlides/notesSlide988.xml"/><Relationship Id="rId1" Type="http://schemas.openxmlformats.org/officeDocument/2006/relationships/slideLayout" Target="../slideLayouts/slideLayout12.xml"/></Relationships>
</file>

<file path=ppt/slides/_rels/slide992.xml.rels><?xml version="1.0" encoding="UTF-8" standalone="yes"?>
<Relationships xmlns="http://schemas.openxmlformats.org/package/2006/relationships"><Relationship Id="rId2" Type="http://schemas.openxmlformats.org/officeDocument/2006/relationships/notesSlide" Target="../notesSlides/notesSlide989.xml"/><Relationship Id="rId1" Type="http://schemas.openxmlformats.org/officeDocument/2006/relationships/slideLayout" Target="../slideLayouts/slideLayout12.xml"/></Relationships>
</file>

<file path=ppt/slides/_rels/slide993.xml.rels><?xml version="1.0" encoding="UTF-8" standalone="yes"?>
<Relationships xmlns="http://schemas.openxmlformats.org/package/2006/relationships"><Relationship Id="rId2" Type="http://schemas.openxmlformats.org/officeDocument/2006/relationships/notesSlide" Target="../notesSlides/notesSlide990.xml"/><Relationship Id="rId1" Type="http://schemas.openxmlformats.org/officeDocument/2006/relationships/slideLayout" Target="../slideLayouts/slideLayout12.xml"/></Relationships>
</file>

<file path=ppt/slides/_rels/slide994.xml.rels><?xml version="1.0" encoding="UTF-8" standalone="yes"?>
<Relationships xmlns="http://schemas.openxmlformats.org/package/2006/relationships"><Relationship Id="rId2" Type="http://schemas.openxmlformats.org/officeDocument/2006/relationships/notesSlide" Target="../notesSlides/notesSlide991.xml"/><Relationship Id="rId1" Type="http://schemas.openxmlformats.org/officeDocument/2006/relationships/slideLayout" Target="../slideLayouts/slideLayout12.xml"/></Relationships>
</file>

<file path=ppt/slides/_rels/slide995.xml.rels><?xml version="1.0" encoding="UTF-8" standalone="yes"?>
<Relationships xmlns="http://schemas.openxmlformats.org/package/2006/relationships"><Relationship Id="rId2" Type="http://schemas.openxmlformats.org/officeDocument/2006/relationships/notesSlide" Target="../notesSlides/notesSlide992.xml"/><Relationship Id="rId1" Type="http://schemas.openxmlformats.org/officeDocument/2006/relationships/slideLayout" Target="../slideLayouts/slideLayout12.xml"/></Relationships>
</file>

<file path=ppt/slides/_rels/slide996.xml.rels><?xml version="1.0" encoding="UTF-8" standalone="yes"?>
<Relationships xmlns="http://schemas.openxmlformats.org/package/2006/relationships"><Relationship Id="rId2" Type="http://schemas.openxmlformats.org/officeDocument/2006/relationships/notesSlide" Target="../notesSlides/notesSlide993.xml"/><Relationship Id="rId1" Type="http://schemas.openxmlformats.org/officeDocument/2006/relationships/slideLayout" Target="../slideLayouts/slideLayout12.xml"/></Relationships>
</file>

<file path=ppt/slides/_rels/slide997.xml.rels><?xml version="1.0" encoding="UTF-8" standalone="yes"?>
<Relationships xmlns="http://schemas.openxmlformats.org/package/2006/relationships"><Relationship Id="rId2" Type="http://schemas.openxmlformats.org/officeDocument/2006/relationships/notesSlide" Target="../notesSlides/notesSlide994.xml"/><Relationship Id="rId1" Type="http://schemas.openxmlformats.org/officeDocument/2006/relationships/slideLayout" Target="../slideLayouts/slideLayout12.xml"/></Relationships>
</file>

<file path=ppt/slides/_rels/slide9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95.xml"/><Relationship Id="rId1" Type="http://schemas.openxmlformats.org/officeDocument/2006/relationships/slideLayout" Target="../slideLayouts/slideLayout12.xml"/></Relationships>
</file>

<file path=ppt/slides/_rels/slide9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9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p:txBody>
          <a:bodyPr/>
          <a:lstStyle/>
          <a:p>
            <a:pPr lvl="0"/>
            <a:r>
              <a:rPr lang="en"/>
              <a:t>The programming process</a:t>
            </a:r>
          </a:p>
        </p:txBody>
      </p:sp>
      <p:sp>
        <p:nvSpPr>
          <p:cNvPr id="84" name="Shape 84"/>
          <p:cNvSpPr txBox="1">
            <a:spLocks noGrp="1"/>
          </p:cNvSpPr>
          <p:nvPr>
            <p:ph idx="1"/>
          </p:nvPr>
        </p:nvSpPr>
        <p:spPr/>
        <p:txBody>
          <a:bodyPr/>
          <a:lstStyle/>
          <a:p>
            <a:pPr lvl="0"/>
            <a:r>
              <a:rPr lang="en"/>
              <a:t>A program performs computations on data. The purpose of data is to represent meaningful information. What information does this problem contain? How do we represent this information as data? What computation needs to be performed on this data to produce new meaningful information?</a:t>
            </a:r>
          </a:p>
        </p:txBody>
      </p:sp>
    </p:spTree>
    <p:extLst>
      <p:ext uri="{BB962C8B-B14F-4D97-AF65-F5344CB8AC3E}">
        <p14:creationId xmlns:p14="http://schemas.microsoft.com/office/powerpoint/2010/main" val="2613833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pPr lvl="0"/>
            <a:r>
              <a:rPr lang="en">
                <a:hlinkClick r:id="rId3"/>
              </a:rPr>
              <a:t>Alan Turing</a:t>
            </a:r>
            <a:r>
              <a:rPr lang="en"/>
              <a:t>'s insight: 4 actions a computer must do</a:t>
            </a:r>
          </a:p>
        </p:txBody>
      </p:sp>
      <p:sp>
        <p:nvSpPr>
          <p:cNvPr id="87" name="Shape 87"/>
          <p:cNvSpPr txBox="1">
            <a:spLocks noGrp="1"/>
          </p:cNvSpPr>
          <p:nvPr>
            <p:ph idx="1"/>
          </p:nvPr>
        </p:nvSpPr>
        <p:spPr/>
        <p:txBody>
          <a:bodyPr/>
          <a:lstStyle/>
          <a:p>
            <a:pPr lvl="0"/>
            <a:r>
              <a:rPr lang="en"/>
              <a:t>* move left one location</a:t>
            </a:r>
          </a:p>
          <a:p>
            <a:pPr lvl="0"/>
            <a:r>
              <a:rPr lang="en"/>
              <a:t>* move right one location</a:t>
            </a:r>
          </a:p>
          <a:p>
            <a:pPr lvl="0"/>
            <a:r>
              <a:rPr lang="en"/>
              <a:t>* read symbol at current location</a:t>
            </a:r>
          </a:p>
          <a:p>
            <a:pPr lvl="0"/>
            <a:r>
              <a:rPr lang="en"/>
              <a:t>* print 0 at current location</a:t>
            </a:r>
          </a:p>
          <a:p>
            <a:pPr lvl="0"/>
            <a:r>
              <a:rPr lang="en"/>
              <a:t>* print 1 at current location</a:t>
            </a:r>
          </a:p>
        </p:txBody>
      </p:sp>
    </p:spTree>
    <p:extLst>
      <p:ext uri="{BB962C8B-B14F-4D97-AF65-F5344CB8AC3E}">
        <p14:creationId xmlns:p14="http://schemas.microsoft.com/office/powerpoint/2010/main" val="38258268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p:nvPr/>
        </p:nvSpPr>
        <p:spPr>
          <a:xfrm>
            <a:off x="833725" y="2467950"/>
            <a:ext cx="7088100" cy="790500"/>
          </a:xfrm>
          <a:prstGeom prst="rect">
            <a:avLst/>
          </a:prstGeom>
          <a:noFill/>
          <a:ln>
            <a:noFill/>
          </a:ln>
        </p:spPr>
        <p:txBody>
          <a:bodyPr lIns="91425" tIns="91425" rIns="91425" bIns="91425" anchor="t" anchorCtr="0">
            <a:noAutofit/>
          </a:bodyPr>
          <a:lstStyle/>
          <a:p>
            <a:pPr lvl="0" algn="l" rtl="0">
              <a:spcBef>
                <a:spcPts val="0"/>
              </a:spcBef>
              <a:buNone/>
            </a:pPr>
            <a:r>
              <a:rPr lang="en" sz="4000" b="1">
                <a:latin typeface="Inconsolata"/>
                <a:ea typeface="Inconsolata"/>
                <a:cs typeface="Inconsolata"/>
                <a:sym typeface="Inconsolata"/>
              </a:rPr>
              <a:t>(</a:t>
            </a:r>
            <a:r>
              <a:rPr lang="en" sz="4000">
                <a:latin typeface="Inconsolata"/>
                <a:ea typeface="Inconsolata"/>
                <a:cs typeface="Inconsolata"/>
                <a:sym typeface="Inconsolata"/>
              </a:rPr>
              <a:t>circle 50 "solid" "red"</a:t>
            </a:r>
            <a:r>
              <a:rPr lang="en" sz="4000" b="1">
                <a:latin typeface="Inconsolata"/>
                <a:ea typeface="Inconsolata"/>
                <a:cs typeface="Inconsolata"/>
                <a:sym typeface="Inconsolata"/>
              </a:rPr>
              <a:t>)</a:t>
            </a:r>
          </a:p>
        </p:txBody>
      </p:sp>
      <p:sp>
        <p:nvSpPr>
          <p:cNvPr id="114" name="Shape 114"/>
          <p:cNvSpPr/>
          <p:nvPr/>
        </p:nvSpPr>
        <p:spPr>
          <a:xfrm>
            <a:off x="1082627" y="3482100"/>
            <a:ext cx="2603967" cy="2028322"/>
          </a:xfrm>
          <a:custGeom>
            <a:avLst/>
            <a:gdLst/>
            <a:ahLst/>
            <a:cxnLst/>
            <a:rect l="0" t="0" r="0" b="0"/>
            <a:pathLst>
              <a:path w="97536" h="54864" extrusionOk="0">
                <a:moveTo>
                  <a:pt x="97536" y="54864"/>
                </a:moveTo>
                <a:cubicBezTo>
                  <a:pt x="95504" y="51816"/>
                  <a:pt x="99568" y="40132"/>
                  <a:pt x="85344" y="36576"/>
                </a:cubicBezTo>
                <a:cubicBezTo>
                  <a:pt x="71120" y="33020"/>
                  <a:pt x="26416" y="39624"/>
                  <a:pt x="12192" y="33528"/>
                </a:cubicBezTo>
                <a:cubicBezTo>
                  <a:pt x="-2032" y="27432"/>
                  <a:pt x="2032" y="5588"/>
                  <a:pt x="0" y="0"/>
                </a:cubicBezTo>
              </a:path>
            </a:pathLst>
          </a:custGeom>
          <a:noFill/>
          <a:ln w="38100" cap="flat" cmpd="sng">
            <a:solidFill>
              <a:srgbClr val="000000"/>
            </a:solidFill>
            <a:prstDash val="solid"/>
            <a:round/>
            <a:headEnd type="none" w="lg" len="lg"/>
            <a:tailEnd type="triangle" w="lg" len="lg"/>
          </a:ln>
        </p:spPr>
      </p:sp>
      <p:sp>
        <p:nvSpPr>
          <p:cNvPr id="115" name="Shape 115"/>
          <p:cNvSpPr/>
          <p:nvPr/>
        </p:nvSpPr>
        <p:spPr>
          <a:xfrm>
            <a:off x="4256125" y="3394500"/>
            <a:ext cx="2874400" cy="2115880"/>
          </a:xfrm>
          <a:custGeom>
            <a:avLst/>
            <a:gdLst/>
            <a:ahLst/>
            <a:cxnLst/>
            <a:rect l="0" t="0" r="0" b="0"/>
            <a:pathLst>
              <a:path w="114976" h="63478" extrusionOk="0">
                <a:moveTo>
                  <a:pt x="0" y="63478"/>
                </a:moveTo>
                <a:cubicBezTo>
                  <a:pt x="2170" y="60097"/>
                  <a:pt x="-3382" y="47219"/>
                  <a:pt x="13020" y="43194"/>
                </a:cubicBezTo>
                <a:cubicBezTo>
                  <a:pt x="29422" y="39168"/>
                  <a:pt x="81424" y="46526"/>
                  <a:pt x="98417" y="39327"/>
                </a:cubicBezTo>
                <a:cubicBezTo>
                  <a:pt x="115409" y="32128"/>
                  <a:pt x="112216" y="6554"/>
                  <a:pt x="114976" y="0"/>
                </a:cubicBezTo>
              </a:path>
            </a:pathLst>
          </a:custGeom>
          <a:noFill/>
          <a:ln w="38100" cap="flat" cmpd="sng">
            <a:solidFill>
              <a:srgbClr val="000000"/>
            </a:solidFill>
            <a:prstDash val="solid"/>
            <a:round/>
            <a:headEnd type="none" w="lg" len="lg"/>
            <a:tailEnd type="triangle" w="lg" len="lg"/>
          </a:ln>
        </p:spPr>
      </p:sp>
      <p:sp>
        <p:nvSpPr>
          <p:cNvPr id="116" name="Shape 116"/>
          <p:cNvSpPr txBox="1"/>
          <p:nvPr/>
        </p:nvSpPr>
        <p:spPr>
          <a:xfrm>
            <a:off x="1489528" y="5513061"/>
            <a:ext cx="5537400" cy="1124100"/>
          </a:xfrm>
          <a:prstGeom prst="rect">
            <a:avLst/>
          </a:prstGeom>
          <a:noFill/>
          <a:ln>
            <a:noFill/>
          </a:ln>
        </p:spPr>
        <p:txBody>
          <a:bodyPr lIns="91425" tIns="91425" rIns="91425" bIns="91425" anchor="t" anchorCtr="0">
            <a:noAutofit/>
          </a:bodyPr>
          <a:lstStyle/>
          <a:p>
            <a:pPr lvl="0" algn="ctr" rtl="0">
              <a:spcBef>
                <a:spcPts val="0"/>
              </a:spcBef>
              <a:buNone/>
            </a:pPr>
            <a:r>
              <a:rPr lang="en" sz="3000" b="1"/>
              <a:t>each</a:t>
            </a:r>
            <a:r>
              <a:rPr lang="en" sz="3000"/>
              <a:t> expression has an open and close parenthesis</a:t>
            </a:r>
          </a:p>
        </p:txBody>
      </p:sp>
      <p:sp>
        <p:nvSpPr>
          <p:cNvPr id="117" name="Shape 117"/>
          <p:cNvSpPr txBox="1"/>
          <p:nvPr/>
        </p:nvSpPr>
        <p:spPr>
          <a:xfrm>
            <a:off x="691283" y="787400"/>
            <a:ext cx="2279700" cy="2248800"/>
          </a:xfrm>
          <a:prstGeom prst="rect">
            <a:avLst/>
          </a:prstGeom>
          <a:noFill/>
          <a:ln>
            <a:noFill/>
          </a:ln>
        </p:spPr>
        <p:txBody>
          <a:bodyPr lIns="91425" tIns="91425" rIns="91425" bIns="91425" anchor="t" anchorCtr="0">
            <a:noAutofit/>
          </a:bodyPr>
          <a:lstStyle/>
          <a:p>
            <a:pPr lvl="0" algn="ctr" rtl="0">
              <a:spcBef>
                <a:spcPts val="0"/>
              </a:spcBef>
              <a:buNone/>
            </a:pPr>
            <a:r>
              <a:rPr lang="en" sz="3000" b="1"/>
              <a:t>name</a:t>
            </a:r>
            <a:r>
              <a:rPr lang="en" sz="3000"/>
              <a:t>:</a:t>
            </a:r>
            <a:r>
              <a:rPr lang="en" sz="2400"/>
              <a:t> </a:t>
            </a:r>
            <a:r>
              <a:rPr lang="en" sz="1800"/>
              <a:t>or the </a:t>
            </a:r>
            <a:r>
              <a:rPr lang="en" sz="1800" i="1"/>
              <a:t>identifier, </a:t>
            </a:r>
            <a:r>
              <a:rPr lang="en" sz="1800"/>
              <a:t>always comes right after the opening parenthesis</a:t>
            </a:r>
          </a:p>
          <a:p>
            <a:pPr lvl="0" algn="ctr" rtl="0">
              <a:spcBef>
                <a:spcPts val="0"/>
              </a:spcBef>
              <a:buNone/>
            </a:pPr>
            <a:endParaRPr sz="1800"/>
          </a:p>
          <a:p>
            <a:pPr lvl="0" algn="ctr" rtl="0">
              <a:spcBef>
                <a:spcPts val="0"/>
              </a:spcBef>
              <a:buNone/>
            </a:pPr>
            <a:endParaRPr sz="2400"/>
          </a:p>
        </p:txBody>
      </p:sp>
      <p:sp>
        <p:nvSpPr>
          <p:cNvPr id="118" name="Shape 118"/>
          <p:cNvSpPr txBox="1"/>
          <p:nvPr/>
        </p:nvSpPr>
        <p:spPr>
          <a:xfrm>
            <a:off x="3980980" y="1185423"/>
            <a:ext cx="4472099" cy="1249199"/>
          </a:xfrm>
          <a:prstGeom prst="rect">
            <a:avLst/>
          </a:prstGeom>
          <a:noFill/>
          <a:ln>
            <a:noFill/>
          </a:ln>
        </p:spPr>
        <p:txBody>
          <a:bodyPr lIns="91425" tIns="91425" rIns="91425" bIns="91425" anchor="t" anchorCtr="0">
            <a:noAutofit/>
          </a:bodyPr>
          <a:lstStyle/>
          <a:p>
            <a:pPr lvl="0" algn="ctr" rtl="0">
              <a:spcBef>
                <a:spcPts val="0"/>
              </a:spcBef>
              <a:buNone/>
            </a:pPr>
            <a:r>
              <a:rPr lang="en" sz="3000" b="1"/>
              <a:t>arguments</a:t>
            </a:r>
            <a:r>
              <a:rPr lang="en" sz="3000"/>
              <a:t>:</a:t>
            </a:r>
            <a:r>
              <a:rPr lang="en" sz="2600"/>
              <a:t> what the function needs to do its job</a:t>
            </a:r>
          </a:p>
        </p:txBody>
      </p:sp>
      <p:sp>
        <p:nvSpPr>
          <p:cNvPr id="119" name="Shape 119"/>
          <p:cNvSpPr/>
          <p:nvPr/>
        </p:nvSpPr>
        <p:spPr>
          <a:xfrm rot="-5406862">
            <a:off x="4810124" y="541720"/>
            <a:ext cx="450900" cy="3838225"/>
          </a:xfrm>
          <a:prstGeom prst="rightBrace">
            <a:avLst>
              <a:gd name="adj1" fmla="val 105638"/>
              <a:gd name="adj2" fmla="val 48054"/>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 name="Shape 120"/>
          <p:cNvSpPr/>
          <p:nvPr/>
        </p:nvSpPr>
        <p:spPr>
          <a:xfrm rot="-5405943">
            <a:off x="1886003" y="1785062"/>
            <a:ext cx="347100" cy="1464308"/>
          </a:xfrm>
          <a:prstGeom prst="rightBrace">
            <a:avLst>
              <a:gd name="adj1" fmla="val 59765"/>
              <a:gd name="adj2" fmla="val 48054"/>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600720122"/>
      </p:ext>
    </p:extLst>
  </p:cSld>
  <p:clrMapOvr>
    <a:masterClrMapping/>
  </p:clrMapOvr>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 Compound Data</a:t>
            </a:r>
          </a:p>
        </p:txBody>
      </p:sp>
      <p:sp>
        <p:nvSpPr>
          <p:cNvPr id="49" name="Shape 49"/>
          <p:cNvSpPr txBox="1">
            <a:spLocks noGrp="1"/>
          </p:cNvSpPr>
          <p:nvPr>
            <p:ph type="body" idx="1"/>
          </p:nvPr>
        </p:nvSpPr>
        <p:spPr>
          <a:xfrm>
            <a:off x="0" y="2057400"/>
            <a:ext cx="9144000" cy="2535600"/>
          </a:xfrm>
          <a:prstGeom prst="rect">
            <a:avLst/>
          </a:prstGeom>
        </p:spPr>
        <p:txBody>
          <a:bodyPr vert="horz" lIns="91425" tIns="91425" rIns="91425" bIns="91425" rtlCol="0" anchor="t" anchorCtr="0">
            <a:noAutofit/>
          </a:bodyPr>
          <a:lstStyle/>
          <a:p>
            <a:pPr>
              <a:buNone/>
            </a:pPr>
            <a:r>
              <a:rPr lang="en" sz="2700"/>
              <a:t>data Animal:</a:t>
            </a:r>
          </a:p>
          <a:p>
            <a:pPr>
              <a:buNone/>
            </a:pPr>
            <a:r>
              <a:rPr lang="en" sz="2700"/>
              <a:t>	| boa(length :: Number, eats :: String)</a:t>
            </a:r>
          </a:p>
          <a:p>
            <a:pPr>
              <a:buNone/>
            </a:pPr>
            <a:r>
              <a:rPr lang="en" sz="2700"/>
              <a:t>	| aramadillo(length :: Number, liveness:: Boolean)</a:t>
            </a:r>
          </a:p>
          <a:p>
            <a:pPr>
              <a:buNone/>
            </a:pPr>
            <a:r>
              <a:rPr lang="en" sz="2700"/>
              <a:t>	| tiger(name :: String, length :: Number)</a:t>
            </a:r>
          </a:p>
          <a:p>
            <a:pPr>
              <a:buNone/>
            </a:pPr>
            <a:r>
              <a:rPr lang="en" sz="2700"/>
              <a:t>end</a:t>
            </a:r>
          </a:p>
        </p:txBody>
      </p:sp>
    </p:spTree>
    <p:extLst>
      <p:ext uri="{BB962C8B-B14F-4D97-AF65-F5344CB8AC3E}">
        <p14:creationId xmlns:p14="http://schemas.microsoft.com/office/powerpoint/2010/main" val="957095901"/>
      </p:ext>
    </p:extLst>
  </p:cSld>
  <p:clrMapOvr>
    <a:masterClrMapping/>
  </p:clrMapOvr>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Pull apart conditional data</a:t>
            </a:r>
          </a:p>
        </p:txBody>
      </p:sp>
      <p:sp>
        <p:nvSpPr>
          <p:cNvPr id="55" name="Shape 55"/>
          <p:cNvSpPr txBox="1">
            <a:spLocks noGrp="1"/>
          </p:cNvSpPr>
          <p:nvPr>
            <p:ph type="body" idx="1"/>
          </p:nvPr>
        </p:nvSpPr>
        <p:spPr>
          <a:xfrm>
            <a:off x="152400" y="2971800"/>
            <a:ext cx="5971800" cy="2634900"/>
          </a:xfrm>
          <a:prstGeom prst="rect">
            <a:avLst/>
          </a:prstGeom>
        </p:spPr>
        <p:txBody>
          <a:bodyPr vert="horz" lIns="91425" tIns="91425" rIns="91425" bIns="91425" rtlCol="0" anchor="t" anchorCtr="0">
            <a:noAutofit/>
          </a:bodyPr>
          <a:lstStyle/>
          <a:p>
            <a:pPr>
              <a:buNone/>
            </a:pPr>
            <a:r>
              <a:rPr lang="en" sz="2700">
                <a:latin typeface="Droid Sans Mono"/>
                <a:ea typeface="Droid Sans Mono"/>
                <a:cs typeface="Droid Sans Mono"/>
                <a:sym typeface="Droid Sans Mono"/>
              </a:rPr>
              <a:t>cases (Animal) an-animal:</a:t>
            </a:r>
          </a:p>
          <a:p>
            <a:pPr>
              <a:buNone/>
            </a:pPr>
            <a:r>
              <a:rPr lang="en" sz="2700">
                <a:latin typeface="Droid Sans Mono"/>
                <a:ea typeface="Droid Sans Mono"/>
                <a:cs typeface="Droid Sans Mono"/>
                <a:sym typeface="Droid Sans Mono"/>
              </a:rPr>
              <a:t>  | boa(length, eats) =&gt; ...</a:t>
            </a:r>
          </a:p>
          <a:p>
            <a:pPr>
              <a:buNone/>
            </a:pPr>
            <a:r>
              <a:rPr lang="en" sz="2700">
                <a:latin typeface="Droid Sans Mono"/>
                <a:ea typeface="Droid Sans Mono"/>
                <a:cs typeface="Droid Sans Mono"/>
                <a:sym typeface="Droid Sans Mono"/>
              </a:rPr>
              <a:t>  | dillo(l, d)       =&gt; ...</a:t>
            </a:r>
          </a:p>
          <a:p>
            <a:pPr>
              <a:buNone/>
            </a:pPr>
            <a:r>
              <a:rPr lang="en" sz="2700">
                <a:latin typeface="Droid Sans Mono"/>
                <a:ea typeface="Droid Sans Mono"/>
                <a:cs typeface="Droid Sans Mono"/>
                <a:sym typeface="Droid Sans Mono"/>
              </a:rPr>
              <a:t>  | tiger(n, l)    =&gt; ...</a:t>
            </a:r>
          </a:p>
          <a:p>
            <a:pPr>
              <a:buNone/>
            </a:pPr>
            <a:r>
              <a:rPr lang="en" sz="2700">
                <a:latin typeface="Droid Sans Mono"/>
                <a:ea typeface="Droid Sans Mono"/>
                <a:cs typeface="Droid Sans Mono"/>
                <a:sym typeface="Droid Sans Mono"/>
              </a:rPr>
              <a:t>end</a:t>
            </a:r>
          </a:p>
        </p:txBody>
      </p:sp>
      <p:sp>
        <p:nvSpPr>
          <p:cNvPr id="56" name="Shape 56"/>
          <p:cNvSpPr txBox="1"/>
          <p:nvPr/>
        </p:nvSpPr>
        <p:spPr>
          <a:xfrm>
            <a:off x="665300" y="1941600"/>
            <a:ext cx="3751500" cy="10302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rPr>
              <a:t>data Animal:</a:t>
            </a:r>
          </a:p>
          <a:p>
            <a:pPr>
              <a:spcBef>
                <a:spcPts val="600"/>
              </a:spcBef>
            </a:pPr>
            <a:r>
              <a:rPr lang="en" sz="1000">
                <a:solidFill>
                  <a:schemeClr val="dk1"/>
                </a:solidFill>
              </a:rPr>
              <a:t>	| boa(length :: Number, eats :: String)</a:t>
            </a:r>
          </a:p>
          <a:p>
            <a:pPr>
              <a:spcBef>
                <a:spcPts val="600"/>
              </a:spcBef>
            </a:pPr>
            <a:r>
              <a:rPr lang="en" sz="1000">
                <a:solidFill>
                  <a:schemeClr val="dk1"/>
                </a:solidFill>
              </a:rPr>
              <a:t>	| dillo(length :: Number, dead :: Boolean)</a:t>
            </a:r>
          </a:p>
          <a:p>
            <a:pPr>
              <a:spcBef>
                <a:spcPts val="600"/>
              </a:spcBef>
            </a:pPr>
            <a:r>
              <a:rPr lang="en" sz="1000">
                <a:solidFill>
                  <a:schemeClr val="dk1"/>
                </a:solidFill>
              </a:rPr>
              <a:t>	| tiger(name :: String, length :: Number</a:t>
            </a:r>
          </a:p>
          <a:p>
            <a:pPr>
              <a:spcBef>
                <a:spcPts val="600"/>
              </a:spcBef>
            </a:pPr>
            <a:r>
              <a:rPr lang="en" sz="1000">
                <a:solidFill>
                  <a:schemeClr val="dk1"/>
                </a:solidFill>
              </a:rPr>
              <a:t>end</a:t>
            </a:r>
          </a:p>
        </p:txBody>
      </p:sp>
    </p:spTree>
    <p:extLst>
      <p:ext uri="{BB962C8B-B14F-4D97-AF65-F5344CB8AC3E}">
        <p14:creationId xmlns:p14="http://schemas.microsoft.com/office/powerpoint/2010/main" val="2876194659"/>
      </p:ext>
    </p:extLst>
  </p:cSld>
  <p:clrMapOvr>
    <a:masterClrMapping/>
  </p:clrMapOvr>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Pull apart conditional data</a:t>
            </a:r>
          </a:p>
        </p:txBody>
      </p:sp>
      <p:sp>
        <p:nvSpPr>
          <p:cNvPr id="62" name="Shape 62"/>
          <p:cNvSpPr txBox="1">
            <a:spLocks noGrp="1"/>
          </p:cNvSpPr>
          <p:nvPr>
            <p:ph type="body" idx="1"/>
          </p:nvPr>
        </p:nvSpPr>
        <p:spPr>
          <a:xfrm>
            <a:off x="152400" y="2971800"/>
            <a:ext cx="5971800" cy="2634900"/>
          </a:xfrm>
          <a:prstGeom prst="rect">
            <a:avLst/>
          </a:prstGeom>
        </p:spPr>
        <p:txBody>
          <a:bodyPr vert="horz" lIns="91425" tIns="91425" rIns="91425" bIns="91425" rtlCol="0" anchor="t" anchorCtr="0">
            <a:noAutofit/>
          </a:bodyPr>
          <a:lstStyle/>
          <a:p>
            <a:pPr>
              <a:buNone/>
            </a:pPr>
            <a:r>
              <a:rPr lang="en" sz="2700">
                <a:latin typeface="Droid Sans Mono"/>
                <a:ea typeface="Droid Sans Mono"/>
                <a:cs typeface="Droid Sans Mono"/>
                <a:sym typeface="Droid Sans Mono"/>
              </a:rPr>
              <a:t>cases (Animal) an-animal:</a:t>
            </a:r>
          </a:p>
          <a:p>
            <a:pPr>
              <a:buNone/>
            </a:pPr>
            <a:r>
              <a:rPr lang="en" sz="2700">
                <a:latin typeface="Droid Sans Mono"/>
                <a:ea typeface="Droid Sans Mono"/>
                <a:cs typeface="Droid Sans Mono"/>
                <a:sym typeface="Droid Sans Mono"/>
              </a:rPr>
              <a:t>  | boa(length, eats) =&gt; ...</a:t>
            </a:r>
          </a:p>
          <a:p>
            <a:pPr>
              <a:buNone/>
            </a:pPr>
            <a:r>
              <a:rPr lang="en" sz="2700">
                <a:latin typeface="Droid Sans Mono"/>
                <a:ea typeface="Droid Sans Mono"/>
                <a:cs typeface="Droid Sans Mono"/>
                <a:sym typeface="Droid Sans Mono"/>
              </a:rPr>
              <a:t>  | dillo(l, d)       =&gt; ...</a:t>
            </a:r>
          </a:p>
          <a:p>
            <a:pPr>
              <a:buNone/>
            </a:pPr>
            <a:r>
              <a:rPr lang="en" sz="2700">
                <a:latin typeface="Droid Sans Mono"/>
                <a:ea typeface="Droid Sans Mono"/>
                <a:cs typeface="Droid Sans Mono"/>
                <a:sym typeface="Droid Sans Mono"/>
              </a:rPr>
              <a:t>  | tiger(n, l)    =&gt; ...</a:t>
            </a:r>
          </a:p>
          <a:p>
            <a:pPr>
              <a:buNone/>
            </a:pPr>
            <a:r>
              <a:rPr lang="en" sz="2700">
                <a:latin typeface="Droid Sans Mono"/>
                <a:ea typeface="Droid Sans Mono"/>
                <a:cs typeface="Droid Sans Mono"/>
                <a:sym typeface="Droid Sans Mono"/>
              </a:rPr>
              <a:t>end</a:t>
            </a:r>
          </a:p>
        </p:txBody>
      </p:sp>
      <p:sp>
        <p:nvSpPr>
          <p:cNvPr id="63" name="Shape 63"/>
          <p:cNvSpPr txBox="1"/>
          <p:nvPr/>
        </p:nvSpPr>
        <p:spPr>
          <a:xfrm>
            <a:off x="665300" y="1941600"/>
            <a:ext cx="3751500" cy="10302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rPr>
              <a:t>data Animal:</a:t>
            </a:r>
          </a:p>
          <a:p>
            <a:pPr>
              <a:spcBef>
                <a:spcPts val="600"/>
              </a:spcBef>
            </a:pPr>
            <a:r>
              <a:rPr lang="en" sz="1000">
                <a:solidFill>
                  <a:schemeClr val="dk1"/>
                </a:solidFill>
              </a:rPr>
              <a:t>	| boa(length :: Number, eats :: String)</a:t>
            </a:r>
          </a:p>
          <a:p>
            <a:pPr>
              <a:spcBef>
                <a:spcPts val="600"/>
              </a:spcBef>
            </a:pPr>
            <a:r>
              <a:rPr lang="en" sz="1000">
                <a:solidFill>
                  <a:schemeClr val="dk1"/>
                </a:solidFill>
              </a:rPr>
              <a:t>	| dillo(length :: Number, dead :: Boolean)</a:t>
            </a:r>
          </a:p>
          <a:p>
            <a:pPr>
              <a:spcBef>
                <a:spcPts val="600"/>
              </a:spcBef>
            </a:pPr>
            <a:r>
              <a:rPr lang="en" sz="1000">
                <a:solidFill>
                  <a:schemeClr val="dk1"/>
                </a:solidFill>
              </a:rPr>
              <a:t>	| tiger(name :: String, length :: Number</a:t>
            </a:r>
          </a:p>
          <a:p>
            <a:pPr>
              <a:spcBef>
                <a:spcPts val="600"/>
              </a:spcBef>
            </a:pPr>
            <a:r>
              <a:rPr lang="en" sz="1000">
                <a:solidFill>
                  <a:schemeClr val="dk1"/>
                </a:solidFill>
              </a:rPr>
              <a:t>end</a:t>
            </a:r>
          </a:p>
        </p:txBody>
      </p:sp>
    </p:spTree>
    <p:extLst>
      <p:ext uri="{BB962C8B-B14F-4D97-AF65-F5344CB8AC3E}">
        <p14:creationId xmlns:p14="http://schemas.microsoft.com/office/powerpoint/2010/main" val="2119119398"/>
      </p:ext>
    </p:extLst>
  </p:cSld>
  <p:clrMapOvr>
    <a:masterClrMapping/>
  </p:clrMapOvr>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List Data</a:t>
            </a:r>
          </a:p>
        </p:txBody>
      </p:sp>
      <p:sp>
        <p:nvSpPr>
          <p:cNvPr id="69" name="Shape 6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data List:</a:t>
            </a:r>
          </a:p>
          <a:p>
            <a:pPr>
              <a:buNone/>
            </a:pPr>
            <a:r>
              <a:rPr lang="en"/>
              <a:t>	| empty</a:t>
            </a:r>
          </a:p>
          <a:p>
            <a:pPr>
              <a:buNone/>
            </a:pPr>
            <a:r>
              <a:rPr lang="en"/>
              <a:t>	| link(first :: Item, rest :: List)</a:t>
            </a:r>
          </a:p>
          <a:p>
            <a:pPr>
              <a:buNone/>
            </a:pPr>
            <a:r>
              <a:rPr lang="en"/>
              <a:t>end</a:t>
            </a:r>
          </a:p>
        </p:txBody>
      </p:sp>
    </p:spTree>
    <p:extLst>
      <p:ext uri="{BB962C8B-B14F-4D97-AF65-F5344CB8AC3E}">
        <p14:creationId xmlns:p14="http://schemas.microsoft.com/office/powerpoint/2010/main" val="1797996965"/>
      </p:ext>
    </p:extLst>
  </p:cSld>
  <p:clrMapOvr>
    <a:masterClrMapping/>
  </p:clrMapOvr>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List Predicates</a:t>
            </a:r>
          </a:p>
        </p:txBody>
      </p:sp>
      <p:sp>
        <p:nvSpPr>
          <p:cNvPr id="75" name="Shape 7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List data lets us check whether something is a kind of list.</a:t>
            </a:r>
          </a:p>
          <a:p>
            <a:pPr>
              <a:buNone/>
            </a:pPr>
            <a:endParaRPr/>
          </a:p>
          <a:p>
            <a:pPr>
              <a:buNone/>
            </a:pPr>
            <a:r>
              <a:rPr lang="en"/>
              <a:t>We can ask</a:t>
            </a:r>
          </a:p>
          <a:p>
            <a:pPr>
              <a:buNone/>
            </a:pPr>
            <a:r>
              <a:rPr lang="en"/>
              <a:t>	is-empty</a:t>
            </a:r>
          </a:p>
          <a:p>
            <a:pPr>
              <a:buNone/>
            </a:pPr>
            <a:r>
              <a:rPr lang="en"/>
              <a:t>	is-link</a:t>
            </a:r>
          </a:p>
        </p:txBody>
      </p:sp>
    </p:spTree>
    <p:extLst>
      <p:ext uri="{BB962C8B-B14F-4D97-AF65-F5344CB8AC3E}">
        <p14:creationId xmlns:p14="http://schemas.microsoft.com/office/powerpoint/2010/main" val="3135290551"/>
      </p:ext>
    </p:extLst>
  </p:cSld>
  <p:clrMapOvr>
    <a:masterClrMapping/>
  </p:clrMapOvr>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We can define our own data</a:t>
            </a:r>
          </a:p>
        </p:txBody>
      </p:sp>
      <p:sp>
        <p:nvSpPr>
          <p:cNvPr id="81" name="Shape 8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A list is an item linked to a list.</a:t>
            </a:r>
          </a:p>
          <a:p>
            <a:pPr>
              <a:buNone/>
            </a:pPr>
            <a:r>
              <a:rPr lang="en"/>
              <a:t>data Listy:</a:t>
            </a:r>
          </a:p>
          <a:p>
            <a:pPr>
              <a:buNone/>
            </a:pPr>
            <a:r>
              <a:rPr lang="en"/>
              <a:t>	| emptily</a:t>
            </a:r>
          </a:p>
          <a:p>
            <a:pPr>
              <a:buNone/>
            </a:pPr>
            <a:r>
              <a:rPr lang="en"/>
              <a:t>	| linky(first :: String, rest :: Listy)</a:t>
            </a:r>
          </a:p>
          <a:p>
            <a:pPr>
              <a:buNone/>
            </a:pPr>
            <a:r>
              <a:rPr lang="en"/>
              <a:t>end</a:t>
            </a:r>
          </a:p>
        </p:txBody>
      </p:sp>
    </p:spTree>
    <p:extLst>
      <p:ext uri="{BB962C8B-B14F-4D97-AF65-F5344CB8AC3E}">
        <p14:creationId xmlns:p14="http://schemas.microsoft.com/office/powerpoint/2010/main" val="2608175127"/>
      </p:ext>
    </p:extLst>
  </p:cSld>
  <p:clrMapOvr>
    <a:masterClrMapping/>
  </p:clrMapOvr>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Define your own list</a:t>
            </a:r>
          </a:p>
        </p:txBody>
      </p:sp>
      <p:sp>
        <p:nvSpPr>
          <p:cNvPr id="87" name="Shape 8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Write a data definition for </a:t>
            </a:r>
            <a:r>
              <a:rPr lang="en" b="1"/>
              <a:t>My-List</a:t>
            </a:r>
            <a:r>
              <a:rPr lang="en"/>
              <a:t>, which is either </a:t>
            </a:r>
            <a:r>
              <a:rPr lang="en" b="1"/>
              <a:t>my-empty</a:t>
            </a:r>
            <a:r>
              <a:rPr lang="en"/>
              <a:t> or is a </a:t>
            </a:r>
            <a:r>
              <a:rPr lang="en" b="1"/>
              <a:t>my-link(first, rest)</a:t>
            </a:r>
          </a:p>
        </p:txBody>
      </p:sp>
    </p:spTree>
    <p:extLst>
      <p:ext uri="{BB962C8B-B14F-4D97-AF65-F5344CB8AC3E}">
        <p14:creationId xmlns:p14="http://schemas.microsoft.com/office/powerpoint/2010/main" val="2010340686"/>
      </p:ext>
    </p:extLst>
  </p:cSld>
  <p:clrMapOvr>
    <a:masterClrMapping/>
  </p:clrMapOvr>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Define your own list</a:t>
            </a:r>
          </a:p>
        </p:txBody>
      </p:sp>
      <p:sp>
        <p:nvSpPr>
          <p:cNvPr id="93" name="Shape 93"/>
          <p:cNvSpPr txBox="1">
            <a:spLocks noGrp="1"/>
          </p:cNvSpPr>
          <p:nvPr>
            <p:ph type="body" idx="1"/>
          </p:nvPr>
        </p:nvSpPr>
        <p:spPr>
          <a:xfrm>
            <a:off x="457200" y="2057400"/>
            <a:ext cx="8229600" cy="3725700"/>
          </a:xfrm>
          <a:prstGeom prst="rect">
            <a:avLst/>
          </a:prstGeom>
        </p:spPr>
        <p:txBody>
          <a:bodyPr vert="horz" lIns="91425" tIns="91425" rIns="91425" bIns="91425" rtlCol="0" anchor="t" anchorCtr="0">
            <a:noAutofit/>
          </a:bodyPr>
          <a:lstStyle/>
          <a:p>
            <a:pPr>
              <a:buNone/>
            </a:pPr>
            <a:r>
              <a:rPr lang="en">
                <a:solidFill>
                  <a:srgbClr val="999999"/>
                </a:solidFill>
              </a:rPr>
              <a:t>Write a data definition for </a:t>
            </a:r>
            <a:r>
              <a:rPr lang="en" b="1">
                <a:solidFill>
                  <a:srgbClr val="999999"/>
                </a:solidFill>
              </a:rPr>
              <a:t>My-List</a:t>
            </a:r>
            <a:r>
              <a:rPr lang="en">
                <a:solidFill>
                  <a:srgbClr val="999999"/>
                </a:solidFill>
              </a:rPr>
              <a:t>, which is either </a:t>
            </a:r>
            <a:r>
              <a:rPr lang="en" b="1">
                <a:solidFill>
                  <a:srgbClr val="999999"/>
                </a:solidFill>
              </a:rPr>
              <a:t>my-empty</a:t>
            </a:r>
            <a:r>
              <a:rPr lang="en">
                <a:solidFill>
                  <a:srgbClr val="999999"/>
                </a:solidFill>
              </a:rPr>
              <a:t> or is a </a:t>
            </a:r>
            <a:r>
              <a:rPr lang="en" b="1">
                <a:solidFill>
                  <a:srgbClr val="999999"/>
                </a:solidFill>
              </a:rPr>
              <a:t>my-link(first, rest)</a:t>
            </a:r>
          </a:p>
          <a:p>
            <a:pPr>
              <a:buNone/>
            </a:pPr>
            <a:r>
              <a:rPr lang="en">
                <a:latin typeface="Droid Sans Mono"/>
                <a:ea typeface="Droid Sans Mono"/>
                <a:cs typeface="Droid Sans Mono"/>
                <a:sym typeface="Droid Sans Mono"/>
              </a:rPr>
              <a:t>data My-List:</a:t>
            </a:r>
          </a:p>
          <a:p>
            <a:pPr>
              <a:buNone/>
            </a:pPr>
            <a:r>
              <a:rPr lang="en">
                <a:latin typeface="Droid Sans Mono"/>
                <a:ea typeface="Droid Sans Mono"/>
                <a:cs typeface="Droid Sans Mono"/>
                <a:sym typeface="Droid Sans Mono"/>
              </a:rPr>
              <a:t>  | my-empty</a:t>
            </a:r>
          </a:p>
          <a:p>
            <a:pPr>
              <a:buNone/>
            </a:pPr>
            <a:r>
              <a:rPr lang="en">
                <a:latin typeface="Droid Sans Mono"/>
                <a:ea typeface="Droid Sans Mono"/>
                <a:cs typeface="Droid Sans Mono"/>
                <a:sym typeface="Droid Sans Mono"/>
              </a:rPr>
              <a:t>  | my-link(first, rest :: My-List)</a:t>
            </a:r>
          </a:p>
          <a:p>
            <a:pPr>
              <a:buNone/>
            </a:pPr>
            <a:r>
              <a:rPr lang="en">
                <a:latin typeface="Droid Sans Mono"/>
                <a:ea typeface="Droid Sans Mono"/>
                <a:cs typeface="Droid Sans Mono"/>
                <a:sym typeface="Droid Sans Mono"/>
              </a:rPr>
              <a:t>end</a:t>
            </a:r>
          </a:p>
        </p:txBody>
      </p:sp>
    </p:spTree>
    <p:extLst>
      <p:ext uri="{BB962C8B-B14F-4D97-AF65-F5344CB8AC3E}">
        <p14:creationId xmlns:p14="http://schemas.microsoft.com/office/powerpoint/2010/main" val="517008029"/>
      </p:ext>
    </p:extLst>
  </p:cSld>
  <p:clrMapOvr>
    <a:masterClrMapping/>
  </p:clrMapOvr>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Step through sum</a:t>
            </a:r>
          </a:p>
        </p:txBody>
      </p:sp>
      <p:sp>
        <p:nvSpPr>
          <p:cNvPr id="99" name="Shape 99"/>
          <p:cNvSpPr txBox="1">
            <a:spLocks noGrp="1"/>
          </p:cNvSpPr>
          <p:nvPr>
            <p:ph type="body" idx="1"/>
          </p:nvPr>
        </p:nvSpPr>
        <p:spPr>
          <a:xfrm>
            <a:off x="37450" y="2057400"/>
            <a:ext cx="9144000" cy="2746200"/>
          </a:xfrm>
          <a:prstGeom prst="rect">
            <a:avLst/>
          </a:prstGeom>
        </p:spPr>
        <p:txBody>
          <a:bodyPr vert="horz" lIns="91425" tIns="91425" rIns="91425" bIns="91425" rtlCol="0" anchor="t" anchorCtr="0">
            <a:noAutofit/>
          </a:bodyPr>
          <a:lstStyle/>
          <a:p>
            <a:pPr>
              <a:buClr>
                <a:schemeClr val="dk1"/>
              </a:buClr>
              <a:buSzPct val="50000"/>
              <a:buNone/>
            </a:pPr>
            <a:r>
              <a:rPr lang="en" sz="2200">
                <a:latin typeface="Consolas"/>
                <a:ea typeface="Consolas"/>
                <a:cs typeface="Consolas"/>
                <a:sym typeface="Consolas"/>
              </a:rPr>
              <a:t>fun sum(lonums :: List&lt;Number&gt;) -&gt; Number:</a:t>
            </a:r>
          </a:p>
          <a:p>
            <a:pPr indent="387350">
              <a:buClr>
                <a:schemeClr val="dk1"/>
              </a:buClr>
              <a:buSzPct val="50000"/>
              <a:buNone/>
            </a:pPr>
            <a:r>
              <a:rPr lang="en" sz="2200">
                <a:latin typeface="Consolas"/>
                <a:ea typeface="Consolas"/>
                <a:cs typeface="Consolas"/>
                <a:sym typeface="Consolas"/>
              </a:rPr>
              <a:t>cases (List) lonums:</a:t>
            </a:r>
          </a:p>
          <a:p>
            <a:pPr>
              <a:buClr>
                <a:schemeClr val="dk1"/>
              </a:buClr>
              <a:buSzPct val="50000"/>
              <a:buNone/>
            </a:pPr>
            <a:r>
              <a:rPr lang="en" sz="2200">
                <a:latin typeface="Consolas"/>
                <a:ea typeface="Consolas"/>
                <a:cs typeface="Consolas"/>
                <a:sym typeface="Consolas"/>
              </a:rPr>
              <a:t>    | empty =&gt; 0</a:t>
            </a:r>
          </a:p>
          <a:p>
            <a:pPr>
              <a:buClr>
                <a:schemeClr val="dk1"/>
              </a:buClr>
              <a:buSzPct val="50000"/>
              <a:buNone/>
            </a:pPr>
            <a:r>
              <a:rPr lang="en" sz="2200">
                <a:latin typeface="Consolas"/>
                <a:ea typeface="Consolas"/>
                <a:cs typeface="Consolas"/>
                <a:sym typeface="Consolas"/>
              </a:rPr>
              <a:t>    | link(first, rest) =&gt; first + sum(rest)</a:t>
            </a:r>
          </a:p>
          <a:p>
            <a:pPr marL="0" indent="457200">
              <a:buNone/>
            </a:pPr>
            <a:r>
              <a:rPr lang="en" sz="2200">
                <a:latin typeface="Consolas"/>
                <a:ea typeface="Consolas"/>
                <a:cs typeface="Consolas"/>
                <a:sym typeface="Consolas"/>
              </a:rPr>
              <a:t>end</a:t>
            </a:r>
          </a:p>
          <a:p>
            <a:pPr>
              <a:buNone/>
            </a:pPr>
            <a:r>
              <a:rPr lang="en" sz="2200">
                <a:latin typeface="Consolas"/>
                <a:ea typeface="Consolas"/>
                <a:cs typeface="Consolas"/>
                <a:sym typeface="Consolas"/>
              </a:rPr>
              <a:t>end</a:t>
            </a:r>
          </a:p>
        </p:txBody>
      </p:sp>
    </p:spTree>
    <p:extLst>
      <p:ext uri="{BB962C8B-B14F-4D97-AF65-F5344CB8AC3E}">
        <p14:creationId xmlns:p14="http://schemas.microsoft.com/office/powerpoint/2010/main" val="2422291060"/>
      </p:ext>
    </p:extLst>
  </p:cSld>
  <p:clrMapOvr>
    <a:masterClrMapping/>
  </p:clrMapOvr>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a:t>
            </a:r>
          </a:p>
        </p:txBody>
      </p:sp>
      <p:sp>
        <p:nvSpPr>
          <p:cNvPr id="105" name="Shape 10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endParaRPr/>
          </a:p>
          <a:p>
            <a:pPr>
              <a:buNone/>
            </a:pPr>
            <a:endParaRPr/>
          </a:p>
        </p:txBody>
      </p:sp>
      <p:sp>
        <p:nvSpPr>
          <p:cNvPr id="106" name="Shape 106"/>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4117456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p:txBody>
          <a:bodyPr/>
          <a:lstStyle/>
          <a:p>
            <a:pPr lvl="0"/>
            <a:r>
              <a:rPr lang="en"/>
              <a:t>parts of a expression</a:t>
            </a:r>
          </a:p>
        </p:txBody>
      </p:sp>
      <p:sp>
        <p:nvSpPr>
          <p:cNvPr id="103" name="Shape 103"/>
          <p:cNvSpPr txBox="1">
            <a:spLocks noGrp="1"/>
          </p:cNvSpPr>
          <p:nvPr>
            <p:ph idx="1"/>
          </p:nvPr>
        </p:nvSpPr>
        <p:spPr/>
        <p:txBody>
          <a:bodyPr/>
          <a:lstStyle/>
          <a:p>
            <a:pPr lvl="0"/>
            <a:r>
              <a:rPr lang="en"/>
              <a:t>arguments</a:t>
            </a:r>
          </a:p>
        </p:txBody>
      </p:sp>
      <p:sp>
        <p:nvSpPr>
          <p:cNvPr id="104" name="Shape 104"/>
          <p:cNvSpPr txBox="1">
            <a:spLocks noGrp="1"/>
          </p:cNvSpPr>
          <p:nvPr>
            <p:ph type="body" idx="4294967295"/>
          </p:nvPr>
        </p:nvSpPr>
        <p:spPr>
          <a:xfrm>
            <a:off x="0" y="2686050"/>
            <a:ext cx="7496175" cy="1196975"/>
          </a:xfrm>
          <a:prstGeom prst="rect">
            <a:avLst/>
          </a:prstGeom>
        </p:spPr>
        <p:txBody>
          <a:bodyPr lIns="91425" tIns="91425" rIns="91425" bIns="91425" anchor="t" anchorCtr="0">
            <a:noAutofit/>
          </a:bodyPr>
          <a:lstStyle/>
          <a:p>
            <a:pPr lvl="0">
              <a:spcBef>
                <a:spcPts val="0"/>
              </a:spcBef>
              <a:buClr>
                <a:schemeClr val="dk1"/>
              </a:buClr>
              <a:buSzPct val="25000"/>
              <a:buFont typeface="Arial"/>
              <a:buNone/>
            </a:pPr>
            <a:r>
              <a:rPr lang="en" sz="4800"/>
              <a:t>(</a:t>
            </a:r>
            <a:r>
              <a:rPr lang="en" sz="4800">
                <a:solidFill>
                  <a:srgbClr val="4A86E8"/>
                </a:solidFill>
              </a:rPr>
              <a:t>circle</a:t>
            </a:r>
            <a:r>
              <a:rPr lang="en" sz="4800">
                <a:solidFill>
                  <a:srgbClr val="0000FF"/>
                </a:solidFill>
              </a:rPr>
              <a:t> 50 </a:t>
            </a:r>
            <a:r>
              <a:rPr lang="en" sz="4800">
                <a:solidFill>
                  <a:srgbClr val="274E13"/>
                </a:solidFill>
              </a:rPr>
              <a:t>"solid"</a:t>
            </a:r>
            <a:r>
              <a:rPr lang="en" sz="4800">
                <a:solidFill>
                  <a:srgbClr val="0000FF"/>
                </a:solidFill>
              </a:rPr>
              <a:t> </a:t>
            </a:r>
            <a:r>
              <a:rPr lang="en" sz="4800">
                <a:solidFill>
                  <a:srgbClr val="274E13"/>
                </a:solidFill>
              </a:rPr>
              <a:t>"red"</a:t>
            </a:r>
            <a:r>
              <a:rPr lang="en" sz="4800"/>
              <a:t>)</a:t>
            </a:r>
          </a:p>
          <a:p>
            <a:pPr lvl="0" rtl="0">
              <a:spcBef>
                <a:spcPts val="0"/>
              </a:spcBef>
              <a:buNone/>
            </a:pPr>
            <a:endParaRPr sz="4800">
              <a:solidFill>
                <a:srgbClr val="0000FF"/>
              </a:solidFill>
            </a:endParaRPr>
          </a:p>
        </p:txBody>
      </p:sp>
      <p:sp>
        <p:nvSpPr>
          <p:cNvPr id="105" name="Shape 105"/>
          <p:cNvSpPr txBox="1">
            <a:spLocks noGrp="1"/>
          </p:cNvSpPr>
          <p:nvPr>
            <p:ph type="body" idx="4294967295"/>
          </p:nvPr>
        </p:nvSpPr>
        <p:spPr>
          <a:xfrm>
            <a:off x="0" y="1858963"/>
            <a:ext cx="1400175" cy="827087"/>
          </a:xfrm>
          <a:prstGeom prst="rect">
            <a:avLst/>
          </a:prstGeom>
        </p:spPr>
        <p:txBody>
          <a:bodyPr lIns="91425" tIns="91425" rIns="91425" bIns="91425" anchor="t" anchorCtr="0">
            <a:noAutofit/>
          </a:bodyPr>
          <a:lstStyle/>
          <a:p>
            <a:pPr lvl="0" rtl="0">
              <a:spcBef>
                <a:spcPts val="0"/>
              </a:spcBef>
              <a:buNone/>
            </a:pPr>
            <a:r>
              <a:rPr lang="en">
                <a:solidFill>
                  <a:srgbClr val="FF0000"/>
                </a:solidFill>
              </a:rPr>
              <a:t>name</a:t>
            </a:r>
          </a:p>
        </p:txBody>
      </p:sp>
      <p:grpSp>
        <p:nvGrpSpPr>
          <p:cNvPr id="106" name="Shape 106"/>
          <p:cNvGrpSpPr/>
          <p:nvPr/>
        </p:nvGrpSpPr>
        <p:grpSpPr>
          <a:xfrm>
            <a:off x="1169725" y="2481194"/>
            <a:ext cx="5685131" cy="1429907"/>
            <a:chOff x="1169725" y="2481194"/>
            <a:chExt cx="5685131" cy="1429907"/>
          </a:xfrm>
        </p:grpSpPr>
        <p:sp>
          <p:nvSpPr>
            <p:cNvPr id="107" name="Shape 107"/>
            <p:cNvSpPr/>
            <p:nvPr/>
          </p:nvSpPr>
          <p:spPr>
            <a:xfrm>
              <a:off x="2680656" y="2481194"/>
              <a:ext cx="4174200" cy="1414799"/>
            </a:xfrm>
            <a:prstGeom prst="bracketPair">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8" name="Shape 108"/>
            <p:cNvSpPr/>
            <p:nvPr/>
          </p:nvSpPr>
          <p:spPr>
            <a:xfrm>
              <a:off x="1169725" y="2496301"/>
              <a:ext cx="1400100" cy="1414799"/>
            </a:xfrm>
            <a:prstGeom prst="bracketPair">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505410709"/>
      </p:ext>
    </p:extLst>
  </p:cSld>
  <p:clrMapOvr>
    <a:masterClrMapping/>
  </p:clrMapOvr>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12" name="Shape 112"/>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endParaRPr/>
          </a:p>
          <a:p>
            <a:pPr>
              <a:buNone/>
            </a:pPr>
            <a:endParaRPr/>
          </a:p>
        </p:txBody>
      </p:sp>
      <p:sp>
        <p:nvSpPr>
          <p:cNvPr id="113" name="Shape 113"/>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2203930500"/>
      </p:ext>
    </p:extLst>
  </p:cSld>
  <p:clrMapOvr>
    <a:masterClrMapping/>
  </p:clrMapOvr>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19" name="Shape 11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r>
              <a:rPr lang="en"/>
              <a:t>4 + 3 + sum([list: 2])</a:t>
            </a:r>
          </a:p>
          <a:p>
            <a:pPr>
              <a:buNone/>
            </a:pPr>
            <a:endParaRPr/>
          </a:p>
          <a:p>
            <a:pPr>
              <a:buNone/>
            </a:pPr>
            <a:endParaRPr/>
          </a:p>
        </p:txBody>
      </p:sp>
      <p:sp>
        <p:nvSpPr>
          <p:cNvPr id="120" name="Shape 120"/>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2848590178"/>
      </p:ext>
    </p:extLst>
  </p:cSld>
  <p:clrMapOvr>
    <a:masterClrMapping/>
  </p:clrMapOvr>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26" name="Shape 126"/>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r>
              <a:rPr lang="en"/>
              <a:t>4 + 3 + sum([list: 2])</a:t>
            </a:r>
          </a:p>
          <a:p>
            <a:pPr>
              <a:buNone/>
            </a:pPr>
            <a:r>
              <a:rPr lang="en"/>
              <a:t>4 + 3 + 2 + sum([list: ])</a:t>
            </a:r>
          </a:p>
          <a:p>
            <a:pPr>
              <a:buNone/>
            </a:pPr>
            <a:endParaRPr/>
          </a:p>
        </p:txBody>
      </p:sp>
      <p:sp>
        <p:nvSpPr>
          <p:cNvPr id="127" name="Shape 127"/>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3863065958"/>
      </p:ext>
    </p:extLst>
  </p:cSld>
  <p:clrMapOvr>
    <a:masterClrMapping/>
  </p:clrMapOvr>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33" name="Shape 13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r>
              <a:rPr lang="en"/>
              <a:t>4 + 3 + sum([list: 2])</a:t>
            </a:r>
          </a:p>
          <a:p>
            <a:pPr>
              <a:buNone/>
            </a:pPr>
            <a:r>
              <a:rPr lang="en"/>
              <a:t>4 + 3 + 2 + sum([list: ])</a:t>
            </a:r>
          </a:p>
          <a:p>
            <a:pPr>
              <a:buNone/>
            </a:pPr>
            <a:r>
              <a:rPr lang="en"/>
              <a:t>4 + 3 + 2 + 0</a:t>
            </a:r>
          </a:p>
          <a:p>
            <a:pPr>
              <a:buNone/>
            </a:pPr>
            <a:endParaRPr/>
          </a:p>
        </p:txBody>
      </p:sp>
      <p:sp>
        <p:nvSpPr>
          <p:cNvPr id="134" name="Shape 134"/>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3844569753"/>
      </p:ext>
    </p:extLst>
  </p:cSld>
  <p:clrMapOvr>
    <a:masterClrMapping/>
  </p:clrMapOvr>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40" name="Shape 140"/>
          <p:cNvSpPr txBox="1">
            <a:spLocks noGrp="1"/>
          </p:cNvSpPr>
          <p:nvPr>
            <p:ph type="body" idx="1"/>
          </p:nvPr>
        </p:nvSpPr>
        <p:spPr>
          <a:xfrm>
            <a:off x="457200" y="1600200"/>
            <a:ext cx="8229600" cy="4420800"/>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r>
              <a:rPr lang="en"/>
              <a:t>4 + 3 + sum([list: 2])</a:t>
            </a:r>
          </a:p>
          <a:p>
            <a:pPr>
              <a:buNone/>
            </a:pPr>
            <a:r>
              <a:rPr lang="en"/>
              <a:t>4 + 3 + 2 + sum([list: ])</a:t>
            </a:r>
          </a:p>
          <a:p>
            <a:pPr>
              <a:buNone/>
            </a:pPr>
            <a:r>
              <a:rPr lang="en"/>
              <a:t>4 + 3 + 2 + 0</a:t>
            </a:r>
          </a:p>
          <a:p>
            <a:pPr>
              <a:buNone/>
            </a:pPr>
            <a:r>
              <a:rPr lang="en"/>
              <a:t>4 + 3 + 2</a:t>
            </a:r>
          </a:p>
          <a:p>
            <a:pPr>
              <a:buNone/>
            </a:pPr>
            <a:r>
              <a:rPr lang="en"/>
              <a:t>4 + 5</a:t>
            </a:r>
          </a:p>
          <a:p>
            <a:pPr>
              <a:buNone/>
            </a:pPr>
            <a:r>
              <a:rPr lang="en"/>
              <a:t>9</a:t>
            </a:r>
          </a:p>
          <a:p>
            <a:pPr>
              <a:buNone/>
            </a:pPr>
            <a:endParaRPr/>
          </a:p>
        </p:txBody>
      </p:sp>
    </p:spTree>
    <p:extLst>
      <p:ext uri="{BB962C8B-B14F-4D97-AF65-F5344CB8AC3E}">
        <p14:creationId xmlns:p14="http://schemas.microsoft.com/office/powerpoint/2010/main" val="3316959470"/>
      </p:ext>
    </p:extLst>
  </p:cSld>
  <p:clrMapOvr>
    <a:masterClrMapping/>
  </p:clrMapOvr>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Complete the Example Stepper</a:t>
            </a:r>
          </a:p>
        </p:txBody>
      </p:sp>
    </p:spTree>
    <p:extLst>
      <p:ext uri="{BB962C8B-B14F-4D97-AF65-F5344CB8AC3E}">
        <p14:creationId xmlns:p14="http://schemas.microsoft.com/office/powerpoint/2010/main" val="4260943586"/>
      </p:ext>
    </p:extLst>
  </p:cSld>
  <p:clrMapOvr>
    <a:masterClrMapping/>
  </p:clrMapOvr>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Count</a:t>
            </a:r>
          </a:p>
        </p:txBody>
      </p:sp>
      <p:sp>
        <p:nvSpPr>
          <p:cNvPr id="151" name="Shape 15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Use the design recipe to define a function called count that takes in a list and returns the number of items in the list.</a:t>
            </a:r>
          </a:p>
        </p:txBody>
      </p:sp>
    </p:spTree>
    <p:extLst>
      <p:ext uri="{BB962C8B-B14F-4D97-AF65-F5344CB8AC3E}">
        <p14:creationId xmlns:p14="http://schemas.microsoft.com/office/powerpoint/2010/main" val="3195944230"/>
      </p:ext>
    </p:extLst>
  </p:cSld>
  <p:clrMapOvr>
    <a:masterClrMapping/>
  </p:clrMapOvr>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Average</a:t>
            </a:r>
          </a:p>
        </p:txBody>
      </p:sp>
      <p:sp>
        <p:nvSpPr>
          <p:cNvPr id="157" name="Shape 15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With your partner write a function called average that takes in a list of numbers and returns the average of the list.</a:t>
            </a:r>
          </a:p>
          <a:p>
            <a:pPr>
              <a:buNone/>
            </a:pPr>
            <a:endParaRPr/>
          </a:p>
          <a:p>
            <a:pPr>
              <a:buNone/>
            </a:pPr>
            <a:r>
              <a:rPr lang="en"/>
              <a:t>Use the design recipe and be sure to write EXAMPLES FIRST!</a:t>
            </a:r>
          </a:p>
        </p:txBody>
      </p:sp>
    </p:spTree>
    <p:extLst>
      <p:ext uri="{BB962C8B-B14F-4D97-AF65-F5344CB8AC3E}">
        <p14:creationId xmlns:p14="http://schemas.microsoft.com/office/powerpoint/2010/main" val="1986459386"/>
      </p:ext>
    </p:extLst>
  </p:cSld>
  <p:clrMapOvr>
    <a:masterClrMapping/>
  </p:clrMapOvr>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Do Now</a:t>
            </a:r>
          </a:p>
        </p:txBody>
      </p:sp>
      <p:sp>
        <p:nvSpPr>
          <p:cNvPr id="35" name="Shape 35"/>
          <p:cNvSpPr txBox="1">
            <a:spLocks noGrp="1"/>
          </p:cNvSpPr>
          <p:nvPr>
            <p:ph type="body" idx="1"/>
          </p:nvPr>
        </p:nvSpPr>
        <p:spPr>
          <a:xfrm>
            <a:off x="457200" y="2057400"/>
            <a:ext cx="8229600" cy="3725700"/>
          </a:xfrm>
          <a:prstGeom prst="rect">
            <a:avLst/>
          </a:prstGeom>
        </p:spPr>
        <p:txBody>
          <a:bodyPr vert="horz" lIns="91425" tIns="91425" rIns="91425" bIns="91425" rtlCol="0" anchor="t" anchorCtr="0">
            <a:noAutofit/>
          </a:bodyPr>
          <a:lstStyle/>
          <a:p>
            <a:pPr>
              <a:buNone/>
            </a:pPr>
            <a:r>
              <a:rPr lang="en"/>
              <a:t>Write a data definition for an iTunesSong based on the screenshot below</a:t>
            </a:r>
          </a:p>
        </p:txBody>
      </p:sp>
      <p:pic>
        <p:nvPicPr>
          <p:cNvPr id="36" name="Shape 36"/>
          <p:cNvPicPr preferRelativeResize="0"/>
          <p:nvPr/>
        </p:nvPicPr>
        <p:blipFill>
          <a:blip r:embed="rId3">
            <a:alphaModFix/>
          </a:blip>
          <a:stretch>
            <a:fillRect/>
          </a:stretch>
        </p:blipFill>
        <p:spPr>
          <a:xfrm>
            <a:off x="1" y="3321567"/>
            <a:ext cx="9143999" cy="2688706"/>
          </a:xfrm>
          <a:prstGeom prst="rect">
            <a:avLst/>
          </a:prstGeom>
          <a:noFill/>
          <a:ln>
            <a:noFill/>
          </a:ln>
        </p:spPr>
      </p:pic>
    </p:spTree>
    <p:extLst>
      <p:ext uri="{BB962C8B-B14F-4D97-AF65-F5344CB8AC3E}">
        <p14:creationId xmlns:p14="http://schemas.microsoft.com/office/powerpoint/2010/main" val="3141153842"/>
      </p:ext>
    </p:extLst>
  </p:cSld>
  <p:clrMapOvr>
    <a:masterClrMapping/>
  </p:clrMapOvr>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Do Now</a:t>
            </a:r>
          </a:p>
        </p:txBody>
      </p:sp>
      <p:pic>
        <p:nvPicPr>
          <p:cNvPr id="42" name="Shape 42"/>
          <p:cNvPicPr preferRelativeResize="0"/>
          <p:nvPr/>
        </p:nvPicPr>
        <p:blipFill>
          <a:blip r:embed="rId3">
            <a:alphaModFix/>
          </a:blip>
          <a:stretch>
            <a:fillRect/>
          </a:stretch>
        </p:blipFill>
        <p:spPr>
          <a:xfrm>
            <a:off x="1" y="3321567"/>
            <a:ext cx="9143999" cy="2688706"/>
          </a:xfrm>
          <a:prstGeom prst="rect">
            <a:avLst/>
          </a:prstGeom>
          <a:noFill/>
          <a:ln>
            <a:noFill/>
          </a:ln>
        </p:spPr>
      </p:pic>
      <p:sp>
        <p:nvSpPr>
          <p:cNvPr id="43" name="Shape 43"/>
          <p:cNvSpPr txBox="1">
            <a:spLocks noGrp="1"/>
          </p:cNvSpPr>
          <p:nvPr>
            <p:ph type="body" idx="1"/>
          </p:nvPr>
        </p:nvSpPr>
        <p:spPr>
          <a:xfrm>
            <a:off x="457200" y="1905000"/>
            <a:ext cx="8229600" cy="3725700"/>
          </a:xfrm>
          <a:prstGeom prst="rect">
            <a:avLst/>
          </a:prstGeom>
        </p:spPr>
        <p:txBody>
          <a:bodyPr vert="horz" lIns="91425" tIns="91425" rIns="91425" bIns="91425" rtlCol="0" anchor="t" anchorCtr="0">
            <a:noAutofit/>
          </a:bodyPr>
          <a:lstStyle/>
          <a:p>
            <a:pPr>
              <a:buNone/>
            </a:pPr>
            <a:r>
              <a:rPr lang="en"/>
              <a:t>data iTunesSong:</a:t>
            </a:r>
          </a:p>
          <a:p>
            <a:pPr>
              <a:buNone/>
            </a:pPr>
            <a:r>
              <a:rPr lang="en"/>
              <a:t>  | tunes(name, album, artist, category, time)</a:t>
            </a:r>
          </a:p>
          <a:p>
            <a:pPr>
              <a:buNone/>
            </a:pPr>
            <a:r>
              <a:rPr lang="en"/>
              <a:t>end</a:t>
            </a:r>
          </a:p>
        </p:txBody>
      </p:sp>
    </p:spTree>
    <p:extLst>
      <p:ext uri="{BB962C8B-B14F-4D97-AF65-F5344CB8AC3E}">
        <p14:creationId xmlns:p14="http://schemas.microsoft.com/office/powerpoint/2010/main" val="457883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p:txBody>
          <a:bodyPr/>
          <a:lstStyle/>
          <a:p>
            <a:pPr lvl="0"/>
            <a:r>
              <a:rPr lang="en"/>
              <a:t>parts of a function</a:t>
            </a:r>
          </a:p>
        </p:txBody>
      </p:sp>
      <p:sp>
        <p:nvSpPr>
          <p:cNvPr id="97" name="Shape 97"/>
          <p:cNvSpPr txBox="1">
            <a:spLocks noGrp="1"/>
          </p:cNvSpPr>
          <p:nvPr>
            <p:ph idx="1"/>
          </p:nvPr>
        </p:nvSpPr>
        <p:spPr/>
        <p:txBody>
          <a:bodyPr/>
          <a:lstStyle/>
          <a:p>
            <a:pPr lvl="0"/>
            <a:r>
              <a:rPr lang="en-US"/>
              <a:t>(circle 50 "solid" "red")</a:t>
            </a:r>
          </a:p>
          <a:p>
            <a:pPr lvl="0"/>
            <a:endParaRPr lang="en-US"/>
          </a:p>
        </p:txBody>
      </p:sp>
    </p:spTree>
    <p:extLst>
      <p:ext uri="{BB962C8B-B14F-4D97-AF65-F5344CB8AC3E}">
        <p14:creationId xmlns:p14="http://schemas.microsoft.com/office/powerpoint/2010/main" val="3633408118"/>
      </p:ext>
    </p:extLst>
  </p:cSld>
  <p:clrMapOvr>
    <a:masterClrMapping/>
  </p:clrMapOvr>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 Compound Data</a:t>
            </a:r>
          </a:p>
        </p:txBody>
      </p:sp>
      <p:sp>
        <p:nvSpPr>
          <p:cNvPr id="49" name="Shape 49"/>
          <p:cNvSpPr txBox="1">
            <a:spLocks noGrp="1"/>
          </p:cNvSpPr>
          <p:nvPr>
            <p:ph type="body" idx="1"/>
          </p:nvPr>
        </p:nvSpPr>
        <p:spPr>
          <a:xfrm>
            <a:off x="0" y="2057400"/>
            <a:ext cx="9144000" cy="2535600"/>
          </a:xfrm>
          <a:prstGeom prst="rect">
            <a:avLst/>
          </a:prstGeom>
        </p:spPr>
        <p:txBody>
          <a:bodyPr vert="horz" lIns="91425" tIns="91425" rIns="91425" bIns="91425" rtlCol="0" anchor="t" anchorCtr="0">
            <a:noAutofit/>
          </a:bodyPr>
          <a:lstStyle/>
          <a:p>
            <a:pPr>
              <a:buNone/>
            </a:pPr>
            <a:r>
              <a:rPr lang="en" sz="2700"/>
              <a:t>data Animal:</a:t>
            </a:r>
          </a:p>
          <a:p>
            <a:pPr>
              <a:buNone/>
            </a:pPr>
            <a:r>
              <a:rPr lang="en" sz="2700"/>
              <a:t>	| boa(length :: Number, eats :: String)</a:t>
            </a:r>
          </a:p>
          <a:p>
            <a:pPr>
              <a:buNone/>
            </a:pPr>
            <a:r>
              <a:rPr lang="en" sz="2700"/>
              <a:t>	| aramadillo(length :: Number, liveness:: Boolean)</a:t>
            </a:r>
          </a:p>
          <a:p>
            <a:pPr>
              <a:buNone/>
            </a:pPr>
            <a:r>
              <a:rPr lang="en" sz="2700"/>
              <a:t>	| tiger(name :: String, length :: Number)</a:t>
            </a:r>
          </a:p>
          <a:p>
            <a:pPr>
              <a:buNone/>
            </a:pPr>
            <a:r>
              <a:rPr lang="en" sz="2700"/>
              <a:t>end</a:t>
            </a:r>
          </a:p>
        </p:txBody>
      </p:sp>
    </p:spTree>
    <p:extLst>
      <p:ext uri="{BB962C8B-B14F-4D97-AF65-F5344CB8AC3E}">
        <p14:creationId xmlns:p14="http://schemas.microsoft.com/office/powerpoint/2010/main" val="772620257"/>
      </p:ext>
    </p:extLst>
  </p:cSld>
  <p:clrMapOvr>
    <a:masterClrMapping/>
  </p:clrMapOvr>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Pull apart conditional data</a:t>
            </a:r>
          </a:p>
        </p:txBody>
      </p:sp>
      <p:sp>
        <p:nvSpPr>
          <p:cNvPr id="55" name="Shape 55"/>
          <p:cNvSpPr txBox="1">
            <a:spLocks noGrp="1"/>
          </p:cNvSpPr>
          <p:nvPr>
            <p:ph type="body" idx="1"/>
          </p:nvPr>
        </p:nvSpPr>
        <p:spPr>
          <a:xfrm>
            <a:off x="152400" y="2971800"/>
            <a:ext cx="5971800" cy="2634900"/>
          </a:xfrm>
          <a:prstGeom prst="rect">
            <a:avLst/>
          </a:prstGeom>
        </p:spPr>
        <p:txBody>
          <a:bodyPr vert="horz" lIns="91425" tIns="91425" rIns="91425" bIns="91425" rtlCol="0" anchor="t" anchorCtr="0">
            <a:noAutofit/>
          </a:bodyPr>
          <a:lstStyle/>
          <a:p>
            <a:pPr>
              <a:buNone/>
            </a:pPr>
            <a:r>
              <a:rPr lang="en" sz="2700">
                <a:latin typeface="Droid Sans Mono"/>
                <a:ea typeface="Droid Sans Mono"/>
                <a:cs typeface="Droid Sans Mono"/>
                <a:sym typeface="Droid Sans Mono"/>
              </a:rPr>
              <a:t>cases (Animal) an-animal:</a:t>
            </a:r>
          </a:p>
          <a:p>
            <a:pPr>
              <a:buNone/>
            </a:pPr>
            <a:r>
              <a:rPr lang="en" sz="2700">
                <a:latin typeface="Droid Sans Mono"/>
                <a:ea typeface="Droid Sans Mono"/>
                <a:cs typeface="Droid Sans Mono"/>
                <a:sym typeface="Droid Sans Mono"/>
              </a:rPr>
              <a:t>  | boa(length, eats) =&gt; ...</a:t>
            </a:r>
          </a:p>
          <a:p>
            <a:pPr>
              <a:buNone/>
            </a:pPr>
            <a:r>
              <a:rPr lang="en" sz="2700">
                <a:latin typeface="Droid Sans Mono"/>
                <a:ea typeface="Droid Sans Mono"/>
                <a:cs typeface="Droid Sans Mono"/>
                <a:sym typeface="Droid Sans Mono"/>
              </a:rPr>
              <a:t>  | dillo(l, d)       =&gt; ...</a:t>
            </a:r>
          </a:p>
          <a:p>
            <a:pPr>
              <a:buNone/>
            </a:pPr>
            <a:r>
              <a:rPr lang="en" sz="2700">
                <a:latin typeface="Droid Sans Mono"/>
                <a:ea typeface="Droid Sans Mono"/>
                <a:cs typeface="Droid Sans Mono"/>
                <a:sym typeface="Droid Sans Mono"/>
              </a:rPr>
              <a:t>  | tiger(n, l)    =&gt; ...</a:t>
            </a:r>
          </a:p>
          <a:p>
            <a:pPr>
              <a:buNone/>
            </a:pPr>
            <a:r>
              <a:rPr lang="en" sz="2700">
                <a:latin typeface="Droid Sans Mono"/>
                <a:ea typeface="Droid Sans Mono"/>
                <a:cs typeface="Droid Sans Mono"/>
                <a:sym typeface="Droid Sans Mono"/>
              </a:rPr>
              <a:t>end</a:t>
            </a:r>
          </a:p>
        </p:txBody>
      </p:sp>
      <p:sp>
        <p:nvSpPr>
          <p:cNvPr id="56" name="Shape 56"/>
          <p:cNvSpPr txBox="1"/>
          <p:nvPr/>
        </p:nvSpPr>
        <p:spPr>
          <a:xfrm>
            <a:off x="665300" y="1941600"/>
            <a:ext cx="3751500" cy="10302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rPr>
              <a:t>data Animal:</a:t>
            </a:r>
          </a:p>
          <a:p>
            <a:pPr>
              <a:spcBef>
                <a:spcPts val="600"/>
              </a:spcBef>
            </a:pPr>
            <a:r>
              <a:rPr lang="en" sz="1000">
                <a:solidFill>
                  <a:schemeClr val="dk1"/>
                </a:solidFill>
              </a:rPr>
              <a:t>	| boa(length :: Number, eats :: String)</a:t>
            </a:r>
          </a:p>
          <a:p>
            <a:pPr>
              <a:spcBef>
                <a:spcPts val="600"/>
              </a:spcBef>
            </a:pPr>
            <a:r>
              <a:rPr lang="en" sz="1000">
                <a:solidFill>
                  <a:schemeClr val="dk1"/>
                </a:solidFill>
              </a:rPr>
              <a:t>	| dillo(length :: Number, dead :: Boolean)</a:t>
            </a:r>
          </a:p>
          <a:p>
            <a:pPr>
              <a:spcBef>
                <a:spcPts val="600"/>
              </a:spcBef>
            </a:pPr>
            <a:r>
              <a:rPr lang="en" sz="1000">
                <a:solidFill>
                  <a:schemeClr val="dk1"/>
                </a:solidFill>
              </a:rPr>
              <a:t>	| tiger(name :: String, length :: Number</a:t>
            </a:r>
          </a:p>
          <a:p>
            <a:pPr>
              <a:spcBef>
                <a:spcPts val="600"/>
              </a:spcBef>
            </a:pPr>
            <a:r>
              <a:rPr lang="en" sz="1000">
                <a:solidFill>
                  <a:schemeClr val="dk1"/>
                </a:solidFill>
              </a:rPr>
              <a:t>end</a:t>
            </a:r>
          </a:p>
        </p:txBody>
      </p:sp>
    </p:spTree>
    <p:extLst>
      <p:ext uri="{BB962C8B-B14F-4D97-AF65-F5344CB8AC3E}">
        <p14:creationId xmlns:p14="http://schemas.microsoft.com/office/powerpoint/2010/main" val="2594612460"/>
      </p:ext>
    </p:extLst>
  </p:cSld>
  <p:clrMapOvr>
    <a:masterClrMapping/>
  </p:clrMapOvr>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Pull apart conditional data</a:t>
            </a:r>
          </a:p>
        </p:txBody>
      </p:sp>
      <p:sp>
        <p:nvSpPr>
          <p:cNvPr id="62" name="Shape 62"/>
          <p:cNvSpPr txBox="1">
            <a:spLocks noGrp="1"/>
          </p:cNvSpPr>
          <p:nvPr>
            <p:ph type="body" idx="1"/>
          </p:nvPr>
        </p:nvSpPr>
        <p:spPr>
          <a:xfrm>
            <a:off x="152400" y="2971800"/>
            <a:ext cx="5971800" cy="2634900"/>
          </a:xfrm>
          <a:prstGeom prst="rect">
            <a:avLst/>
          </a:prstGeom>
        </p:spPr>
        <p:txBody>
          <a:bodyPr vert="horz" lIns="91425" tIns="91425" rIns="91425" bIns="91425" rtlCol="0" anchor="t" anchorCtr="0">
            <a:noAutofit/>
          </a:bodyPr>
          <a:lstStyle/>
          <a:p>
            <a:pPr>
              <a:buNone/>
            </a:pPr>
            <a:r>
              <a:rPr lang="en" sz="2700">
                <a:latin typeface="Droid Sans Mono"/>
                <a:ea typeface="Droid Sans Mono"/>
                <a:cs typeface="Droid Sans Mono"/>
                <a:sym typeface="Droid Sans Mono"/>
              </a:rPr>
              <a:t>cases (Animal) an-animal:</a:t>
            </a:r>
          </a:p>
          <a:p>
            <a:pPr>
              <a:buNone/>
            </a:pPr>
            <a:r>
              <a:rPr lang="en" sz="2700">
                <a:latin typeface="Droid Sans Mono"/>
                <a:ea typeface="Droid Sans Mono"/>
                <a:cs typeface="Droid Sans Mono"/>
                <a:sym typeface="Droid Sans Mono"/>
              </a:rPr>
              <a:t>  | boa(length, eats) =&gt; ...</a:t>
            </a:r>
          </a:p>
          <a:p>
            <a:pPr>
              <a:buNone/>
            </a:pPr>
            <a:r>
              <a:rPr lang="en" sz="2700">
                <a:latin typeface="Droid Sans Mono"/>
                <a:ea typeface="Droid Sans Mono"/>
                <a:cs typeface="Droid Sans Mono"/>
                <a:sym typeface="Droid Sans Mono"/>
              </a:rPr>
              <a:t>  | dillo(l, d)       =&gt; ...</a:t>
            </a:r>
          </a:p>
          <a:p>
            <a:pPr>
              <a:buNone/>
            </a:pPr>
            <a:r>
              <a:rPr lang="en" sz="2700">
                <a:latin typeface="Droid Sans Mono"/>
                <a:ea typeface="Droid Sans Mono"/>
                <a:cs typeface="Droid Sans Mono"/>
                <a:sym typeface="Droid Sans Mono"/>
              </a:rPr>
              <a:t>  | tiger(n, l)    =&gt; ...</a:t>
            </a:r>
          </a:p>
          <a:p>
            <a:pPr>
              <a:buNone/>
            </a:pPr>
            <a:r>
              <a:rPr lang="en" sz="2700">
                <a:latin typeface="Droid Sans Mono"/>
                <a:ea typeface="Droid Sans Mono"/>
                <a:cs typeface="Droid Sans Mono"/>
                <a:sym typeface="Droid Sans Mono"/>
              </a:rPr>
              <a:t>end</a:t>
            </a:r>
          </a:p>
        </p:txBody>
      </p:sp>
      <p:sp>
        <p:nvSpPr>
          <p:cNvPr id="63" name="Shape 63"/>
          <p:cNvSpPr txBox="1"/>
          <p:nvPr/>
        </p:nvSpPr>
        <p:spPr>
          <a:xfrm>
            <a:off x="665300" y="1941600"/>
            <a:ext cx="3751500" cy="10302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rPr>
              <a:t>data Animal:</a:t>
            </a:r>
          </a:p>
          <a:p>
            <a:pPr>
              <a:spcBef>
                <a:spcPts val="600"/>
              </a:spcBef>
            </a:pPr>
            <a:r>
              <a:rPr lang="en" sz="1000">
                <a:solidFill>
                  <a:schemeClr val="dk1"/>
                </a:solidFill>
              </a:rPr>
              <a:t>	| boa(length :: Number, eats :: String)</a:t>
            </a:r>
          </a:p>
          <a:p>
            <a:pPr>
              <a:spcBef>
                <a:spcPts val="600"/>
              </a:spcBef>
            </a:pPr>
            <a:r>
              <a:rPr lang="en" sz="1000">
                <a:solidFill>
                  <a:schemeClr val="dk1"/>
                </a:solidFill>
              </a:rPr>
              <a:t>	| dillo(length :: Number, dead :: Boolean)</a:t>
            </a:r>
          </a:p>
          <a:p>
            <a:pPr>
              <a:spcBef>
                <a:spcPts val="600"/>
              </a:spcBef>
            </a:pPr>
            <a:r>
              <a:rPr lang="en" sz="1000">
                <a:solidFill>
                  <a:schemeClr val="dk1"/>
                </a:solidFill>
              </a:rPr>
              <a:t>	| tiger(name :: String, length :: Number</a:t>
            </a:r>
          </a:p>
          <a:p>
            <a:pPr>
              <a:spcBef>
                <a:spcPts val="600"/>
              </a:spcBef>
            </a:pPr>
            <a:r>
              <a:rPr lang="en" sz="1000">
                <a:solidFill>
                  <a:schemeClr val="dk1"/>
                </a:solidFill>
              </a:rPr>
              <a:t>end</a:t>
            </a:r>
          </a:p>
        </p:txBody>
      </p:sp>
    </p:spTree>
    <p:extLst>
      <p:ext uri="{BB962C8B-B14F-4D97-AF65-F5344CB8AC3E}">
        <p14:creationId xmlns:p14="http://schemas.microsoft.com/office/powerpoint/2010/main" val="118821143"/>
      </p:ext>
    </p:extLst>
  </p:cSld>
  <p:clrMapOvr>
    <a:masterClrMapping/>
  </p:clrMapOvr>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List Data</a:t>
            </a:r>
          </a:p>
        </p:txBody>
      </p:sp>
      <p:sp>
        <p:nvSpPr>
          <p:cNvPr id="69" name="Shape 6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data List:</a:t>
            </a:r>
          </a:p>
          <a:p>
            <a:pPr>
              <a:buNone/>
            </a:pPr>
            <a:r>
              <a:rPr lang="en"/>
              <a:t>	| empty</a:t>
            </a:r>
          </a:p>
          <a:p>
            <a:pPr>
              <a:buNone/>
            </a:pPr>
            <a:r>
              <a:rPr lang="en"/>
              <a:t>	| link(first :: Item, rest :: List)</a:t>
            </a:r>
          </a:p>
          <a:p>
            <a:pPr>
              <a:buNone/>
            </a:pPr>
            <a:r>
              <a:rPr lang="en"/>
              <a:t>end</a:t>
            </a:r>
          </a:p>
        </p:txBody>
      </p:sp>
    </p:spTree>
    <p:extLst>
      <p:ext uri="{BB962C8B-B14F-4D97-AF65-F5344CB8AC3E}">
        <p14:creationId xmlns:p14="http://schemas.microsoft.com/office/powerpoint/2010/main" val="4042473478"/>
      </p:ext>
    </p:extLst>
  </p:cSld>
  <p:clrMapOvr>
    <a:masterClrMapping/>
  </p:clrMapOvr>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List Predicates</a:t>
            </a:r>
          </a:p>
        </p:txBody>
      </p:sp>
      <p:sp>
        <p:nvSpPr>
          <p:cNvPr id="75" name="Shape 7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List data lets us check whether something is a kind of list.</a:t>
            </a:r>
          </a:p>
          <a:p>
            <a:pPr>
              <a:buNone/>
            </a:pPr>
            <a:endParaRPr/>
          </a:p>
          <a:p>
            <a:pPr>
              <a:buNone/>
            </a:pPr>
            <a:r>
              <a:rPr lang="en"/>
              <a:t>We can ask</a:t>
            </a:r>
          </a:p>
          <a:p>
            <a:pPr>
              <a:buNone/>
            </a:pPr>
            <a:r>
              <a:rPr lang="en"/>
              <a:t>	is-empty</a:t>
            </a:r>
          </a:p>
          <a:p>
            <a:pPr>
              <a:buNone/>
            </a:pPr>
            <a:r>
              <a:rPr lang="en"/>
              <a:t>	is-link</a:t>
            </a:r>
          </a:p>
        </p:txBody>
      </p:sp>
    </p:spTree>
    <p:extLst>
      <p:ext uri="{BB962C8B-B14F-4D97-AF65-F5344CB8AC3E}">
        <p14:creationId xmlns:p14="http://schemas.microsoft.com/office/powerpoint/2010/main" val="1018220285"/>
      </p:ext>
    </p:extLst>
  </p:cSld>
  <p:clrMapOvr>
    <a:masterClrMapping/>
  </p:clrMapOvr>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We can define our own data</a:t>
            </a:r>
          </a:p>
        </p:txBody>
      </p:sp>
      <p:sp>
        <p:nvSpPr>
          <p:cNvPr id="81" name="Shape 8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A list is an item linked to a list.</a:t>
            </a:r>
          </a:p>
          <a:p>
            <a:pPr>
              <a:buNone/>
            </a:pPr>
            <a:r>
              <a:rPr lang="en"/>
              <a:t>data Listy:</a:t>
            </a:r>
          </a:p>
          <a:p>
            <a:pPr>
              <a:buNone/>
            </a:pPr>
            <a:r>
              <a:rPr lang="en"/>
              <a:t>	| emptily</a:t>
            </a:r>
          </a:p>
          <a:p>
            <a:pPr>
              <a:buNone/>
            </a:pPr>
            <a:r>
              <a:rPr lang="en"/>
              <a:t>	| linky(first :: String, rest :: Listy)</a:t>
            </a:r>
          </a:p>
          <a:p>
            <a:pPr>
              <a:buNone/>
            </a:pPr>
            <a:r>
              <a:rPr lang="en"/>
              <a:t>end</a:t>
            </a:r>
          </a:p>
        </p:txBody>
      </p:sp>
    </p:spTree>
    <p:extLst>
      <p:ext uri="{BB962C8B-B14F-4D97-AF65-F5344CB8AC3E}">
        <p14:creationId xmlns:p14="http://schemas.microsoft.com/office/powerpoint/2010/main" val="3033406011"/>
      </p:ext>
    </p:extLst>
  </p:cSld>
  <p:clrMapOvr>
    <a:masterClrMapping/>
  </p:clrMapOvr>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Define your own list</a:t>
            </a:r>
          </a:p>
        </p:txBody>
      </p:sp>
      <p:sp>
        <p:nvSpPr>
          <p:cNvPr id="87" name="Shape 8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Write a data definition for </a:t>
            </a:r>
            <a:r>
              <a:rPr lang="en" b="1"/>
              <a:t>My-List</a:t>
            </a:r>
            <a:r>
              <a:rPr lang="en"/>
              <a:t>, which is either </a:t>
            </a:r>
            <a:r>
              <a:rPr lang="en" b="1"/>
              <a:t>my-empty</a:t>
            </a:r>
            <a:r>
              <a:rPr lang="en"/>
              <a:t> or is a </a:t>
            </a:r>
            <a:r>
              <a:rPr lang="en" b="1"/>
              <a:t>my-link(first, rest)</a:t>
            </a:r>
          </a:p>
        </p:txBody>
      </p:sp>
    </p:spTree>
    <p:extLst>
      <p:ext uri="{BB962C8B-B14F-4D97-AF65-F5344CB8AC3E}">
        <p14:creationId xmlns:p14="http://schemas.microsoft.com/office/powerpoint/2010/main" val="520464876"/>
      </p:ext>
    </p:extLst>
  </p:cSld>
  <p:clrMapOvr>
    <a:masterClrMapping/>
  </p:clrMapOvr>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Define your own list</a:t>
            </a:r>
          </a:p>
        </p:txBody>
      </p:sp>
      <p:sp>
        <p:nvSpPr>
          <p:cNvPr id="93" name="Shape 93"/>
          <p:cNvSpPr txBox="1">
            <a:spLocks noGrp="1"/>
          </p:cNvSpPr>
          <p:nvPr>
            <p:ph type="body" idx="1"/>
          </p:nvPr>
        </p:nvSpPr>
        <p:spPr>
          <a:xfrm>
            <a:off x="457200" y="2057400"/>
            <a:ext cx="8229600" cy="3725700"/>
          </a:xfrm>
          <a:prstGeom prst="rect">
            <a:avLst/>
          </a:prstGeom>
        </p:spPr>
        <p:txBody>
          <a:bodyPr vert="horz" lIns="91425" tIns="91425" rIns="91425" bIns="91425" rtlCol="0" anchor="t" anchorCtr="0">
            <a:noAutofit/>
          </a:bodyPr>
          <a:lstStyle/>
          <a:p>
            <a:pPr>
              <a:buNone/>
            </a:pPr>
            <a:r>
              <a:rPr lang="en">
                <a:solidFill>
                  <a:srgbClr val="999999"/>
                </a:solidFill>
              </a:rPr>
              <a:t>Write a data definition for </a:t>
            </a:r>
            <a:r>
              <a:rPr lang="en" b="1">
                <a:solidFill>
                  <a:srgbClr val="999999"/>
                </a:solidFill>
              </a:rPr>
              <a:t>My-List</a:t>
            </a:r>
            <a:r>
              <a:rPr lang="en">
                <a:solidFill>
                  <a:srgbClr val="999999"/>
                </a:solidFill>
              </a:rPr>
              <a:t>, which is either </a:t>
            </a:r>
            <a:r>
              <a:rPr lang="en" b="1">
                <a:solidFill>
                  <a:srgbClr val="999999"/>
                </a:solidFill>
              </a:rPr>
              <a:t>my-empty</a:t>
            </a:r>
            <a:r>
              <a:rPr lang="en">
                <a:solidFill>
                  <a:srgbClr val="999999"/>
                </a:solidFill>
              </a:rPr>
              <a:t> or is a </a:t>
            </a:r>
            <a:r>
              <a:rPr lang="en" b="1">
                <a:solidFill>
                  <a:srgbClr val="999999"/>
                </a:solidFill>
              </a:rPr>
              <a:t>my-link(first, rest)</a:t>
            </a:r>
          </a:p>
          <a:p>
            <a:pPr>
              <a:buNone/>
            </a:pPr>
            <a:r>
              <a:rPr lang="en">
                <a:latin typeface="Droid Sans Mono"/>
                <a:ea typeface="Droid Sans Mono"/>
                <a:cs typeface="Droid Sans Mono"/>
                <a:sym typeface="Droid Sans Mono"/>
              </a:rPr>
              <a:t>data My-List:</a:t>
            </a:r>
          </a:p>
          <a:p>
            <a:pPr>
              <a:buNone/>
            </a:pPr>
            <a:r>
              <a:rPr lang="en">
                <a:latin typeface="Droid Sans Mono"/>
                <a:ea typeface="Droid Sans Mono"/>
                <a:cs typeface="Droid Sans Mono"/>
                <a:sym typeface="Droid Sans Mono"/>
              </a:rPr>
              <a:t>  | my-empty</a:t>
            </a:r>
          </a:p>
          <a:p>
            <a:pPr>
              <a:buNone/>
            </a:pPr>
            <a:r>
              <a:rPr lang="en">
                <a:latin typeface="Droid Sans Mono"/>
                <a:ea typeface="Droid Sans Mono"/>
                <a:cs typeface="Droid Sans Mono"/>
                <a:sym typeface="Droid Sans Mono"/>
              </a:rPr>
              <a:t>  | my-link(first, rest :: My-List)</a:t>
            </a:r>
          </a:p>
          <a:p>
            <a:pPr>
              <a:buNone/>
            </a:pPr>
            <a:r>
              <a:rPr lang="en">
                <a:latin typeface="Droid Sans Mono"/>
                <a:ea typeface="Droid Sans Mono"/>
                <a:cs typeface="Droid Sans Mono"/>
                <a:sym typeface="Droid Sans Mono"/>
              </a:rPr>
              <a:t>end</a:t>
            </a:r>
          </a:p>
        </p:txBody>
      </p:sp>
    </p:spTree>
    <p:extLst>
      <p:ext uri="{BB962C8B-B14F-4D97-AF65-F5344CB8AC3E}">
        <p14:creationId xmlns:p14="http://schemas.microsoft.com/office/powerpoint/2010/main" val="176461382"/>
      </p:ext>
    </p:extLst>
  </p:cSld>
  <p:clrMapOvr>
    <a:masterClrMapping/>
  </p:clrMapOvr>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Step through sum</a:t>
            </a:r>
          </a:p>
        </p:txBody>
      </p:sp>
      <p:sp>
        <p:nvSpPr>
          <p:cNvPr id="99" name="Shape 99"/>
          <p:cNvSpPr txBox="1">
            <a:spLocks noGrp="1"/>
          </p:cNvSpPr>
          <p:nvPr>
            <p:ph type="body" idx="1"/>
          </p:nvPr>
        </p:nvSpPr>
        <p:spPr>
          <a:xfrm>
            <a:off x="37450" y="2057400"/>
            <a:ext cx="9144000" cy="2746200"/>
          </a:xfrm>
          <a:prstGeom prst="rect">
            <a:avLst/>
          </a:prstGeom>
        </p:spPr>
        <p:txBody>
          <a:bodyPr vert="horz" lIns="91425" tIns="91425" rIns="91425" bIns="91425" rtlCol="0" anchor="t" anchorCtr="0">
            <a:noAutofit/>
          </a:bodyPr>
          <a:lstStyle/>
          <a:p>
            <a:pPr>
              <a:buClr>
                <a:schemeClr val="dk1"/>
              </a:buClr>
              <a:buSzPct val="50000"/>
              <a:buNone/>
            </a:pPr>
            <a:r>
              <a:rPr lang="en" sz="2200">
                <a:latin typeface="Consolas"/>
                <a:ea typeface="Consolas"/>
                <a:cs typeface="Consolas"/>
                <a:sym typeface="Consolas"/>
              </a:rPr>
              <a:t>fun sum(lonums :: List&lt;Number&gt;) -&gt; Number:</a:t>
            </a:r>
          </a:p>
          <a:p>
            <a:pPr indent="387350">
              <a:buClr>
                <a:schemeClr val="dk1"/>
              </a:buClr>
              <a:buSzPct val="50000"/>
              <a:buNone/>
            </a:pPr>
            <a:r>
              <a:rPr lang="en" sz="2200">
                <a:latin typeface="Consolas"/>
                <a:ea typeface="Consolas"/>
                <a:cs typeface="Consolas"/>
                <a:sym typeface="Consolas"/>
              </a:rPr>
              <a:t>cases (List) lonums:</a:t>
            </a:r>
          </a:p>
          <a:p>
            <a:pPr>
              <a:buClr>
                <a:schemeClr val="dk1"/>
              </a:buClr>
              <a:buSzPct val="50000"/>
              <a:buNone/>
            </a:pPr>
            <a:r>
              <a:rPr lang="en" sz="2200">
                <a:latin typeface="Consolas"/>
                <a:ea typeface="Consolas"/>
                <a:cs typeface="Consolas"/>
                <a:sym typeface="Consolas"/>
              </a:rPr>
              <a:t>    | empty =&gt; 0</a:t>
            </a:r>
          </a:p>
          <a:p>
            <a:pPr>
              <a:buClr>
                <a:schemeClr val="dk1"/>
              </a:buClr>
              <a:buSzPct val="50000"/>
              <a:buNone/>
            </a:pPr>
            <a:r>
              <a:rPr lang="en" sz="2200">
                <a:latin typeface="Consolas"/>
                <a:ea typeface="Consolas"/>
                <a:cs typeface="Consolas"/>
                <a:sym typeface="Consolas"/>
              </a:rPr>
              <a:t>    | link(first, rest) =&gt; first + sum(rest)</a:t>
            </a:r>
          </a:p>
          <a:p>
            <a:pPr marL="0" indent="457200">
              <a:buNone/>
            </a:pPr>
            <a:r>
              <a:rPr lang="en" sz="2200">
                <a:latin typeface="Consolas"/>
                <a:ea typeface="Consolas"/>
                <a:cs typeface="Consolas"/>
                <a:sym typeface="Consolas"/>
              </a:rPr>
              <a:t>end</a:t>
            </a:r>
          </a:p>
          <a:p>
            <a:pPr>
              <a:buNone/>
            </a:pPr>
            <a:r>
              <a:rPr lang="en" sz="2200">
                <a:latin typeface="Consolas"/>
                <a:ea typeface="Consolas"/>
                <a:cs typeface="Consolas"/>
                <a:sym typeface="Consolas"/>
              </a:rPr>
              <a:t>end</a:t>
            </a:r>
          </a:p>
        </p:txBody>
      </p:sp>
    </p:spTree>
    <p:extLst>
      <p:ext uri="{BB962C8B-B14F-4D97-AF65-F5344CB8AC3E}">
        <p14:creationId xmlns:p14="http://schemas.microsoft.com/office/powerpoint/2010/main" val="1763576149"/>
      </p:ext>
    </p:extLst>
  </p:cSld>
  <p:clrMapOvr>
    <a:masterClrMapping/>
  </p:clrMapOvr>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a:t>
            </a:r>
          </a:p>
        </p:txBody>
      </p:sp>
      <p:sp>
        <p:nvSpPr>
          <p:cNvPr id="105" name="Shape 10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endParaRPr/>
          </a:p>
          <a:p>
            <a:pPr>
              <a:buNone/>
            </a:pPr>
            <a:endParaRPr/>
          </a:p>
        </p:txBody>
      </p:sp>
      <p:sp>
        <p:nvSpPr>
          <p:cNvPr id="106" name="Shape 106"/>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18939513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r>
              <a:rPr lang="en"/>
              <a:t>notes 1/4</a:t>
            </a:r>
          </a:p>
        </p:txBody>
      </p:sp>
      <p:sp>
        <p:nvSpPr>
          <p:cNvPr id="40" name="Shape 40"/>
          <p:cNvSpPr txBox="1">
            <a:spLocks noGrp="1"/>
          </p:cNvSpPr>
          <p:nvPr>
            <p:ph idx="1"/>
          </p:nvPr>
        </p:nvSpPr>
        <p:spPr/>
        <p:txBody>
          <a:bodyPr/>
          <a:lstStyle/>
          <a:p>
            <a:r>
              <a:rPr lang="en"/>
              <a:t>definitions window: the text box at the top of the Editor (DrRacket or WeScheme), where definitions for values and functions are written</a:t>
            </a:r>
          </a:p>
          <a:p>
            <a:r>
              <a:rPr lang="en"/>
              <a:t>identifier: how we refer to a function or value defined in a language (examples: +, *, star, circle)</a:t>
            </a:r>
          </a:p>
          <a:p>
            <a:r>
              <a:rPr lang="en"/>
              <a:t>parametrization: the process of deciding and defining the </a:t>
            </a:r>
            <a:r>
              <a:rPr lang="en">
                <a:hlinkClick r:id="rId3"/>
              </a:rPr>
              <a:t>parameters</a:t>
            </a:r>
          </a:p>
        </p:txBody>
      </p:sp>
    </p:spTree>
    <p:extLst>
      <p:ext uri="{BB962C8B-B14F-4D97-AF65-F5344CB8AC3E}">
        <p14:creationId xmlns:p14="http://schemas.microsoft.com/office/powerpoint/2010/main" val="195224466"/>
      </p:ext>
    </p:extLst>
  </p:cSld>
  <p:clrMapOvr>
    <a:masterClrMapping/>
  </p:clrMapOvr>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12" name="Shape 112"/>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endParaRPr/>
          </a:p>
          <a:p>
            <a:pPr>
              <a:buNone/>
            </a:pPr>
            <a:endParaRPr/>
          </a:p>
        </p:txBody>
      </p:sp>
      <p:sp>
        <p:nvSpPr>
          <p:cNvPr id="113" name="Shape 113"/>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2909612523"/>
      </p:ext>
    </p:extLst>
  </p:cSld>
  <p:clrMapOvr>
    <a:masterClrMapping/>
  </p:clrMapOvr>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19" name="Shape 11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r>
              <a:rPr lang="en"/>
              <a:t>4 + 3 + sum([list: 2])</a:t>
            </a:r>
          </a:p>
          <a:p>
            <a:pPr>
              <a:buNone/>
            </a:pPr>
            <a:endParaRPr/>
          </a:p>
          <a:p>
            <a:pPr>
              <a:buNone/>
            </a:pPr>
            <a:endParaRPr/>
          </a:p>
        </p:txBody>
      </p:sp>
      <p:sp>
        <p:nvSpPr>
          <p:cNvPr id="120" name="Shape 120"/>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2761307741"/>
      </p:ext>
    </p:extLst>
  </p:cSld>
  <p:clrMapOvr>
    <a:masterClrMapping/>
  </p:clrMapOvr>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26" name="Shape 126"/>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r>
              <a:rPr lang="en"/>
              <a:t>4 + 3 + sum([list: 2])</a:t>
            </a:r>
          </a:p>
          <a:p>
            <a:pPr>
              <a:buNone/>
            </a:pPr>
            <a:r>
              <a:rPr lang="en"/>
              <a:t>4 + 3 + 2 + sum([list: ])</a:t>
            </a:r>
          </a:p>
          <a:p>
            <a:pPr>
              <a:buNone/>
            </a:pPr>
            <a:endParaRPr/>
          </a:p>
        </p:txBody>
      </p:sp>
      <p:sp>
        <p:nvSpPr>
          <p:cNvPr id="127" name="Shape 127"/>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769419039"/>
      </p:ext>
    </p:extLst>
  </p:cSld>
  <p:clrMapOvr>
    <a:masterClrMapping/>
  </p:clrMapOvr>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33" name="Shape 13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r>
              <a:rPr lang="en"/>
              <a:t>4 + 3 + sum([list: 2])</a:t>
            </a:r>
          </a:p>
          <a:p>
            <a:pPr>
              <a:buNone/>
            </a:pPr>
            <a:r>
              <a:rPr lang="en"/>
              <a:t>4 + 3 + 2 + sum([list: ])</a:t>
            </a:r>
          </a:p>
          <a:p>
            <a:pPr>
              <a:buNone/>
            </a:pPr>
            <a:r>
              <a:rPr lang="en"/>
              <a:t>4 + 3 + 2 + 0</a:t>
            </a:r>
          </a:p>
          <a:p>
            <a:pPr>
              <a:buNone/>
            </a:pPr>
            <a:endParaRPr/>
          </a:p>
        </p:txBody>
      </p:sp>
      <p:sp>
        <p:nvSpPr>
          <p:cNvPr id="134" name="Shape 134"/>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1614993771"/>
      </p:ext>
    </p:extLst>
  </p:cSld>
  <p:clrMapOvr>
    <a:masterClrMapping/>
  </p:clrMapOvr>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40" name="Shape 140"/>
          <p:cNvSpPr txBox="1">
            <a:spLocks noGrp="1"/>
          </p:cNvSpPr>
          <p:nvPr>
            <p:ph type="body" idx="1"/>
          </p:nvPr>
        </p:nvSpPr>
        <p:spPr>
          <a:xfrm>
            <a:off x="457200" y="1600200"/>
            <a:ext cx="8229600" cy="4420800"/>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r>
              <a:rPr lang="en"/>
              <a:t>4 + 3 + sum([list: 2])</a:t>
            </a:r>
          </a:p>
          <a:p>
            <a:pPr>
              <a:buNone/>
            </a:pPr>
            <a:r>
              <a:rPr lang="en"/>
              <a:t>4 + 3 + 2 + sum([list: ])</a:t>
            </a:r>
          </a:p>
          <a:p>
            <a:pPr>
              <a:buNone/>
            </a:pPr>
            <a:r>
              <a:rPr lang="en"/>
              <a:t>4 + 3 + 2 + 0</a:t>
            </a:r>
          </a:p>
          <a:p>
            <a:pPr>
              <a:buNone/>
            </a:pPr>
            <a:r>
              <a:rPr lang="en"/>
              <a:t>4 + 3 + 2</a:t>
            </a:r>
          </a:p>
          <a:p>
            <a:pPr>
              <a:buNone/>
            </a:pPr>
            <a:r>
              <a:rPr lang="en"/>
              <a:t>4 + 5</a:t>
            </a:r>
          </a:p>
          <a:p>
            <a:pPr>
              <a:buNone/>
            </a:pPr>
            <a:r>
              <a:rPr lang="en"/>
              <a:t>9</a:t>
            </a:r>
          </a:p>
          <a:p>
            <a:pPr>
              <a:buNone/>
            </a:pPr>
            <a:endParaRPr/>
          </a:p>
        </p:txBody>
      </p:sp>
    </p:spTree>
    <p:extLst>
      <p:ext uri="{BB962C8B-B14F-4D97-AF65-F5344CB8AC3E}">
        <p14:creationId xmlns:p14="http://schemas.microsoft.com/office/powerpoint/2010/main" val="884498327"/>
      </p:ext>
    </p:extLst>
  </p:cSld>
  <p:clrMapOvr>
    <a:masterClrMapping/>
  </p:clrMapOvr>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Complete the Example Stepper</a:t>
            </a:r>
          </a:p>
        </p:txBody>
      </p:sp>
    </p:spTree>
    <p:extLst>
      <p:ext uri="{BB962C8B-B14F-4D97-AF65-F5344CB8AC3E}">
        <p14:creationId xmlns:p14="http://schemas.microsoft.com/office/powerpoint/2010/main" val="29495893"/>
      </p:ext>
    </p:extLst>
  </p:cSld>
  <p:clrMapOvr>
    <a:masterClrMapping/>
  </p:clrMapOvr>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Count</a:t>
            </a:r>
          </a:p>
        </p:txBody>
      </p:sp>
      <p:sp>
        <p:nvSpPr>
          <p:cNvPr id="151" name="Shape 15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Use the design recipe to define a function called count that takes in a list and returns the number of items in the list.</a:t>
            </a:r>
          </a:p>
        </p:txBody>
      </p:sp>
    </p:spTree>
    <p:extLst>
      <p:ext uri="{BB962C8B-B14F-4D97-AF65-F5344CB8AC3E}">
        <p14:creationId xmlns:p14="http://schemas.microsoft.com/office/powerpoint/2010/main" val="2765224597"/>
      </p:ext>
    </p:extLst>
  </p:cSld>
  <p:clrMapOvr>
    <a:masterClrMapping/>
  </p:clrMapOvr>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Average</a:t>
            </a:r>
          </a:p>
        </p:txBody>
      </p:sp>
      <p:sp>
        <p:nvSpPr>
          <p:cNvPr id="157" name="Shape 15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With your partner write a function called average that takes in a list of numbers and returns the average of the list.</a:t>
            </a:r>
          </a:p>
          <a:p>
            <a:pPr>
              <a:buNone/>
            </a:pPr>
            <a:endParaRPr/>
          </a:p>
          <a:p>
            <a:pPr>
              <a:buNone/>
            </a:pPr>
            <a:r>
              <a:rPr lang="en"/>
              <a:t>Use the design recipe and be sure to write EXAMPLES FIRST!</a:t>
            </a:r>
          </a:p>
        </p:txBody>
      </p:sp>
    </p:spTree>
    <p:extLst>
      <p:ext uri="{BB962C8B-B14F-4D97-AF65-F5344CB8AC3E}">
        <p14:creationId xmlns:p14="http://schemas.microsoft.com/office/powerpoint/2010/main" val="2249835955"/>
      </p:ext>
    </p:extLst>
  </p:cSld>
  <p:clrMapOvr>
    <a:masterClrMapping/>
  </p:clrMapOvr>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992766"/>
            <a:ext cx="8520600" cy="2736900"/>
          </a:xfrm>
          <a:prstGeom prst="rect">
            <a:avLst/>
          </a:prstGeom>
        </p:spPr>
        <p:txBody>
          <a:bodyPr lIns="91425" tIns="91425" rIns="91425" bIns="91425" anchor="b" anchorCtr="0">
            <a:noAutofit/>
          </a:bodyPr>
          <a:lstStyle/>
          <a:p>
            <a:pPr lvl="0">
              <a:spcBef>
                <a:spcPts val="0"/>
              </a:spcBef>
              <a:buNone/>
            </a:pPr>
            <a:endParaRPr/>
          </a:p>
        </p:txBody>
      </p:sp>
      <p:sp>
        <p:nvSpPr>
          <p:cNvPr id="55" name="Shape 55"/>
          <p:cNvSpPr txBox="1">
            <a:spLocks noGrp="1"/>
          </p:cNvSpPr>
          <p:nvPr>
            <p:ph type="subTitle" idx="1"/>
          </p:nvPr>
        </p:nvSpPr>
        <p:spPr>
          <a:xfrm>
            <a:off x="311700" y="3778833"/>
            <a:ext cx="8520600" cy="10569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44199405"/>
      </p:ext>
    </p:extLst>
  </p:cSld>
  <p:clrMapOvr>
    <a:masterClrMapping/>
  </p:clrMapOvr>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List Data</a:t>
            </a:r>
          </a:p>
        </p:txBody>
      </p:sp>
      <p:sp>
        <p:nvSpPr>
          <p:cNvPr id="61" name="Shape 6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sz="3600">
                <a:latin typeface="Inconsolata"/>
                <a:ea typeface="Inconsolata"/>
                <a:cs typeface="Inconsolata"/>
                <a:sym typeface="Inconsolata"/>
              </a:rPr>
              <a:t>data List:</a:t>
            </a:r>
          </a:p>
          <a:p>
            <a:pPr lvl="0">
              <a:spcBef>
                <a:spcPts val="0"/>
              </a:spcBef>
              <a:buNone/>
            </a:pPr>
            <a:r>
              <a:rPr lang="en" sz="3600">
                <a:latin typeface="Inconsolata"/>
                <a:ea typeface="Inconsolata"/>
                <a:cs typeface="Inconsolata"/>
                <a:sym typeface="Inconsolata"/>
              </a:rPr>
              <a:t>  | empty</a:t>
            </a:r>
          </a:p>
          <a:p>
            <a:pPr lvl="0">
              <a:spcBef>
                <a:spcPts val="0"/>
              </a:spcBef>
              <a:buNone/>
            </a:pPr>
            <a:r>
              <a:rPr lang="en" sz="3600">
                <a:latin typeface="Inconsolata"/>
                <a:ea typeface="Inconsolata"/>
                <a:cs typeface="Inconsolata"/>
                <a:sym typeface="Inconsolata"/>
              </a:rPr>
              <a:t>  | link(first, rest :: List)</a:t>
            </a:r>
          </a:p>
          <a:p>
            <a:pPr lvl="0">
              <a:spcBef>
                <a:spcPts val="0"/>
              </a:spcBef>
              <a:buNone/>
            </a:pPr>
            <a:r>
              <a:rPr lang="en" sz="3600">
                <a:latin typeface="Inconsolata"/>
                <a:ea typeface="Inconsolata"/>
                <a:cs typeface="Inconsolata"/>
                <a:sym typeface="Inconsolata"/>
              </a:rPr>
              <a:t>end</a:t>
            </a:r>
          </a:p>
        </p:txBody>
      </p:sp>
    </p:spTree>
    <p:extLst>
      <p:ext uri="{BB962C8B-B14F-4D97-AF65-F5344CB8AC3E}">
        <p14:creationId xmlns:p14="http://schemas.microsoft.com/office/powerpoint/2010/main" val="16384477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title"/>
          </p:nvPr>
        </p:nvSpPr>
        <p:spPr/>
        <p:txBody>
          <a:bodyPr/>
          <a:lstStyle/>
          <a:p>
            <a:r>
              <a:rPr lang="en" dirty="0"/>
              <a:t>composition of expressions</a:t>
            </a:r>
          </a:p>
        </p:txBody>
      </p:sp>
      <p:sp>
        <p:nvSpPr>
          <p:cNvPr id="9" name="Content Placeholder 8"/>
          <p:cNvSpPr>
            <a:spLocks noGrp="1"/>
          </p:cNvSpPr>
          <p:nvPr>
            <p:ph idx="1"/>
          </p:nvPr>
        </p:nvSpPr>
        <p:spPr/>
        <p:txBody>
          <a:bodyPr/>
          <a:lstStyle/>
          <a:p>
            <a:r>
              <a:rPr lang="en" sz="2400" dirty="0">
                <a:solidFill>
                  <a:schemeClr val="dk1"/>
                </a:solidFill>
                <a:latin typeface="Inconsolata"/>
                <a:ea typeface="Inconsolata"/>
                <a:cs typeface="Inconsolata"/>
                <a:sym typeface="Inconsolata"/>
              </a:rPr>
              <a:t>to consume the result of one expression as the argument of another</a:t>
            </a:r>
          </a:p>
          <a:p>
            <a:pPr marL="0" indent="0">
              <a:buNone/>
            </a:pPr>
            <a:endParaRPr lang="en-US" dirty="0"/>
          </a:p>
        </p:txBody>
      </p:sp>
    </p:spTree>
    <p:extLst>
      <p:ext uri="{BB962C8B-B14F-4D97-AF65-F5344CB8AC3E}">
        <p14:creationId xmlns:p14="http://schemas.microsoft.com/office/powerpoint/2010/main" val="2038900227"/>
      </p:ext>
    </p:extLst>
  </p:cSld>
  <p:clrMapOvr>
    <a:masterClrMapping/>
  </p:clrMapOvr>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sum</a:t>
            </a:r>
          </a:p>
        </p:txBody>
      </p:sp>
      <p:sp>
        <p:nvSpPr>
          <p:cNvPr id="67" name="Shape 67"/>
          <p:cNvSpPr txBox="1">
            <a:spLocks noGrp="1"/>
          </p:cNvSpPr>
          <p:nvPr>
            <p:ph type="body" idx="1"/>
          </p:nvPr>
        </p:nvSpPr>
        <p:spPr>
          <a:xfrm>
            <a:off x="-40200" y="1536625"/>
            <a:ext cx="9144000" cy="4555200"/>
          </a:xfrm>
          <a:prstGeom prst="rect">
            <a:avLst/>
          </a:prstGeom>
        </p:spPr>
        <p:txBody>
          <a:bodyPr lIns="91425" tIns="91425" rIns="91425" bIns="91425" anchor="t" anchorCtr="0">
            <a:noAutofit/>
          </a:bodyPr>
          <a:lstStyle/>
          <a:p>
            <a:pPr lvl="0">
              <a:spcBef>
                <a:spcPts val="0"/>
              </a:spcBef>
              <a:buClr>
                <a:schemeClr val="dk1"/>
              </a:buClr>
              <a:buSzPct val="36666"/>
              <a:buFont typeface="Arial"/>
              <a:buNone/>
            </a:pPr>
            <a:r>
              <a:rPr lang="en" sz="3000">
                <a:latin typeface="Inconsolata"/>
                <a:ea typeface="Inconsolata"/>
                <a:cs typeface="Inconsolata"/>
                <a:sym typeface="Inconsolata"/>
              </a:rPr>
              <a:t>fun sum(lonums :: List&lt;Number&gt;) -&gt; Number:</a:t>
            </a:r>
          </a:p>
          <a:p>
            <a:pPr lvl="0">
              <a:spcBef>
                <a:spcPts val="0"/>
              </a:spcBef>
              <a:buClr>
                <a:schemeClr val="dk1"/>
              </a:buClr>
              <a:buSzPct val="36666"/>
              <a:buFont typeface="Arial"/>
              <a:buNone/>
            </a:pPr>
            <a:r>
              <a:rPr lang="en" sz="3000">
                <a:latin typeface="Inconsolata"/>
                <a:ea typeface="Inconsolata"/>
                <a:cs typeface="Inconsolata"/>
                <a:sym typeface="Inconsolata"/>
              </a:rPr>
              <a:t>  cases (List) lonums:</a:t>
            </a:r>
          </a:p>
          <a:p>
            <a:pPr lvl="0">
              <a:spcBef>
                <a:spcPts val="0"/>
              </a:spcBef>
              <a:buClr>
                <a:schemeClr val="dk1"/>
              </a:buClr>
              <a:buSzPct val="36666"/>
              <a:buFont typeface="Arial"/>
              <a:buNone/>
            </a:pPr>
            <a:r>
              <a:rPr lang="en" sz="3000">
                <a:latin typeface="Inconsolata"/>
                <a:ea typeface="Inconsolata"/>
                <a:cs typeface="Inconsolata"/>
                <a:sym typeface="Inconsolata"/>
              </a:rPr>
              <a:t>      | empty =&gt; 0</a:t>
            </a:r>
          </a:p>
          <a:p>
            <a:pPr lvl="0">
              <a:spcBef>
                <a:spcPts val="0"/>
              </a:spcBef>
              <a:buClr>
                <a:schemeClr val="dk1"/>
              </a:buClr>
              <a:buSzPct val="36666"/>
              <a:buFont typeface="Arial"/>
              <a:buNone/>
            </a:pPr>
            <a:r>
              <a:rPr lang="en" sz="3000">
                <a:latin typeface="Inconsolata"/>
                <a:ea typeface="Inconsolata"/>
                <a:cs typeface="Inconsolata"/>
                <a:sym typeface="Inconsolata"/>
              </a:rPr>
              <a:t>      | link(first, rest) =&gt; first + sum(rest)</a:t>
            </a:r>
          </a:p>
          <a:p>
            <a:pPr lvl="0">
              <a:spcBef>
                <a:spcPts val="0"/>
              </a:spcBef>
              <a:buClr>
                <a:schemeClr val="dk1"/>
              </a:buClr>
              <a:buSzPct val="36666"/>
              <a:buFont typeface="Arial"/>
              <a:buNone/>
            </a:pPr>
            <a:r>
              <a:rPr lang="en" sz="3000">
                <a:latin typeface="Inconsolata"/>
                <a:ea typeface="Inconsolata"/>
                <a:cs typeface="Inconsolata"/>
                <a:sym typeface="Inconsolata"/>
              </a:rPr>
              <a:t>  end</a:t>
            </a:r>
          </a:p>
          <a:p>
            <a:pPr lvl="0">
              <a:spcBef>
                <a:spcPts val="0"/>
              </a:spcBef>
              <a:buClr>
                <a:schemeClr val="dk1"/>
              </a:buClr>
              <a:buSzPct val="36666"/>
              <a:buFont typeface="Arial"/>
              <a:buNone/>
            </a:pPr>
            <a:r>
              <a:rPr lang="en" sz="3000">
                <a:latin typeface="Inconsolata"/>
                <a:ea typeface="Inconsolata"/>
                <a:cs typeface="Inconsolata"/>
                <a:sym typeface="Inconsolata"/>
              </a:rPr>
              <a:t>end</a:t>
            </a:r>
          </a:p>
          <a:p>
            <a:pPr lvl="0">
              <a:spcBef>
                <a:spcPts val="0"/>
              </a:spcBef>
              <a:buNone/>
            </a:pPr>
            <a:endParaRPr>
              <a:latin typeface="Inconsolata"/>
              <a:ea typeface="Inconsolata"/>
              <a:cs typeface="Inconsolata"/>
              <a:sym typeface="Inconsolata"/>
            </a:endParaRPr>
          </a:p>
        </p:txBody>
      </p:sp>
    </p:spTree>
    <p:extLst>
      <p:ext uri="{BB962C8B-B14F-4D97-AF65-F5344CB8AC3E}">
        <p14:creationId xmlns:p14="http://schemas.microsoft.com/office/powerpoint/2010/main" val="3369791653"/>
      </p:ext>
    </p:extLst>
  </p:cSld>
  <p:clrMapOvr>
    <a:masterClrMapping/>
  </p:clrMapOvr>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count</a:t>
            </a:r>
          </a:p>
        </p:txBody>
      </p:sp>
      <p:sp>
        <p:nvSpPr>
          <p:cNvPr id="73" name="Shape 73"/>
          <p:cNvSpPr txBox="1">
            <a:spLocks noGrp="1"/>
          </p:cNvSpPr>
          <p:nvPr>
            <p:ph type="body" idx="1"/>
          </p:nvPr>
        </p:nvSpPr>
        <p:spPr>
          <a:xfrm>
            <a:off x="83525" y="1536625"/>
            <a:ext cx="9060600" cy="4555200"/>
          </a:xfrm>
          <a:prstGeom prst="rect">
            <a:avLst/>
          </a:prstGeom>
        </p:spPr>
        <p:txBody>
          <a:bodyPr lIns="91425" tIns="91425" rIns="91425" bIns="91425" anchor="t" anchorCtr="0">
            <a:noAutofit/>
          </a:bodyPr>
          <a:lstStyle/>
          <a:p>
            <a:pPr lvl="0">
              <a:spcBef>
                <a:spcPts val="0"/>
              </a:spcBef>
              <a:buClr>
                <a:schemeClr val="dk1"/>
              </a:buClr>
              <a:buSzPct val="36666"/>
              <a:buFont typeface="Arial"/>
              <a:buNone/>
            </a:pPr>
            <a:r>
              <a:rPr lang="en" sz="3000">
                <a:latin typeface="Inconsolata"/>
                <a:ea typeface="Inconsolata"/>
                <a:cs typeface="Inconsolata"/>
                <a:sym typeface="Inconsolata"/>
              </a:rPr>
              <a:t>fun count(lonums :: List&lt;Number&gt;) -&gt; Number:</a:t>
            </a:r>
          </a:p>
          <a:p>
            <a:pPr lvl="0">
              <a:spcBef>
                <a:spcPts val="0"/>
              </a:spcBef>
              <a:buClr>
                <a:schemeClr val="dk1"/>
              </a:buClr>
              <a:buSzPct val="36666"/>
              <a:buFont typeface="Arial"/>
              <a:buNone/>
            </a:pPr>
            <a:r>
              <a:rPr lang="en" sz="3000">
                <a:latin typeface="Inconsolata"/>
                <a:ea typeface="Inconsolata"/>
                <a:cs typeface="Inconsolata"/>
                <a:sym typeface="Inconsolata"/>
              </a:rPr>
              <a:t>  cases (List) lonums:</a:t>
            </a:r>
          </a:p>
          <a:p>
            <a:pPr lvl="0">
              <a:spcBef>
                <a:spcPts val="0"/>
              </a:spcBef>
              <a:buClr>
                <a:schemeClr val="dk1"/>
              </a:buClr>
              <a:buSzPct val="36666"/>
              <a:buFont typeface="Arial"/>
              <a:buNone/>
            </a:pPr>
            <a:r>
              <a:rPr lang="en" sz="3000">
                <a:latin typeface="Inconsolata"/>
                <a:ea typeface="Inconsolata"/>
                <a:cs typeface="Inconsolata"/>
                <a:sym typeface="Inconsolata"/>
              </a:rPr>
              <a:t>      | empty =&gt; 0</a:t>
            </a:r>
          </a:p>
          <a:p>
            <a:pPr lvl="0">
              <a:spcBef>
                <a:spcPts val="0"/>
              </a:spcBef>
              <a:buClr>
                <a:schemeClr val="dk1"/>
              </a:buClr>
              <a:buSzPct val="36666"/>
              <a:buFont typeface="Arial"/>
              <a:buNone/>
            </a:pPr>
            <a:r>
              <a:rPr lang="en" sz="3000">
                <a:latin typeface="Inconsolata"/>
                <a:ea typeface="Inconsolata"/>
                <a:cs typeface="Inconsolata"/>
                <a:sym typeface="Inconsolata"/>
              </a:rPr>
              <a:t>      | link(first, rest) =&gt; 1+ count(rest)</a:t>
            </a:r>
          </a:p>
          <a:p>
            <a:pPr lvl="0">
              <a:spcBef>
                <a:spcPts val="0"/>
              </a:spcBef>
              <a:buClr>
                <a:schemeClr val="dk1"/>
              </a:buClr>
              <a:buSzPct val="36666"/>
              <a:buFont typeface="Arial"/>
              <a:buNone/>
            </a:pPr>
            <a:r>
              <a:rPr lang="en" sz="3000">
                <a:latin typeface="Inconsolata"/>
                <a:ea typeface="Inconsolata"/>
                <a:cs typeface="Inconsolata"/>
                <a:sym typeface="Inconsolata"/>
              </a:rPr>
              <a:t>  end</a:t>
            </a:r>
          </a:p>
          <a:p>
            <a:pPr lvl="0">
              <a:spcBef>
                <a:spcPts val="0"/>
              </a:spcBef>
              <a:buClr>
                <a:schemeClr val="dk1"/>
              </a:buClr>
              <a:buSzPct val="36666"/>
              <a:buFont typeface="Arial"/>
              <a:buNone/>
            </a:pPr>
            <a:r>
              <a:rPr lang="en" sz="3000">
                <a:latin typeface="Inconsolata"/>
                <a:ea typeface="Inconsolata"/>
                <a:cs typeface="Inconsolata"/>
                <a:sym typeface="Inconsolata"/>
              </a:rPr>
              <a:t>end</a:t>
            </a:r>
          </a:p>
        </p:txBody>
      </p:sp>
    </p:spTree>
    <p:extLst>
      <p:ext uri="{BB962C8B-B14F-4D97-AF65-F5344CB8AC3E}">
        <p14:creationId xmlns:p14="http://schemas.microsoft.com/office/powerpoint/2010/main" val="2453748090"/>
      </p:ext>
    </p:extLst>
  </p:cSld>
  <p:clrMapOvr>
    <a:masterClrMapping/>
  </p:clrMapOvr>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double-all</a:t>
            </a:r>
          </a:p>
        </p:txBody>
      </p:sp>
      <p:sp>
        <p:nvSpPr>
          <p:cNvPr id="79" name="Shape 79"/>
          <p:cNvSpPr txBox="1">
            <a:spLocks noGrp="1"/>
          </p:cNvSpPr>
          <p:nvPr>
            <p:ph type="body" idx="1"/>
          </p:nvPr>
        </p:nvSpPr>
        <p:spPr>
          <a:xfrm>
            <a:off x="37125" y="1536625"/>
            <a:ext cx="9106800" cy="4555200"/>
          </a:xfrm>
          <a:prstGeom prst="rect">
            <a:avLst/>
          </a:prstGeom>
        </p:spPr>
        <p:txBody>
          <a:bodyPr lIns="91425" tIns="91425" rIns="91425" bIns="91425" anchor="t" anchorCtr="0">
            <a:noAutofit/>
          </a:bodyPr>
          <a:lstStyle/>
          <a:p>
            <a:pPr lvl="0">
              <a:spcBef>
                <a:spcPts val="0"/>
              </a:spcBef>
              <a:buClr>
                <a:schemeClr val="dk1"/>
              </a:buClr>
              <a:buSzPct val="45833"/>
              <a:buFont typeface="Arial"/>
              <a:buNone/>
            </a:pPr>
            <a:r>
              <a:rPr lang="en" sz="2400">
                <a:latin typeface="Inconsolata"/>
                <a:ea typeface="Inconsolata"/>
                <a:cs typeface="Inconsolata"/>
                <a:sym typeface="Inconsolata"/>
              </a:rPr>
              <a:t>fun double-all(lonums :: List&lt;Number&gt;) -&gt; Number:</a:t>
            </a:r>
          </a:p>
          <a:p>
            <a:pPr lvl="0">
              <a:spcBef>
                <a:spcPts val="0"/>
              </a:spcBef>
              <a:buClr>
                <a:schemeClr val="dk1"/>
              </a:buClr>
              <a:buSzPct val="45833"/>
              <a:buFont typeface="Arial"/>
              <a:buNone/>
            </a:pPr>
            <a:r>
              <a:rPr lang="en" sz="2400">
                <a:latin typeface="Inconsolata"/>
                <a:ea typeface="Inconsolata"/>
                <a:cs typeface="Inconsolata"/>
                <a:sym typeface="Inconsolata"/>
              </a:rPr>
              <a:t>  cases (List) lonums:</a:t>
            </a:r>
          </a:p>
          <a:p>
            <a:pPr lvl="0">
              <a:spcBef>
                <a:spcPts val="0"/>
              </a:spcBef>
              <a:buClr>
                <a:schemeClr val="dk1"/>
              </a:buClr>
              <a:buSzPct val="45833"/>
              <a:buFont typeface="Arial"/>
              <a:buNone/>
            </a:pPr>
            <a:r>
              <a:rPr lang="en" sz="2400">
                <a:latin typeface="Inconsolata"/>
                <a:ea typeface="Inconsolata"/>
                <a:cs typeface="Inconsolata"/>
                <a:sym typeface="Inconsolata"/>
              </a:rPr>
              <a:t>      | empty =&gt; 0</a:t>
            </a:r>
          </a:p>
          <a:p>
            <a:pPr lvl="0">
              <a:spcBef>
                <a:spcPts val="0"/>
              </a:spcBef>
              <a:buClr>
                <a:schemeClr val="dk1"/>
              </a:buClr>
              <a:buSzPct val="45833"/>
              <a:buFont typeface="Arial"/>
              <a:buNone/>
            </a:pPr>
            <a:r>
              <a:rPr lang="en" sz="2400">
                <a:latin typeface="Inconsolata"/>
                <a:ea typeface="Inconsolata"/>
                <a:cs typeface="Inconsolata"/>
                <a:sym typeface="Inconsolata"/>
              </a:rPr>
              <a:t>      | link(first, rest) =&gt; (first * 2 )+ double-all(rest)</a:t>
            </a:r>
          </a:p>
          <a:p>
            <a:pPr lvl="0">
              <a:spcBef>
                <a:spcPts val="0"/>
              </a:spcBef>
              <a:buClr>
                <a:schemeClr val="dk1"/>
              </a:buClr>
              <a:buSzPct val="45833"/>
              <a:buFont typeface="Arial"/>
              <a:buNone/>
            </a:pPr>
            <a:r>
              <a:rPr lang="en" sz="2400">
                <a:latin typeface="Inconsolata"/>
                <a:ea typeface="Inconsolata"/>
                <a:cs typeface="Inconsolata"/>
                <a:sym typeface="Inconsolata"/>
              </a:rPr>
              <a:t>  end</a:t>
            </a:r>
          </a:p>
          <a:p>
            <a:pPr lvl="0">
              <a:spcBef>
                <a:spcPts val="0"/>
              </a:spcBef>
              <a:buClr>
                <a:schemeClr val="dk1"/>
              </a:buClr>
              <a:buSzPct val="45833"/>
              <a:buFont typeface="Arial"/>
              <a:buNone/>
            </a:pPr>
            <a:r>
              <a:rPr lang="en" sz="2400">
                <a:latin typeface="Inconsolata"/>
                <a:ea typeface="Inconsolata"/>
                <a:cs typeface="Inconsolata"/>
                <a:sym typeface="Inconsolata"/>
              </a:rPr>
              <a:t>end</a:t>
            </a:r>
          </a:p>
        </p:txBody>
      </p:sp>
    </p:spTree>
    <p:extLst>
      <p:ext uri="{BB962C8B-B14F-4D97-AF65-F5344CB8AC3E}">
        <p14:creationId xmlns:p14="http://schemas.microsoft.com/office/powerpoint/2010/main" val="3520287544"/>
      </p:ext>
    </p:extLst>
  </p:cSld>
  <p:clrMapOvr>
    <a:masterClrMapping/>
  </p:clrMapOvr>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extract-positives</a:t>
            </a:r>
          </a:p>
        </p:txBody>
      </p:sp>
      <p:sp>
        <p:nvSpPr>
          <p:cNvPr id="85" name="Shape 85"/>
          <p:cNvSpPr txBox="1">
            <a:spLocks noGrp="1"/>
          </p:cNvSpPr>
          <p:nvPr>
            <p:ph type="body" idx="1"/>
          </p:nvPr>
        </p:nvSpPr>
        <p:spPr>
          <a:xfrm>
            <a:off x="0" y="1536625"/>
            <a:ext cx="9144000" cy="4555200"/>
          </a:xfrm>
          <a:prstGeom prst="rect">
            <a:avLst/>
          </a:prstGeom>
        </p:spPr>
        <p:txBody>
          <a:bodyPr lIns="91425" tIns="91425" rIns="91425" bIns="91425" anchor="t" anchorCtr="0">
            <a:noAutofit/>
          </a:bodyPr>
          <a:lstStyle/>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fun extract-positives(lonums :: List&lt;Number&gt;) -&gt; Number:</a:t>
            </a:r>
          </a:p>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  cases (List) lonums:</a:t>
            </a:r>
          </a:p>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      | empty =&gt; 0</a:t>
            </a:r>
          </a:p>
          <a:p>
            <a:pPr lvl="0">
              <a:lnSpc>
                <a:spcPct val="100000"/>
              </a:lnSpc>
              <a:spcBef>
                <a:spcPts val="0"/>
              </a:spcBef>
              <a:spcAft>
                <a:spcPts val="0"/>
              </a:spcAft>
              <a:buNone/>
            </a:pPr>
            <a:r>
              <a:rPr lang="en" sz="2000">
                <a:latin typeface="Inconsolata"/>
                <a:ea typeface="Inconsolata"/>
                <a:cs typeface="Inconsolata"/>
                <a:sym typeface="Inconsolata"/>
              </a:rPr>
              <a:t>      | link(first, rest) =&gt; </a:t>
            </a:r>
          </a:p>
          <a:p>
            <a:pPr lvl="0">
              <a:lnSpc>
                <a:spcPct val="100000"/>
              </a:lnSpc>
              <a:spcBef>
                <a:spcPts val="0"/>
              </a:spcBef>
              <a:spcAft>
                <a:spcPts val="0"/>
              </a:spcAft>
              <a:buNone/>
            </a:pPr>
            <a:r>
              <a:rPr lang="en" sz="2000">
                <a:latin typeface="Inconsolata"/>
                <a:ea typeface="Inconsolata"/>
                <a:cs typeface="Inconsolata"/>
                <a:sym typeface="Inconsolata"/>
              </a:rPr>
              <a:t>             ask:</a:t>
            </a:r>
          </a:p>
          <a:p>
            <a:pPr lvl="0">
              <a:lnSpc>
                <a:spcPct val="100000"/>
              </a:lnSpc>
              <a:spcBef>
                <a:spcPts val="0"/>
              </a:spcBef>
              <a:spcAft>
                <a:spcPts val="0"/>
              </a:spcAft>
              <a:buNone/>
            </a:pPr>
            <a:r>
              <a:rPr lang="en" sz="2000">
                <a:latin typeface="Inconsolata"/>
                <a:ea typeface="Inconsolata"/>
                <a:cs typeface="Inconsolata"/>
                <a:sym typeface="Inconsolata"/>
              </a:rPr>
              <a:t>               | first &gt; 0 then: link(first, extract-positives(rest))</a:t>
            </a:r>
          </a:p>
          <a:p>
            <a:pPr lvl="0" rtl="0">
              <a:lnSpc>
                <a:spcPct val="100000"/>
              </a:lnSpc>
              <a:spcBef>
                <a:spcPts val="0"/>
              </a:spcBef>
              <a:spcAft>
                <a:spcPts val="0"/>
              </a:spcAft>
              <a:buNone/>
            </a:pPr>
            <a:r>
              <a:rPr lang="en" sz="2000">
                <a:latin typeface="Inconsolata"/>
                <a:ea typeface="Inconsolata"/>
                <a:cs typeface="Inconsolata"/>
                <a:sym typeface="Inconsolata"/>
              </a:rPr>
              <a:t>               | otherwise: extract-positives(rest)</a:t>
            </a:r>
          </a:p>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             end</a:t>
            </a:r>
          </a:p>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  end</a:t>
            </a:r>
          </a:p>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end</a:t>
            </a:r>
          </a:p>
        </p:txBody>
      </p:sp>
    </p:spTree>
    <p:extLst>
      <p:ext uri="{BB962C8B-B14F-4D97-AF65-F5344CB8AC3E}">
        <p14:creationId xmlns:p14="http://schemas.microsoft.com/office/powerpoint/2010/main" val="2721010498"/>
      </p:ext>
    </p:extLst>
  </p:cSld>
  <p:clrMapOvr>
    <a:masterClrMapping/>
  </p:clrMapOvr>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extract-evens</a:t>
            </a:r>
          </a:p>
        </p:txBody>
      </p:sp>
      <p:sp>
        <p:nvSpPr>
          <p:cNvPr id="91" name="Shape 91"/>
          <p:cNvSpPr txBox="1">
            <a:spLocks noGrp="1"/>
          </p:cNvSpPr>
          <p:nvPr>
            <p:ph type="body" idx="1"/>
          </p:nvPr>
        </p:nvSpPr>
        <p:spPr>
          <a:xfrm>
            <a:off x="0" y="1536633"/>
            <a:ext cx="9183000" cy="4555200"/>
          </a:xfrm>
          <a:prstGeom prst="rect">
            <a:avLst/>
          </a:prstGeom>
        </p:spPr>
        <p:txBody>
          <a:bodyPr lIns="91425" tIns="91425" rIns="91425" bIns="91425" anchor="t" anchorCtr="0">
            <a:noAutofit/>
          </a:bodyPr>
          <a:lstStyle/>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fun extract-evens(lonums :: List&lt;Number&gt;) -&gt; Number:</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cases (List) lonums:</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 empty =&gt; 0</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 link(first, rest) =&gt; </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ask:</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 num-modulo(first, 2) == 0 then: link(first, extract-evens(rest))</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 otherwise: extract-positives(rest)</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end</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end</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end</a:t>
            </a:r>
          </a:p>
        </p:txBody>
      </p:sp>
    </p:spTree>
    <p:extLst>
      <p:ext uri="{BB962C8B-B14F-4D97-AF65-F5344CB8AC3E}">
        <p14:creationId xmlns:p14="http://schemas.microsoft.com/office/powerpoint/2010/main" val="3631178657"/>
      </p:ext>
    </p:extLst>
  </p:cSld>
  <p:clrMapOvr>
    <a:masterClrMapping/>
  </p:clrMapOvr>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template</a:t>
            </a:r>
          </a:p>
        </p:txBody>
      </p:sp>
      <p:sp>
        <p:nvSpPr>
          <p:cNvPr id="97" name="Shape 9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6551523"/>
      </p:ext>
    </p:extLst>
  </p:cSld>
  <p:clrMapOvr>
    <a:masterClrMapping/>
  </p:clrMapOvr>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256025" y="593366"/>
            <a:ext cx="8520600" cy="763500"/>
          </a:xfrm>
          <a:prstGeom prst="rect">
            <a:avLst/>
          </a:prstGeom>
        </p:spPr>
        <p:txBody>
          <a:bodyPr lIns="91425" tIns="91425" rIns="91425" bIns="91425" anchor="t" anchorCtr="0">
            <a:noAutofit/>
          </a:bodyPr>
          <a:lstStyle/>
          <a:p>
            <a:pPr lvl="0" rtl="0">
              <a:spcBef>
                <a:spcPts val="0"/>
              </a:spcBef>
              <a:buNone/>
            </a:pPr>
            <a:r>
              <a:rPr lang="en"/>
              <a:t>Template for Functions that Consume Lists</a:t>
            </a:r>
          </a:p>
        </p:txBody>
      </p:sp>
      <p:sp>
        <p:nvSpPr>
          <p:cNvPr id="103" name="Shape 10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sz="2400"/>
              <a:t>#|</a:t>
            </a:r>
          </a:p>
          <a:p>
            <a:pPr lvl="0">
              <a:spcBef>
                <a:spcPts val="0"/>
              </a:spcBef>
              <a:buNone/>
            </a:pPr>
            <a:r>
              <a:rPr lang="en" sz="2400"/>
              <a:t>fun </a:t>
            </a:r>
            <a:r>
              <a:rPr lang="en" sz="2400" i="1"/>
              <a:t>&lt;functionName&gt;</a:t>
            </a:r>
            <a:r>
              <a:rPr lang="en" sz="2400"/>
              <a:t>(</a:t>
            </a:r>
            <a:r>
              <a:rPr lang="en" sz="2400" i="1"/>
              <a:t>&lt;parameters&gt; </a:t>
            </a:r>
            <a:r>
              <a:rPr lang="en" sz="2400"/>
              <a:t>:: List):</a:t>
            </a:r>
          </a:p>
          <a:p>
            <a:pPr lvl="0">
              <a:spcBef>
                <a:spcPts val="0"/>
              </a:spcBef>
              <a:buNone/>
            </a:pPr>
            <a:r>
              <a:rPr lang="en" sz="2400"/>
              <a:t>    cases (List) </a:t>
            </a:r>
            <a:r>
              <a:rPr lang="en" sz="2400" i="1"/>
              <a:t>&lt;parameters&gt;:</a:t>
            </a:r>
          </a:p>
          <a:p>
            <a:pPr lvl="0">
              <a:spcBef>
                <a:spcPts val="0"/>
              </a:spcBef>
              <a:buNone/>
            </a:pPr>
            <a:r>
              <a:rPr lang="en" sz="2400" i="1"/>
              <a:t>      </a:t>
            </a:r>
            <a:r>
              <a:rPr lang="en" sz="2400"/>
              <a:t>| empty =&gt; ...</a:t>
            </a:r>
          </a:p>
          <a:p>
            <a:pPr lvl="0">
              <a:spcBef>
                <a:spcPts val="0"/>
              </a:spcBef>
              <a:buNone/>
            </a:pPr>
            <a:r>
              <a:rPr lang="en" sz="2400"/>
              <a:t>      | link(first, rest) =&gt; ... first ... </a:t>
            </a:r>
            <a:r>
              <a:rPr lang="en" sz="2400" i="1"/>
              <a:t>&lt;functionName&gt;</a:t>
            </a:r>
            <a:r>
              <a:rPr lang="en" sz="2400"/>
              <a:t>(rest) ...</a:t>
            </a:r>
          </a:p>
          <a:p>
            <a:pPr lvl="0">
              <a:spcBef>
                <a:spcPts val="0"/>
              </a:spcBef>
              <a:buNone/>
            </a:pPr>
            <a:r>
              <a:rPr lang="en" sz="2400"/>
              <a:t>  end</a:t>
            </a:r>
          </a:p>
          <a:p>
            <a:pPr lvl="0">
              <a:spcBef>
                <a:spcPts val="0"/>
              </a:spcBef>
              <a:buNone/>
            </a:pPr>
            <a:r>
              <a:rPr lang="en" sz="2400"/>
              <a:t>end</a:t>
            </a:r>
          </a:p>
          <a:p>
            <a:pPr lvl="0" rtl="0">
              <a:spcBef>
                <a:spcPts val="0"/>
              </a:spcBef>
              <a:buNone/>
            </a:pPr>
            <a:r>
              <a:rPr lang="en" sz="2400"/>
              <a:t>|#</a:t>
            </a:r>
          </a:p>
        </p:txBody>
      </p:sp>
    </p:spTree>
    <p:extLst>
      <p:ext uri="{BB962C8B-B14F-4D97-AF65-F5344CB8AC3E}">
        <p14:creationId xmlns:p14="http://schemas.microsoft.com/office/powerpoint/2010/main" val="1375156098"/>
      </p:ext>
    </p:extLst>
  </p:cSld>
  <p:clrMapOvr>
    <a:masterClrMapping/>
  </p:clrMapOvr>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Practice problems	</a:t>
            </a:r>
          </a:p>
        </p:txBody>
      </p:sp>
      <p:sp>
        <p:nvSpPr>
          <p:cNvPr id="109" name="Shape 109"/>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Define a function that returns the list of all the squares of the numbers in a list</a:t>
            </a:r>
          </a:p>
          <a:p>
            <a:pPr lvl="0">
              <a:spcBef>
                <a:spcPts val="0"/>
              </a:spcBef>
              <a:buNone/>
            </a:pPr>
            <a:endParaRPr/>
          </a:p>
          <a:p>
            <a:pPr lvl="0">
              <a:spcBef>
                <a:spcPts val="0"/>
              </a:spcBef>
              <a:buNone/>
            </a:pPr>
            <a:endParaRPr/>
          </a:p>
          <a:p>
            <a:pPr lvl="0">
              <a:spcBef>
                <a:spcPts val="0"/>
              </a:spcBef>
              <a:buNone/>
            </a:pPr>
            <a:r>
              <a:rPr lang="en"/>
              <a:t>Define a function that returns a list of all the absolute values of the numbers in a list.</a:t>
            </a:r>
          </a:p>
        </p:txBody>
      </p:sp>
    </p:spTree>
    <p:extLst>
      <p:ext uri="{BB962C8B-B14F-4D97-AF65-F5344CB8AC3E}">
        <p14:creationId xmlns:p14="http://schemas.microsoft.com/office/powerpoint/2010/main" val="3959302317"/>
      </p:ext>
    </p:extLst>
  </p:cSld>
  <p:clrMapOvr>
    <a:masterClrMapping/>
  </p:clrMapOvr>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ctrTitle"/>
          </p:nvPr>
        </p:nvSpPr>
        <p:spPr>
          <a:xfrm>
            <a:off x="685800" y="1907725"/>
            <a:ext cx="7772400" cy="1692600"/>
          </a:xfrm>
          <a:prstGeom prst="rect">
            <a:avLst/>
          </a:prstGeom>
        </p:spPr>
        <p:txBody>
          <a:bodyPr vert="horz" lIns="91425" tIns="91425" rIns="91425" bIns="91425" rtlCol="0" anchor="b" anchorCtr="0">
            <a:noAutofit/>
          </a:bodyPr>
          <a:lstStyle/>
          <a:p>
            <a:pPr>
              <a:spcBef>
                <a:spcPts val="0"/>
              </a:spcBef>
            </a:pPr>
            <a:r>
              <a:rPr lang="en"/>
              <a:t>Lesson 04.11 - Lists and World Programs</a:t>
            </a:r>
          </a:p>
        </p:txBody>
      </p:sp>
      <p:sp>
        <p:nvSpPr>
          <p:cNvPr id="35" name="Shape 35"/>
          <p:cNvSpPr txBox="1">
            <a:spLocks noGrp="1"/>
          </p:cNvSpPr>
          <p:nvPr>
            <p:ph type="subTitle" idx="1"/>
          </p:nvPr>
        </p:nvSpPr>
        <p:spPr>
          <a:xfrm>
            <a:off x="107851" y="3679351"/>
            <a:ext cx="8928299" cy="784799"/>
          </a:xfrm>
          <a:prstGeom prst="rect">
            <a:avLst/>
          </a:prstGeom>
        </p:spPr>
        <p:txBody>
          <a:bodyPr vert="horz" lIns="91425" tIns="91425" rIns="91425" bIns="91425" rtlCol="0" anchor="t" anchorCtr="0">
            <a:noAutofit/>
          </a:bodyPr>
          <a:lstStyle/>
          <a:p>
            <a:pPr>
              <a:spcBef>
                <a:spcPts val="0"/>
              </a:spcBef>
            </a:pPr>
            <a:r>
              <a:rPr lang="en"/>
              <a:t>How do we design a world programs that allows the player to fire as many shots as desired?</a:t>
            </a:r>
          </a:p>
        </p:txBody>
      </p:sp>
    </p:spTree>
    <p:extLst>
      <p:ext uri="{BB962C8B-B14F-4D97-AF65-F5344CB8AC3E}">
        <p14:creationId xmlns:p14="http://schemas.microsoft.com/office/powerpoint/2010/main" val="582879349"/>
      </p:ext>
    </p:extLst>
  </p:cSld>
  <p:clrMapOvr>
    <a:masterClrMapping/>
  </p:clrMapOvr>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Sample Problem</a:t>
            </a:r>
          </a:p>
        </p:txBody>
      </p:sp>
      <p:sp>
        <p:nvSpPr>
          <p:cNvPr id="41" name="Shape 4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Design a world program that simulates firing shots. Every time the “player” hits the space bar, the program adds a shot to the bottom of the canvas. These shots rise vertically at the rate of one pixel per tick.</a:t>
            </a:r>
          </a:p>
        </p:txBody>
      </p:sp>
    </p:spTree>
    <p:extLst>
      <p:ext uri="{BB962C8B-B14F-4D97-AF65-F5344CB8AC3E}">
        <p14:creationId xmlns:p14="http://schemas.microsoft.com/office/powerpoint/2010/main" val="1098288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Arguments vs. Parameters</a:t>
            </a:r>
            <a:endParaRPr lang="en" dirty="0"/>
          </a:p>
        </p:txBody>
      </p:sp>
      <p:sp>
        <p:nvSpPr>
          <p:cNvPr id="9" name="Content Placeholder 8"/>
          <p:cNvSpPr>
            <a:spLocks noGrp="1"/>
          </p:cNvSpPr>
          <p:nvPr>
            <p:ph idx="1"/>
          </p:nvPr>
        </p:nvSpPr>
        <p:spPr/>
        <p:txBody>
          <a:bodyPr/>
          <a:lstStyle/>
          <a:p>
            <a:endParaRPr lang="en-US"/>
          </a:p>
        </p:txBody>
      </p:sp>
      <p:sp>
        <p:nvSpPr>
          <p:cNvPr id="53" name="Shape 53"/>
          <p:cNvSpPr txBox="1"/>
          <p:nvPr/>
        </p:nvSpPr>
        <p:spPr>
          <a:xfrm>
            <a:off x="331126" y="2446850"/>
            <a:ext cx="5350799" cy="1714500"/>
          </a:xfrm>
          <a:prstGeom prst="rect">
            <a:avLst/>
          </a:prstGeom>
          <a:noFill/>
          <a:ln>
            <a:noFill/>
          </a:ln>
        </p:spPr>
        <p:txBody>
          <a:bodyPr lIns="91425" tIns="91425" rIns="91425" bIns="91425" anchor="ctr" anchorCtr="0">
            <a:noAutofit/>
          </a:bodyPr>
          <a:lstStyle/>
          <a:p>
            <a:r>
              <a:rPr lang="en" sz="1500">
                <a:solidFill>
                  <a:schemeClr val="dk1"/>
                </a:solidFill>
                <a:latin typeface="Georgia"/>
                <a:ea typeface="Georgia"/>
                <a:cs typeface="Georgia"/>
                <a:sym typeface="Georgia"/>
              </a:rPr>
              <a:t>Here is the contract for a new function:  </a:t>
            </a:r>
          </a:p>
          <a:p>
            <a:r>
              <a:rPr lang="en" sz="1500">
                <a:solidFill>
                  <a:srgbClr val="E69138"/>
                </a:solidFill>
                <a:latin typeface="Consolas"/>
                <a:ea typeface="Consolas"/>
                <a:cs typeface="Consolas"/>
                <a:sym typeface="Consolas"/>
              </a:rPr>
              <a:t>; rectangle: Number Number String String -&gt; Image</a:t>
            </a:r>
          </a:p>
          <a:p>
            <a:endParaRPr sz="1500">
              <a:solidFill>
                <a:schemeClr val="dk1"/>
              </a:solidFill>
              <a:latin typeface="Georgia"/>
              <a:ea typeface="Georgia"/>
              <a:cs typeface="Georgia"/>
              <a:sym typeface="Georgia"/>
            </a:endParaRPr>
          </a:p>
          <a:p>
            <a:endParaRPr sz="1500">
              <a:solidFill>
                <a:schemeClr val="dk1"/>
              </a:solidFill>
              <a:latin typeface="Georgia"/>
              <a:ea typeface="Georgia"/>
              <a:cs typeface="Georgia"/>
              <a:sym typeface="Georgia"/>
            </a:endParaRPr>
          </a:p>
          <a:p>
            <a:r>
              <a:rPr lang="en" sz="1500">
                <a:solidFill>
                  <a:schemeClr val="dk1"/>
                </a:solidFill>
                <a:latin typeface="Georgia"/>
                <a:ea typeface="Georgia"/>
                <a:cs typeface="Georgia"/>
                <a:sym typeface="Georgia"/>
              </a:rPr>
              <a:t>Here is an example of the function being used</a:t>
            </a:r>
          </a:p>
          <a:p>
            <a:r>
              <a:rPr lang="en" sz="1500">
                <a:solidFill>
                  <a:srgbClr val="0000FF"/>
                </a:solidFill>
                <a:latin typeface="Consolas"/>
                <a:ea typeface="Consolas"/>
                <a:cs typeface="Consolas"/>
                <a:sym typeface="Consolas"/>
              </a:rPr>
              <a:t>(rectangle 300 400 “solid” “blue”)</a:t>
            </a:r>
          </a:p>
        </p:txBody>
      </p:sp>
      <p:sp>
        <p:nvSpPr>
          <p:cNvPr id="54" name="Shape 54"/>
          <p:cNvSpPr txBox="1"/>
          <p:nvPr/>
        </p:nvSpPr>
        <p:spPr>
          <a:xfrm>
            <a:off x="6029125" y="1661650"/>
            <a:ext cx="3114900" cy="1965900"/>
          </a:xfrm>
          <a:prstGeom prst="rect">
            <a:avLst/>
          </a:prstGeom>
          <a:noFill/>
          <a:ln>
            <a:noFill/>
          </a:ln>
        </p:spPr>
        <p:txBody>
          <a:bodyPr lIns="91425" tIns="91425" rIns="91425" bIns="91425" anchor="t" anchorCtr="0">
            <a:noAutofit/>
          </a:bodyPr>
          <a:lstStyle/>
          <a:p>
            <a:r>
              <a:rPr lang="en" sz="2000"/>
              <a:t>When we define a function or discuss its contract we refer to the functions </a:t>
            </a:r>
            <a:r>
              <a:rPr lang="en" sz="2000" b="1"/>
              <a:t>parameters</a:t>
            </a:r>
            <a:r>
              <a:rPr lang="en" sz="2000"/>
              <a:t>.  Parameters are </a:t>
            </a:r>
            <a:r>
              <a:rPr lang="en" sz="2000" b="1"/>
              <a:t>general.</a:t>
            </a:r>
          </a:p>
        </p:txBody>
      </p:sp>
      <p:sp>
        <p:nvSpPr>
          <p:cNvPr id="55" name="Shape 55"/>
          <p:cNvSpPr/>
          <p:nvPr/>
        </p:nvSpPr>
        <p:spPr>
          <a:xfrm>
            <a:off x="1930226" y="3003226"/>
            <a:ext cx="4155663" cy="488225"/>
          </a:xfrm>
          <a:custGeom>
            <a:avLst/>
            <a:gdLst/>
            <a:ahLst/>
            <a:cxnLst/>
            <a:rect l="0" t="0" r="0" b="0"/>
            <a:pathLst>
              <a:path w="170769" h="19529" extrusionOk="0">
                <a:moveTo>
                  <a:pt x="170769" y="0"/>
                </a:moveTo>
                <a:cubicBezTo>
                  <a:pt x="165546" y="3103"/>
                  <a:pt x="158809" y="15366"/>
                  <a:pt x="139431" y="18621"/>
                </a:cubicBezTo>
                <a:cubicBezTo>
                  <a:pt x="120053" y="21875"/>
                  <a:pt x="76679" y="20588"/>
                  <a:pt x="54501" y="19529"/>
                </a:cubicBezTo>
                <a:cubicBezTo>
                  <a:pt x="32322" y="18469"/>
                  <a:pt x="15442" y="14835"/>
                  <a:pt x="6359" y="12262"/>
                </a:cubicBezTo>
                <a:cubicBezTo>
                  <a:pt x="-2724" y="9688"/>
                  <a:pt x="1059" y="5449"/>
                  <a:pt x="0" y="4087"/>
                </a:cubicBezTo>
              </a:path>
            </a:pathLst>
          </a:custGeom>
          <a:noFill/>
          <a:ln w="19050" cap="flat" cmpd="sng">
            <a:solidFill>
              <a:schemeClr val="dk2"/>
            </a:solidFill>
            <a:prstDash val="solid"/>
            <a:round/>
            <a:headEnd type="none" w="lg" len="lg"/>
            <a:tailEnd type="stealth" w="lg" len="lg"/>
          </a:ln>
        </p:spPr>
      </p:sp>
      <p:sp>
        <p:nvSpPr>
          <p:cNvPr id="56" name="Shape 56"/>
          <p:cNvSpPr/>
          <p:nvPr/>
        </p:nvSpPr>
        <p:spPr>
          <a:xfrm>
            <a:off x="2670741" y="3037276"/>
            <a:ext cx="3381980" cy="340625"/>
          </a:xfrm>
          <a:custGeom>
            <a:avLst/>
            <a:gdLst/>
            <a:ahLst/>
            <a:cxnLst/>
            <a:rect l="0" t="0" r="0" b="0"/>
            <a:pathLst>
              <a:path w="138976" h="13625" extrusionOk="0">
                <a:moveTo>
                  <a:pt x="138976" y="0"/>
                </a:moveTo>
                <a:cubicBezTo>
                  <a:pt x="133147" y="2270"/>
                  <a:pt x="122020" y="11581"/>
                  <a:pt x="104005" y="13625"/>
                </a:cubicBezTo>
                <a:cubicBezTo>
                  <a:pt x="85989" y="15668"/>
                  <a:pt x="47839" y="13247"/>
                  <a:pt x="30884" y="12263"/>
                </a:cubicBezTo>
                <a:cubicBezTo>
                  <a:pt x="13928" y="11279"/>
                  <a:pt x="7418" y="9613"/>
                  <a:pt x="2271" y="7721"/>
                </a:cubicBezTo>
                <a:cubicBezTo>
                  <a:pt x="-2876" y="5828"/>
                  <a:pt x="378" y="2043"/>
                  <a:pt x="0" y="908"/>
                </a:cubicBezTo>
              </a:path>
            </a:pathLst>
          </a:custGeom>
          <a:noFill/>
          <a:ln w="19050" cap="flat" cmpd="sng">
            <a:solidFill>
              <a:schemeClr val="dk2"/>
            </a:solidFill>
            <a:prstDash val="solid"/>
            <a:round/>
            <a:headEnd type="none" w="lg" len="lg"/>
            <a:tailEnd type="stealth" w="lg" len="lg"/>
          </a:ln>
        </p:spPr>
      </p:sp>
      <p:sp>
        <p:nvSpPr>
          <p:cNvPr id="57" name="Shape 57"/>
          <p:cNvSpPr/>
          <p:nvPr/>
        </p:nvSpPr>
        <p:spPr>
          <a:xfrm>
            <a:off x="3373124" y="3014576"/>
            <a:ext cx="2712768" cy="319825"/>
          </a:xfrm>
          <a:custGeom>
            <a:avLst/>
            <a:gdLst/>
            <a:ahLst/>
            <a:cxnLst/>
            <a:rect l="0" t="0" r="0" b="0"/>
            <a:pathLst>
              <a:path w="111476" h="12793" extrusionOk="0">
                <a:moveTo>
                  <a:pt x="111476" y="0"/>
                </a:moveTo>
                <a:cubicBezTo>
                  <a:pt x="107464" y="1665"/>
                  <a:pt x="97926" y="7872"/>
                  <a:pt x="87405" y="9992"/>
                </a:cubicBezTo>
                <a:cubicBezTo>
                  <a:pt x="76883" y="12111"/>
                  <a:pt x="62198" y="12868"/>
                  <a:pt x="48346" y="12717"/>
                </a:cubicBezTo>
                <a:cubicBezTo>
                  <a:pt x="34493" y="12565"/>
                  <a:pt x="12087" y="10899"/>
                  <a:pt x="4291" y="9083"/>
                </a:cubicBezTo>
                <a:cubicBezTo>
                  <a:pt x="-3505" y="7266"/>
                  <a:pt x="2020" y="3027"/>
                  <a:pt x="1566" y="1816"/>
                </a:cubicBezTo>
              </a:path>
            </a:pathLst>
          </a:custGeom>
          <a:noFill/>
          <a:ln w="19050" cap="flat" cmpd="sng">
            <a:solidFill>
              <a:schemeClr val="dk2"/>
            </a:solidFill>
            <a:prstDash val="solid"/>
            <a:round/>
            <a:headEnd type="none" w="lg" len="lg"/>
            <a:tailEnd type="stealth" w="lg" len="lg"/>
          </a:ln>
        </p:spPr>
      </p:sp>
      <p:sp>
        <p:nvSpPr>
          <p:cNvPr id="58" name="Shape 58"/>
          <p:cNvSpPr/>
          <p:nvPr/>
        </p:nvSpPr>
        <p:spPr>
          <a:xfrm>
            <a:off x="4251206" y="3025925"/>
            <a:ext cx="1801520" cy="217850"/>
          </a:xfrm>
          <a:custGeom>
            <a:avLst/>
            <a:gdLst/>
            <a:ahLst/>
            <a:cxnLst/>
            <a:rect l="0" t="0" r="0" b="0"/>
            <a:pathLst>
              <a:path w="74030" h="8714" extrusionOk="0">
                <a:moveTo>
                  <a:pt x="74030" y="0"/>
                </a:moveTo>
                <a:cubicBezTo>
                  <a:pt x="65930" y="1362"/>
                  <a:pt x="37242" y="6963"/>
                  <a:pt x="25434" y="8175"/>
                </a:cubicBezTo>
                <a:cubicBezTo>
                  <a:pt x="13625" y="9386"/>
                  <a:pt x="7419" y="8175"/>
                  <a:pt x="3180" y="7267"/>
                </a:cubicBezTo>
                <a:cubicBezTo>
                  <a:pt x="-1059" y="6358"/>
                  <a:pt x="530" y="3482"/>
                  <a:pt x="0" y="2725"/>
                </a:cubicBezTo>
              </a:path>
            </a:pathLst>
          </a:custGeom>
          <a:noFill/>
          <a:ln w="19050" cap="flat" cmpd="sng">
            <a:solidFill>
              <a:schemeClr val="dk2"/>
            </a:solidFill>
            <a:prstDash val="solid"/>
            <a:round/>
            <a:headEnd type="none" w="lg" len="lg"/>
            <a:tailEnd type="stealth" w="lg" len="lg"/>
          </a:ln>
        </p:spPr>
      </p:sp>
      <p:sp>
        <p:nvSpPr>
          <p:cNvPr id="59" name="Shape 59"/>
          <p:cNvSpPr txBox="1"/>
          <p:nvPr/>
        </p:nvSpPr>
        <p:spPr>
          <a:xfrm>
            <a:off x="5904250" y="3735425"/>
            <a:ext cx="3224700" cy="1965900"/>
          </a:xfrm>
          <a:prstGeom prst="rect">
            <a:avLst/>
          </a:prstGeom>
          <a:noFill/>
          <a:ln>
            <a:noFill/>
          </a:ln>
        </p:spPr>
        <p:txBody>
          <a:bodyPr lIns="91425" tIns="91425" rIns="91425" bIns="91425" anchor="t" anchorCtr="0">
            <a:noAutofit/>
          </a:bodyPr>
          <a:lstStyle/>
          <a:p>
            <a:r>
              <a:rPr lang="en" sz="2000"/>
              <a:t>When we use a function we are applying that function to its </a:t>
            </a:r>
            <a:r>
              <a:rPr lang="en" sz="2000" b="1"/>
              <a:t>arguments.  </a:t>
            </a:r>
            <a:r>
              <a:rPr lang="en" sz="2000"/>
              <a:t>Arguments are </a:t>
            </a:r>
            <a:r>
              <a:rPr lang="en" sz="2000" b="1"/>
              <a:t>specific values.</a:t>
            </a:r>
          </a:p>
        </p:txBody>
      </p:sp>
      <p:sp>
        <p:nvSpPr>
          <p:cNvPr id="60" name="Shape 60"/>
          <p:cNvSpPr/>
          <p:nvPr/>
        </p:nvSpPr>
        <p:spPr>
          <a:xfrm>
            <a:off x="1627424" y="4025100"/>
            <a:ext cx="4222164" cy="842350"/>
          </a:xfrm>
          <a:custGeom>
            <a:avLst/>
            <a:gdLst/>
            <a:ahLst/>
            <a:cxnLst/>
            <a:rect l="0" t="0" r="0" b="0"/>
            <a:pathLst>
              <a:path w="176254" h="33694" extrusionOk="0">
                <a:moveTo>
                  <a:pt x="176254" y="21800"/>
                </a:moveTo>
                <a:cubicBezTo>
                  <a:pt x="158465" y="23768"/>
                  <a:pt x="97984" y="34290"/>
                  <a:pt x="69523" y="33609"/>
                </a:cubicBezTo>
                <a:cubicBezTo>
                  <a:pt x="41061" y="32927"/>
                  <a:pt x="16536" y="23314"/>
                  <a:pt x="5485" y="17713"/>
                </a:cubicBezTo>
                <a:cubicBezTo>
                  <a:pt x="-5566" y="12111"/>
                  <a:pt x="3592" y="2952"/>
                  <a:pt x="3214" y="0"/>
                </a:cubicBezTo>
              </a:path>
            </a:pathLst>
          </a:custGeom>
          <a:noFill/>
          <a:ln w="19050" cap="flat" cmpd="sng">
            <a:solidFill>
              <a:schemeClr val="dk2"/>
            </a:solidFill>
            <a:prstDash val="solid"/>
            <a:round/>
            <a:headEnd type="none" w="lg" len="lg"/>
            <a:tailEnd type="stealth" w="lg" len="lg"/>
          </a:ln>
        </p:spPr>
      </p:sp>
      <p:sp>
        <p:nvSpPr>
          <p:cNvPr id="61" name="Shape 61"/>
          <p:cNvSpPr/>
          <p:nvPr/>
        </p:nvSpPr>
        <p:spPr>
          <a:xfrm>
            <a:off x="2074366" y="4036450"/>
            <a:ext cx="3753484" cy="749400"/>
          </a:xfrm>
          <a:custGeom>
            <a:avLst/>
            <a:gdLst/>
            <a:ahLst/>
            <a:cxnLst/>
            <a:rect l="0" t="0" r="0" b="0"/>
            <a:pathLst>
              <a:path w="156689" h="29976" extrusionOk="0">
                <a:moveTo>
                  <a:pt x="156689" y="21346"/>
                </a:moveTo>
                <a:cubicBezTo>
                  <a:pt x="141398" y="22784"/>
                  <a:pt x="90456" y="30505"/>
                  <a:pt x="64947" y="29976"/>
                </a:cubicBezTo>
                <a:cubicBezTo>
                  <a:pt x="39437" y="29446"/>
                  <a:pt x="14457" y="23163"/>
                  <a:pt x="3633" y="18167"/>
                </a:cubicBezTo>
                <a:cubicBezTo>
                  <a:pt x="-7191" y="13171"/>
                  <a:pt x="605" y="3027"/>
                  <a:pt x="0" y="0"/>
                </a:cubicBezTo>
              </a:path>
            </a:pathLst>
          </a:custGeom>
          <a:noFill/>
          <a:ln w="19050" cap="flat" cmpd="sng">
            <a:solidFill>
              <a:schemeClr val="dk2"/>
            </a:solidFill>
            <a:prstDash val="solid"/>
            <a:round/>
            <a:headEnd type="none" w="lg" len="lg"/>
            <a:tailEnd type="stealth" w="lg" len="lg"/>
          </a:ln>
        </p:spPr>
      </p:sp>
      <p:sp>
        <p:nvSpPr>
          <p:cNvPr id="62" name="Shape 62"/>
          <p:cNvSpPr/>
          <p:nvPr/>
        </p:nvSpPr>
        <p:spPr>
          <a:xfrm>
            <a:off x="2792478" y="4059176"/>
            <a:ext cx="3089835" cy="624475"/>
          </a:xfrm>
          <a:custGeom>
            <a:avLst/>
            <a:gdLst/>
            <a:ahLst/>
            <a:cxnLst/>
            <a:rect l="0" t="0" r="0" b="0"/>
            <a:pathLst>
              <a:path w="128985" h="24979" extrusionOk="0">
                <a:moveTo>
                  <a:pt x="128985" y="20437"/>
                </a:moveTo>
                <a:cubicBezTo>
                  <a:pt x="113316" y="21194"/>
                  <a:pt x="56318" y="25357"/>
                  <a:pt x="34972" y="24979"/>
                </a:cubicBezTo>
                <a:cubicBezTo>
                  <a:pt x="13626" y="24600"/>
                  <a:pt x="6737" y="22329"/>
                  <a:pt x="909" y="18166"/>
                </a:cubicBezTo>
                <a:cubicBezTo>
                  <a:pt x="-4919" y="14002"/>
                  <a:pt x="151" y="3027"/>
                  <a:pt x="0" y="0"/>
                </a:cubicBezTo>
              </a:path>
            </a:pathLst>
          </a:custGeom>
          <a:noFill/>
          <a:ln w="19050" cap="flat" cmpd="sng">
            <a:solidFill>
              <a:schemeClr val="dk2"/>
            </a:solidFill>
            <a:prstDash val="solid"/>
            <a:round/>
            <a:headEnd type="none" w="lg" len="lg"/>
            <a:tailEnd type="stealth" w="lg" len="lg"/>
          </a:ln>
        </p:spPr>
      </p:sp>
      <p:sp>
        <p:nvSpPr>
          <p:cNvPr id="63" name="Shape 63"/>
          <p:cNvSpPr/>
          <p:nvPr/>
        </p:nvSpPr>
        <p:spPr>
          <a:xfrm>
            <a:off x="3467083" y="4081875"/>
            <a:ext cx="2437061" cy="510950"/>
          </a:xfrm>
          <a:custGeom>
            <a:avLst/>
            <a:gdLst/>
            <a:ahLst/>
            <a:cxnLst/>
            <a:rect l="0" t="0" r="0" b="0"/>
            <a:pathLst>
              <a:path w="101735" h="20438" extrusionOk="0">
                <a:moveTo>
                  <a:pt x="101735" y="20438"/>
                </a:moveTo>
                <a:cubicBezTo>
                  <a:pt x="86217" y="20362"/>
                  <a:pt x="25584" y="23389"/>
                  <a:pt x="8629" y="19983"/>
                </a:cubicBezTo>
                <a:cubicBezTo>
                  <a:pt x="-8326" y="16576"/>
                  <a:pt x="1438" y="3330"/>
                  <a:pt x="0" y="0"/>
                </a:cubicBezTo>
              </a:path>
            </a:pathLst>
          </a:custGeom>
          <a:noFill/>
          <a:ln w="19050" cap="flat" cmpd="sng">
            <a:solidFill>
              <a:schemeClr val="dk2"/>
            </a:solidFill>
            <a:prstDash val="solid"/>
            <a:round/>
            <a:headEnd type="none" w="lg" len="lg"/>
            <a:tailEnd type="stealth" w="lg" len="lg"/>
          </a:ln>
        </p:spPr>
      </p:sp>
    </p:spTree>
    <p:extLst>
      <p:ext uri="{BB962C8B-B14F-4D97-AF65-F5344CB8AC3E}">
        <p14:creationId xmlns:p14="http://schemas.microsoft.com/office/powerpoint/2010/main" val="2945071231"/>
      </p:ext>
    </p:extLst>
  </p:cSld>
  <p:clrMapOvr>
    <a:masterClrMapping/>
  </p:clrMapOvr>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Constants vs. State</a:t>
            </a:r>
          </a:p>
        </p:txBody>
      </p:sp>
      <p:sp>
        <p:nvSpPr>
          <p:cNvPr id="47" name="Shape 4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What changes and what stays the same?</a:t>
            </a:r>
          </a:p>
        </p:txBody>
      </p:sp>
    </p:spTree>
    <p:extLst>
      <p:ext uri="{BB962C8B-B14F-4D97-AF65-F5344CB8AC3E}">
        <p14:creationId xmlns:p14="http://schemas.microsoft.com/office/powerpoint/2010/main" val="4289090525"/>
      </p:ext>
    </p:extLst>
  </p:cSld>
  <p:clrMapOvr>
    <a:masterClrMapping/>
  </p:clrMapOvr>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Constants</a:t>
            </a:r>
          </a:p>
        </p:txBody>
      </p:sp>
      <p:sp>
        <p:nvSpPr>
          <p:cNvPr id="53" name="Shape 53"/>
          <p:cNvSpPr txBox="1">
            <a:spLocks noGrp="1"/>
          </p:cNvSpPr>
          <p:nvPr>
            <p:ph type="body" idx="1"/>
          </p:nvPr>
        </p:nvSpPr>
        <p:spPr>
          <a:xfrm>
            <a:off x="457200" y="1752601"/>
            <a:ext cx="8229600" cy="4007699"/>
          </a:xfrm>
          <a:prstGeom prst="rect">
            <a:avLst/>
          </a:prstGeom>
        </p:spPr>
        <p:txBody>
          <a:bodyPr vert="horz" lIns="91425" tIns="91425" rIns="91425" bIns="91425" rtlCol="0" anchor="t" anchorCtr="0">
            <a:noAutofit/>
          </a:bodyPr>
          <a:lstStyle/>
          <a:p>
            <a:pPr>
              <a:buClr>
                <a:schemeClr val="dk1"/>
              </a:buClr>
              <a:buSzPct val="61111"/>
              <a:buNone/>
            </a:pPr>
            <a:r>
              <a:rPr lang="en" sz="1800">
                <a:latin typeface="Consolas"/>
                <a:ea typeface="Consolas"/>
                <a:cs typeface="Consolas"/>
                <a:sym typeface="Consolas"/>
              </a:rPr>
              <a:t>import image as I</a:t>
            </a:r>
          </a:p>
          <a:p>
            <a:pPr>
              <a:buClr>
                <a:schemeClr val="dk1"/>
              </a:buClr>
              <a:buSzPct val="61111"/>
              <a:buNone/>
            </a:pPr>
            <a:r>
              <a:rPr lang="en" sz="1800">
                <a:latin typeface="Consolas"/>
                <a:ea typeface="Consolas"/>
                <a:cs typeface="Consolas"/>
                <a:sym typeface="Consolas"/>
              </a:rPr>
              <a:t>import world as W</a:t>
            </a:r>
          </a:p>
          <a:p>
            <a:pPr>
              <a:buClr>
                <a:schemeClr val="dk1"/>
              </a:buClr>
              <a:buSzPct val="61111"/>
              <a:buNone/>
            </a:pPr>
            <a:r>
              <a:rPr lang="en" sz="1800">
                <a:solidFill>
                  <a:srgbClr val="4A86E8"/>
                </a:solidFill>
                <a:latin typeface="Consolas"/>
                <a:ea typeface="Consolas"/>
                <a:cs typeface="Consolas"/>
                <a:sym typeface="Consolas"/>
              </a:rPr>
              <a:t># physical constants </a:t>
            </a:r>
          </a:p>
          <a:p>
            <a:pPr>
              <a:buClr>
                <a:schemeClr val="dk1"/>
              </a:buClr>
              <a:buSzPct val="61111"/>
              <a:buNone/>
            </a:pPr>
            <a:r>
              <a:rPr lang="en" sz="1800">
                <a:latin typeface="Consolas"/>
                <a:ea typeface="Consolas"/>
                <a:cs typeface="Consolas"/>
                <a:sym typeface="Consolas"/>
              </a:rPr>
              <a:t>HEIGHT = 300</a:t>
            </a:r>
          </a:p>
          <a:p>
            <a:pPr>
              <a:buClr>
                <a:schemeClr val="dk1"/>
              </a:buClr>
              <a:buSzPct val="61111"/>
              <a:buNone/>
            </a:pPr>
            <a:r>
              <a:rPr lang="en" sz="1800">
                <a:latin typeface="Consolas"/>
                <a:ea typeface="Consolas"/>
                <a:cs typeface="Consolas"/>
                <a:sym typeface="Consolas"/>
              </a:rPr>
              <a:t>WIDTH = 300</a:t>
            </a:r>
          </a:p>
          <a:p>
            <a:pPr>
              <a:buClr>
                <a:schemeClr val="dk1"/>
              </a:buClr>
              <a:buSzPct val="61111"/>
              <a:buNone/>
            </a:pPr>
            <a:r>
              <a:rPr lang="en" sz="1800">
                <a:latin typeface="Consolas"/>
                <a:ea typeface="Consolas"/>
                <a:cs typeface="Consolas"/>
                <a:sym typeface="Consolas"/>
              </a:rPr>
              <a:t>XSHOTS = WIDTH / 2</a:t>
            </a:r>
          </a:p>
          <a:p>
            <a:pPr>
              <a:buClr>
                <a:schemeClr val="dk1"/>
              </a:buClr>
              <a:buSzPct val="61111"/>
              <a:buNone/>
            </a:pPr>
            <a:r>
              <a:rPr lang="en" sz="1800">
                <a:solidFill>
                  <a:srgbClr val="4A86E8"/>
                </a:solidFill>
                <a:latin typeface="Consolas"/>
                <a:ea typeface="Consolas"/>
                <a:cs typeface="Consolas"/>
                <a:sym typeface="Consolas"/>
              </a:rPr>
              <a:t># graphical constants</a:t>
            </a:r>
            <a:r>
              <a:rPr lang="en" sz="1800">
                <a:latin typeface="Consolas"/>
                <a:ea typeface="Consolas"/>
                <a:cs typeface="Consolas"/>
                <a:sym typeface="Consolas"/>
              </a:rPr>
              <a:t> </a:t>
            </a:r>
          </a:p>
          <a:p>
            <a:pPr>
              <a:buClr>
                <a:schemeClr val="dk1"/>
              </a:buClr>
              <a:buSzPct val="61111"/>
              <a:buNone/>
            </a:pPr>
            <a:r>
              <a:rPr lang="en" sz="1800">
                <a:latin typeface="Consolas"/>
                <a:ea typeface="Consolas"/>
                <a:cs typeface="Consolas"/>
                <a:sym typeface="Consolas"/>
              </a:rPr>
              <a:t>BACKGROUND = I.empty-scene(WIDTH, HEIGHT)</a:t>
            </a:r>
          </a:p>
          <a:p>
            <a:pPr>
              <a:buNone/>
            </a:pPr>
            <a:r>
              <a:rPr lang="en" sz="1800">
                <a:latin typeface="Consolas"/>
                <a:ea typeface="Consolas"/>
                <a:cs typeface="Consolas"/>
                <a:sym typeface="Consolas"/>
              </a:rPr>
              <a:t>SHOT = I.triangle(30, "solid", "red")</a:t>
            </a:r>
          </a:p>
        </p:txBody>
      </p:sp>
    </p:spTree>
    <p:extLst>
      <p:ext uri="{BB962C8B-B14F-4D97-AF65-F5344CB8AC3E}">
        <p14:creationId xmlns:p14="http://schemas.microsoft.com/office/powerpoint/2010/main" val="4024505049"/>
      </p:ext>
    </p:extLst>
  </p:cSld>
  <p:clrMapOvr>
    <a:masterClrMapping/>
  </p:clrMapOvr>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Constants</a:t>
            </a:r>
          </a:p>
        </p:txBody>
      </p:sp>
      <p:sp>
        <p:nvSpPr>
          <p:cNvPr id="59" name="Shape 59"/>
          <p:cNvSpPr txBox="1">
            <a:spLocks noGrp="1"/>
          </p:cNvSpPr>
          <p:nvPr>
            <p:ph type="body" idx="1"/>
          </p:nvPr>
        </p:nvSpPr>
        <p:spPr>
          <a:xfrm>
            <a:off x="457200" y="1752600"/>
            <a:ext cx="8229600" cy="3399300"/>
          </a:xfrm>
          <a:prstGeom prst="rect">
            <a:avLst/>
          </a:prstGeom>
        </p:spPr>
        <p:txBody>
          <a:bodyPr vert="horz" lIns="91425" tIns="91425" rIns="91425" bIns="91425" rtlCol="0" anchor="t" anchorCtr="0">
            <a:noAutofit/>
          </a:bodyPr>
          <a:lstStyle/>
          <a:p>
            <a:pPr>
              <a:buNone/>
            </a:pPr>
            <a:r>
              <a:rPr lang="en" sz="1800">
                <a:solidFill>
                  <a:srgbClr val="999999"/>
                </a:solidFill>
                <a:latin typeface="Consolas"/>
                <a:ea typeface="Consolas"/>
                <a:cs typeface="Consolas"/>
                <a:sym typeface="Consolas"/>
              </a:rPr>
              <a:t>import image as I</a:t>
            </a:r>
          </a:p>
          <a:p>
            <a:pPr>
              <a:buNone/>
            </a:pPr>
            <a:r>
              <a:rPr lang="en" sz="1800">
                <a:solidFill>
                  <a:srgbClr val="999999"/>
                </a:solidFill>
                <a:latin typeface="Consolas"/>
                <a:ea typeface="Consolas"/>
                <a:cs typeface="Consolas"/>
                <a:sym typeface="Consolas"/>
              </a:rPr>
              <a:t>import world as W</a:t>
            </a:r>
          </a:p>
          <a:p>
            <a:pPr>
              <a:buNone/>
            </a:pPr>
            <a:r>
              <a:rPr lang="en" sz="1800">
                <a:solidFill>
                  <a:srgbClr val="999999"/>
                </a:solidFill>
                <a:latin typeface="Consolas"/>
                <a:ea typeface="Consolas"/>
                <a:cs typeface="Consolas"/>
                <a:sym typeface="Consolas"/>
              </a:rPr>
              <a:t># physical constants </a:t>
            </a:r>
          </a:p>
          <a:p>
            <a:pPr>
              <a:buNone/>
            </a:pPr>
            <a:r>
              <a:rPr lang="en" sz="1800">
                <a:solidFill>
                  <a:srgbClr val="999999"/>
                </a:solidFill>
                <a:latin typeface="Consolas"/>
                <a:ea typeface="Consolas"/>
                <a:cs typeface="Consolas"/>
                <a:sym typeface="Consolas"/>
              </a:rPr>
              <a:t>HEIGHT = 300</a:t>
            </a:r>
          </a:p>
          <a:p>
            <a:pPr>
              <a:buNone/>
            </a:pPr>
            <a:r>
              <a:rPr lang="en" sz="1800">
                <a:solidFill>
                  <a:srgbClr val="999999"/>
                </a:solidFill>
                <a:latin typeface="Consolas"/>
                <a:ea typeface="Consolas"/>
                <a:cs typeface="Consolas"/>
                <a:sym typeface="Consolas"/>
              </a:rPr>
              <a:t>WIDTH = 300</a:t>
            </a:r>
          </a:p>
          <a:p>
            <a:pPr>
              <a:buNone/>
            </a:pPr>
            <a:r>
              <a:rPr lang="en" sz="1800">
                <a:latin typeface="Consolas"/>
                <a:ea typeface="Consolas"/>
                <a:cs typeface="Consolas"/>
                <a:sym typeface="Consolas"/>
              </a:rPr>
              <a:t>XSHOTS = WIDTH / 2</a:t>
            </a:r>
          </a:p>
          <a:p>
            <a:pPr>
              <a:buNone/>
            </a:pPr>
            <a:r>
              <a:rPr lang="en" sz="1800">
                <a:solidFill>
                  <a:srgbClr val="999999"/>
                </a:solidFill>
                <a:latin typeface="Consolas"/>
                <a:ea typeface="Consolas"/>
                <a:cs typeface="Consolas"/>
                <a:sym typeface="Consolas"/>
              </a:rPr>
              <a:t># graphical constants </a:t>
            </a:r>
          </a:p>
          <a:p>
            <a:pPr>
              <a:buNone/>
            </a:pPr>
            <a:r>
              <a:rPr lang="en" sz="1800">
                <a:solidFill>
                  <a:srgbClr val="999999"/>
                </a:solidFill>
                <a:latin typeface="Consolas"/>
                <a:ea typeface="Consolas"/>
                <a:cs typeface="Consolas"/>
                <a:sym typeface="Consolas"/>
              </a:rPr>
              <a:t>BACKGROUND = I.empty-scene(WIDTH, HEIGHT)</a:t>
            </a:r>
          </a:p>
          <a:p>
            <a:pPr>
              <a:buNone/>
            </a:pPr>
            <a:r>
              <a:rPr lang="en" sz="1800">
                <a:solidFill>
                  <a:srgbClr val="999999"/>
                </a:solidFill>
                <a:latin typeface="Consolas"/>
                <a:ea typeface="Consolas"/>
                <a:cs typeface="Consolas"/>
                <a:sym typeface="Consolas"/>
              </a:rPr>
              <a:t>SHOT = I.triangle(30, "solid", "red")</a:t>
            </a:r>
          </a:p>
        </p:txBody>
      </p:sp>
      <p:sp>
        <p:nvSpPr>
          <p:cNvPr id="60" name="Shape 60"/>
          <p:cNvSpPr txBox="1"/>
          <p:nvPr/>
        </p:nvSpPr>
        <p:spPr>
          <a:xfrm>
            <a:off x="5869351" y="2356001"/>
            <a:ext cx="2057999" cy="1556699"/>
          </a:xfrm>
          <a:prstGeom prst="rect">
            <a:avLst/>
          </a:prstGeom>
          <a:noFill/>
          <a:ln>
            <a:noFill/>
          </a:ln>
        </p:spPr>
        <p:txBody>
          <a:bodyPr lIns="91425" tIns="91425" rIns="91425" bIns="91425" anchor="t" anchorCtr="0">
            <a:noAutofit/>
          </a:bodyPr>
          <a:lstStyle/>
          <a:p>
            <a:r>
              <a:rPr lang="en" sz="3000"/>
              <a:t>What does XSHOTS represent?</a:t>
            </a:r>
          </a:p>
        </p:txBody>
      </p:sp>
      <p:cxnSp>
        <p:nvCxnSpPr>
          <p:cNvPr id="61" name="Shape 61"/>
          <p:cNvCxnSpPr>
            <a:stCxn id="60" idx="1"/>
          </p:cNvCxnSpPr>
          <p:nvPr/>
        </p:nvCxnSpPr>
        <p:spPr>
          <a:xfrm flipH="1">
            <a:off x="2898750" y="3134349"/>
            <a:ext cx="2970600" cy="6576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3883757647"/>
      </p:ext>
    </p:extLst>
  </p:cSld>
  <p:clrMapOvr>
    <a:masterClrMapping/>
  </p:clrMapOvr>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World</a:t>
            </a:r>
          </a:p>
        </p:txBody>
      </p:sp>
      <p:sp>
        <p:nvSpPr>
          <p:cNvPr id="67" name="Shape 6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What does the problem say about the world?  What will change in our program?</a:t>
            </a:r>
          </a:p>
        </p:txBody>
      </p:sp>
    </p:spTree>
    <p:extLst>
      <p:ext uri="{BB962C8B-B14F-4D97-AF65-F5344CB8AC3E}">
        <p14:creationId xmlns:p14="http://schemas.microsoft.com/office/powerpoint/2010/main" val="3239885455"/>
      </p:ext>
    </p:extLst>
  </p:cSld>
  <p:clrMapOvr>
    <a:masterClrMapping/>
  </p:clrMapOvr>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Data Representation of World</a:t>
            </a:r>
          </a:p>
        </p:txBody>
      </p:sp>
      <p:sp>
        <p:nvSpPr>
          <p:cNvPr id="73" name="Shape 7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Do we know how many shots the player will “fire”?  </a:t>
            </a:r>
          </a:p>
          <a:p>
            <a:pPr>
              <a:buNone/>
            </a:pPr>
            <a:r>
              <a:rPr lang="en"/>
              <a:t>What does this tell us about the data representation of world?</a:t>
            </a:r>
          </a:p>
        </p:txBody>
      </p:sp>
    </p:spTree>
    <p:extLst>
      <p:ext uri="{BB962C8B-B14F-4D97-AF65-F5344CB8AC3E}">
        <p14:creationId xmlns:p14="http://schemas.microsoft.com/office/powerpoint/2010/main" val="89145041"/>
      </p:ext>
    </p:extLst>
  </p:cSld>
  <p:clrMapOvr>
    <a:masterClrMapping/>
  </p:clrMapOvr>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 List-of-shots</a:t>
            </a:r>
          </a:p>
        </p:txBody>
      </p:sp>
      <p:sp>
        <p:nvSpPr>
          <p:cNvPr id="79" name="Shape 79"/>
          <p:cNvSpPr txBox="1">
            <a:spLocks noGrp="1"/>
          </p:cNvSpPr>
          <p:nvPr>
            <p:ph type="body" idx="1"/>
          </p:nvPr>
        </p:nvSpPr>
        <p:spPr>
          <a:xfrm>
            <a:off x="457200" y="2057400"/>
            <a:ext cx="8229600" cy="1161900"/>
          </a:xfrm>
          <a:prstGeom prst="rect">
            <a:avLst/>
          </a:prstGeom>
        </p:spPr>
        <p:txBody>
          <a:bodyPr vert="horz" lIns="91425" tIns="91425" rIns="91425" bIns="91425" rtlCol="0" anchor="t" anchorCtr="0">
            <a:noAutofit/>
          </a:bodyPr>
          <a:lstStyle/>
          <a:p>
            <a:pPr>
              <a:buNone/>
            </a:pPr>
            <a:r>
              <a:rPr lang="en"/>
              <a:t>Since we don’t know how many shots the player will fire we use a list to represent them:</a:t>
            </a:r>
          </a:p>
          <a:p>
            <a:pPr>
              <a:buNone/>
            </a:pPr>
            <a:endParaRPr/>
          </a:p>
        </p:txBody>
      </p:sp>
      <p:sp>
        <p:nvSpPr>
          <p:cNvPr id="80" name="Shape 80"/>
          <p:cNvSpPr txBox="1">
            <a:spLocks noGrp="1"/>
          </p:cNvSpPr>
          <p:nvPr>
            <p:ph type="body" idx="1"/>
          </p:nvPr>
        </p:nvSpPr>
        <p:spPr>
          <a:xfrm>
            <a:off x="1592551" y="3219301"/>
            <a:ext cx="5958899" cy="2684099"/>
          </a:xfrm>
          <a:prstGeom prst="rect">
            <a:avLst/>
          </a:prstGeom>
        </p:spPr>
        <p:txBody>
          <a:bodyPr vert="horz" lIns="91425" tIns="91425" rIns="91425" bIns="91425" rtlCol="0" anchor="t" anchorCtr="0">
            <a:noAutofit/>
          </a:bodyPr>
          <a:lstStyle/>
          <a:p>
            <a:pPr>
              <a:buClr>
                <a:schemeClr val="dk1"/>
              </a:buClr>
              <a:buSzPct val="36666"/>
              <a:buNone/>
            </a:pPr>
            <a:r>
              <a:rPr lang="en"/>
              <a:t># A List-of-shots is one of:</a:t>
            </a:r>
          </a:p>
          <a:p>
            <a:pPr>
              <a:buClr>
                <a:schemeClr val="dk1"/>
              </a:buClr>
              <a:buSzPct val="36666"/>
              <a:buNone/>
            </a:pPr>
            <a:r>
              <a:rPr lang="en"/>
              <a:t># - empty</a:t>
            </a:r>
          </a:p>
          <a:p>
            <a:pPr>
              <a:buClr>
                <a:schemeClr val="dk1"/>
              </a:buClr>
              <a:buSzPct val="36666"/>
              <a:buNone/>
            </a:pPr>
            <a:r>
              <a:rPr lang="en"/>
              <a:t># - link(Shot, List-of-shots)</a:t>
            </a:r>
          </a:p>
          <a:p>
            <a:pPr>
              <a:buClr>
                <a:schemeClr val="dk1"/>
              </a:buClr>
              <a:buSzPct val="36666"/>
              <a:buNone/>
            </a:pPr>
            <a:r>
              <a:rPr lang="en"/>
              <a:t># interpretation: the collection of shots fired and moving straight up</a:t>
            </a:r>
          </a:p>
          <a:p>
            <a:pPr>
              <a:buClr>
                <a:schemeClr val="dk1"/>
              </a:buClr>
              <a:buSzPct val="36666"/>
              <a:buNone/>
            </a:pPr>
            <a:endParaRPr/>
          </a:p>
          <a:p>
            <a:pPr>
              <a:buNone/>
            </a:pPr>
            <a:endParaRPr/>
          </a:p>
        </p:txBody>
      </p:sp>
    </p:spTree>
    <p:extLst>
      <p:ext uri="{BB962C8B-B14F-4D97-AF65-F5344CB8AC3E}">
        <p14:creationId xmlns:p14="http://schemas.microsoft.com/office/powerpoint/2010/main" val="2552478307"/>
      </p:ext>
    </p:extLst>
  </p:cSld>
  <p:clrMapOvr>
    <a:masterClrMapping/>
  </p:clrMapOvr>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Individual Shots</a:t>
            </a:r>
          </a:p>
        </p:txBody>
      </p:sp>
      <p:sp>
        <p:nvSpPr>
          <p:cNvPr id="86" name="Shape 86"/>
          <p:cNvSpPr txBox="1">
            <a:spLocks noGrp="1"/>
          </p:cNvSpPr>
          <p:nvPr>
            <p:ph type="body" idx="1"/>
          </p:nvPr>
        </p:nvSpPr>
        <p:spPr>
          <a:xfrm>
            <a:off x="457200" y="2057401"/>
            <a:ext cx="8229600" cy="1591499"/>
          </a:xfrm>
          <a:prstGeom prst="rect">
            <a:avLst/>
          </a:prstGeom>
        </p:spPr>
        <p:txBody>
          <a:bodyPr vert="horz" lIns="91425" tIns="91425" rIns="91425" bIns="91425" rtlCol="0" anchor="t" anchorCtr="0">
            <a:noAutofit/>
          </a:bodyPr>
          <a:lstStyle/>
          <a:p>
            <a:pPr>
              <a:buNone/>
            </a:pPr>
            <a:r>
              <a:rPr lang="en"/>
              <a:t>How do we represent individual shots?</a:t>
            </a:r>
          </a:p>
        </p:txBody>
      </p:sp>
    </p:spTree>
    <p:extLst>
      <p:ext uri="{BB962C8B-B14F-4D97-AF65-F5344CB8AC3E}">
        <p14:creationId xmlns:p14="http://schemas.microsoft.com/office/powerpoint/2010/main" val="1782455762"/>
      </p:ext>
    </p:extLst>
  </p:cSld>
  <p:clrMapOvr>
    <a:masterClrMapping/>
  </p:clrMapOvr>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Individual Shots</a:t>
            </a:r>
          </a:p>
        </p:txBody>
      </p:sp>
      <p:sp>
        <p:nvSpPr>
          <p:cNvPr id="92" name="Shape 92"/>
          <p:cNvSpPr txBox="1">
            <a:spLocks noGrp="1"/>
          </p:cNvSpPr>
          <p:nvPr>
            <p:ph type="body" idx="1"/>
          </p:nvPr>
        </p:nvSpPr>
        <p:spPr>
          <a:xfrm>
            <a:off x="457200" y="2057400"/>
            <a:ext cx="8229600" cy="857400"/>
          </a:xfrm>
          <a:prstGeom prst="rect">
            <a:avLst/>
          </a:prstGeom>
        </p:spPr>
        <p:txBody>
          <a:bodyPr vert="horz" lIns="91425" tIns="91425" rIns="91425" bIns="91425" rtlCol="0" anchor="t" anchorCtr="0">
            <a:noAutofit/>
          </a:bodyPr>
          <a:lstStyle/>
          <a:p>
            <a:pPr>
              <a:buNone/>
            </a:pPr>
            <a:r>
              <a:rPr lang="en"/>
              <a:t>How do we represent individual shots?</a:t>
            </a:r>
          </a:p>
        </p:txBody>
      </p:sp>
      <p:sp>
        <p:nvSpPr>
          <p:cNvPr id="93" name="Shape 93"/>
          <p:cNvSpPr txBox="1">
            <a:spLocks noGrp="1"/>
          </p:cNvSpPr>
          <p:nvPr>
            <p:ph type="body" idx="1"/>
          </p:nvPr>
        </p:nvSpPr>
        <p:spPr>
          <a:xfrm>
            <a:off x="662100" y="3202650"/>
            <a:ext cx="8024700" cy="2521800"/>
          </a:xfrm>
          <a:prstGeom prst="rect">
            <a:avLst/>
          </a:prstGeom>
        </p:spPr>
        <p:txBody>
          <a:bodyPr vert="horz" lIns="91425" tIns="91425" rIns="91425" bIns="91425" rtlCol="0" anchor="t" anchorCtr="0">
            <a:noAutofit/>
          </a:bodyPr>
          <a:lstStyle/>
          <a:p>
            <a:pPr>
              <a:buNone/>
            </a:pPr>
            <a:r>
              <a:rPr lang="en"/>
              <a:t># A Shot is a Number.</a:t>
            </a:r>
          </a:p>
          <a:p>
            <a:pPr>
              <a:buNone/>
            </a:pPr>
            <a:r>
              <a:rPr lang="en"/>
              <a:t># interpretation the number represents the shot’s y coordinate</a:t>
            </a:r>
          </a:p>
        </p:txBody>
      </p:sp>
    </p:spTree>
    <p:extLst>
      <p:ext uri="{BB962C8B-B14F-4D97-AF65-F5344CB8AC3E}">
        <p14:creationId xmlns:p14="http://schemas.microsoft.com/office/powerpoint/2010/main" val="2576604755"/>
      </p:ext>
    </p:extLst>
  </p:cSld>
  <p:clrMapOvr>
    <a:masterClrMapping/>
  </p:clrMapOvr>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Putting this together</a:t>
            </a:r>
          </a:p>
        </p:txBody>
      </p:sp>
      <p:sp>
        <p:nvSpPr>
          <p:cNvPr id="99" name="Shape 9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 A Shot-World is a List-of-Numbers.</a:t>
            </a:r>
          </a:p>
          <a:p>
            <a:pPr>
              <a:buNone/>
            </a:pPr>
            <a:r>
              <a:rPr lang="en"/>
              <a:t># interpretation: each number represents the y coordinate of the shot</a:t>
            </a:r>
          </a:p>
        </p:txBody>
      </p:sp>
    </p:spTree>
    <p:extLst>
      <p:ext uri="{BB962C8B-B14F-4D97-AF65-F5344CB8AC3E}">
        <p14:creationId xmlns:p14="http://schemas.microsoft.com/office/powerpoint/2010/main" val="127380937"/>
      </p:ext>
    </p:extLst>
  </p:cSld>
  <p:clrMapOvr>
    <a:masterClrMapping/>
  </p:clrMapOvr>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Event Handlers</a:t>
            </a:r>
          </a:p>
        </p:txBody>
      </p:sp>
      <p:sp>
        <p:nvSpPr>
          <p:cNvPr id="105" name="Shape 10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Which events will we need to employ to solve the given </a:t>
            </a:r>
            <a:r>
              <a:rPr lang="en" u="sng">
                <a:solidFill>
                  <a:schemeClr val="hlink"/>
                </a:solidFill>
                <a:hlinkClick r:id="rId3"/>
              </a:rPr>
              <a:t>problem</a:t>
            </a:r>
            <a:r>
              <a:rPr lang="en"/>
              <a:t>?</a:t>
            </a:r>
          </a:p>
          <a:p>
            <a:pPr>
              <a:buNone/>
            </a:pPr>
            <a:endParaRPr/>
          </a:p>
          <a:p>
            <a:pPr>
              <a:buNone/>
            </a:pPr>
            <a:endParaRPr/>
          </a:p>
        </p:txBody>
      </p:sp>
    </p:spTree>
    <p:extLst>
      <p:ext uri="{BB962C8B-B14F-4D97-AF65-F5344CB8AC3E}">
        <p14:creationId xmlns:p14="http://schemas.microsoft.com/office/powerpoint/2010/main" val="38514325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p:nvPr/>
        </p:nvSpPr>
        <p:spPr>
          <a:xfrm>
            <a:off x="833725" y="2467950"/>
            <a:ext cx="7088100" cy="790500"/>
          </a:xfrm>
          <a:prstGeom prst="rect">
            <a:avLst/>
          </a:prstGeom>
          <a:noFill/>
          <a:ln>
            <a:noFill/>
          </a:ln>
        </p:spPr>
        <p:txBody>
          <a:bodyPr lIns="91425" tIns="91425" rIns="91425" bIns="91425" anchor="t" anchorCtr="0">
            <a:noAutofit/>
          </a:bodyPr>
          <a:lstStyle/>
          <a:p>
            <a:pPr lvl="0" algn="l" rtl="0">
              <a:spcBef>
                <a:spcPts val="0"/>
              </a:spcBef>
              <a:buNone/>
            </a:pPr>
            <a:r>
              <a:rPr lang="en" sz="4000" b="1">
                <a:latin typeface="Inconsolata"/>
                <a:ea typeface="Inconsolata"/>
                <a:cs typeface="Inconsolata"/>
                <a:sym typeface="Inconsolata"/>
              </a:rPr>
              <a:t>(</a:t>
            </a:r>
            <a:r>
              <a:rPr lang="en" sz="4000">
                <a:latin typeface="Inconsolata"/>
                <a:ea typeface="Inconsolata"/>
                <a:cs typeface="Inconsolata"/>
                <a:sym typeface="Inconsolata"/>
              </a:rPr>
              <a:t>circle 50 "solid" "red"</a:t>
            </a:r>
            <a:r>
              <a:rPr lang="en" sz="4000" b="1">
                <a:latin typeface="Inconsolata"/>
                <a:ea typeface="Inconsolata"/>
                <a:cs typeface="Inconsolata"/>
                <a:sym typeface="Inconsolata"/>
              </a:rPr>
              <a:t>)</a:t>
            </a:r>
          </a:p>
        </p:txBody>
      </p:sp>
      <p:sp>
        <p:nvSpPr>
          <p:cNvPr id="136" name="Shape 136"/>
          <p:cNvSpPr/>
          <p:nvPr/>
        </p:nvSpPr>
        <p:spPr>
          <a:xfrm>
            <a:off x="1082627" y="3482100"/>
            <a:ext cx="2603967" cy="2028322"/>
          </a:xfrm>
          <a:custGeom>
            <a:avLst/>
            <a:gdLst/>
            <a:ahLst/>
            <a:cxnLst/>
            <a:rect l="0" t="0" r="0" b="0"/>
            <a:pathLst>
              <a:path w="97536" h="54864" extrusionOk="0">
                <a:moveTo>
                  <a:pt x="97536" y="54864"/>
                </a:moveTo>
                <a:cubicBezTo>
                  <a:pt x="95504" y="51816"/>
                  <a:pt x="99568" y="40132"/>
                  <a:pt x="85344" y="36576"/>
                </a:cubicBezTo>
                <a:cubicBezTo>
                  <a:pt x="71120" y="33020"/>
                  <a:pt x="26416" y="39624"/>
                  <a:pt x="12192" y="33528"/>
                </a:cubicBezTo>
                <a:cubicBezTo>
                  <a:pt x="-2032" y="27432"/>
                  <a:pt x="2032" y="5588"/>
                  <a:pt x="0" y="0"/>
                </a:cubicBezTo>
              </a:path>
            </a:pathLst>
          </a:custGeom>
          <a:noFill/>
          <a:ln w="38100" cap="flat" cmpd="sng">
            <a:solidFill>
              <a:srgbClr val="000000"/>
            </a:solidFill>
            <a:prstDash val="solid"/>
            <a:round/>
            <a:headEnd type="none" w="lg" len="lg"/>
            <a:tailEnd type="triangle" w="lg" len="lg"/>
          </a:ln>
        </p:spPr>
      </p:sp>
      <p:sp>
        <p:nvSpPr>
          <p:cNvPr id="137" name="Shape 137"/>
          <p:cNvSpPr/>
          <p:nvPr/>
        </p:nvSpPr>
        <p:spPr>
          <a:xfrm>
            <a:off x="4256125" y="3394500"/>
            <a:ext cx="2874400" cy="2115880"/>
          </a:xfrm>
          <a:custGeom>
            <a:avLst/>
            <a:gdLst/>
            <a:ahLst/>
            <a:cxnLst/>
            <a:rect l="0" t="0" r="0" b="0"/>
            <a:pathLst>
              <a:path w="114976" h="63478" extrusionOk="0">
                <a:moveTo>
                  <a:pt x="0" y="63478"/>
                </a:moveTo>
                <a:cubicBezTo>
                  <a:pt x="2170" y="60097"/>
                  <a:pt x="-3382" y="47219"/>
                  <a:pt x="13020" y="43194"/>
                </a:cubicBezTo>
                <a:cubicBezTo>
                  <a:pt x="29422" y="39168"/>
                  <a:pt x="81424" y="46526"/>
                  <a:pt x="98417" y="39327"/>
                </a:cubicBezTo>
                <a:cubicBezTo>
                  <a:pt x="115409" y="32128"/>
                  <a:pt x="112216" y="6554"/>
                  <a:pt x="114976" y="0"/>
                </a:cubicBezTo>
              </a:path>
            </a:pathLst>
          </a:custGeom>
          <a:noFill/>
          <a:ln w="38100" cap="flat" cmpd="sng">
            <a:solidFill>
              <a:srgbClr val="000000"/>
            </a:solidFill>
            <a:prstDash val="solid"/>
            <a:round/>
            <a:headEnd type="none" w="lg" len="lg"/>
            <a:tailEnd type="triangle" w="lg" len="lg"/>
          </a:ln>
        </p:spPr>
      </p:sp>
      <p:sp>
        <p:nvSpPr>
          <p:cNvPr id="138" name="Shape 138"/>
          <p:cNvSpPr txBox="1"/>
          <p:nvPr/>
        </p:nvSpPr>
        <p:spPr>
          <a:xfrm>
            <a:off x="1489528" y="5513061"/>
            <a:ext cx="5537400" cy="1124100"/>
          </a:xfrm>
          <a:prstGeom prst="rect">
            <a:avLst/>
          </a:prstGeom>
          <a:noFill/>
          <a:ln>
            <a:noFill/>
          </a:ln>
        </p:spPr>
        <p:txBody>
          <a:bodyPr lIns="91425" tIns="91425" rIns="91425" bIns="91425" anchor="t" anchorCtr="0">
            <a:noAutofit/>
          </a:bodyPr>
          <a:lstStyle/>
          <a:p>
            <a:pPr lvl="0" algn="ctr" rtl="0">
              <a:spcBef>
                <a:spcPts val="0"/>
              </a:spcBef>
              <a:buNone/>
            </a:pPr>
            <a:r>
              <a:rPr lang="en" sz="3000" b="1"/>
              <a:t>each</a:t>
            </a:r>
            <a:r>
              <a:rPr lang="en" sz="3000"/>
              <a:t> function has an open and close parenthesis</a:t>
            </a:r>
          </a:p>
        </p:txBody>
      </p:sp>
      <p:sp>
        <p:nvSpPr>
          <p:cNvPr id="139" name="Shape 139"/>
          <p:cNvSpPr txBox="1"/>
          <p:nvPr/>
        </p:nvSpPr>
        <p:spPr>
          <a:xfrm>
            <a:off x="919883" y="101600"/>
            <a:ext cx="2279700" cy="2248800"/>
          </a:xfrm>
          <a:prstGeom prst="rect">
            <a:avLst/>
          </a:prstGeom>
          <a:noFill/>
          <a:ln>
            <a:noFill/>
          </a:ln>
        </p:spPr>
        <p:txBody>
          <a:bodyPr lIns="91425" tIns="91425" rIns="91425" bIns="91425" anchor="t" anchorCtr="0">
            <a:noAutofit/>
          </a:bodyPr>
          <a:lstStyle/>
          <a:p>
            <a:pPr lvl="0" algn="ctr" rtl="0">
              <a:spcBef>
                <a:spcPts val="0"/>
              </a:spcBef>
              <a:buNone/>
            </a:pPr>
            <a:r>
              <a:rPr lang="en" sz="3000" b="1"/>
              <a:t>name</a:t>
            </a:r>
            <a:r>
              <a:rPr lang="en" sz="3000"/>
              <a:t>:</a:t>
            </a:r>
            <a:r>
              <a:rPr lang="en" sz="2400"/>
              <a:t> </a:t>
            </a:r>
            <a:r>
              <a:rPr lang="en" sz="1800"/>
              <a:t>or the </a:t>
            </a:r>
            <a:r>
              <a:rPr lang="en" sz="1800" i="1"/>
              <a:t>identifier, </a:t>
            </a:r>
            <a:r>
              <a:rPr lang="en" sz="1800"/>
              <a:t>always comes right after the opening parenthesis</a:t>
            </a:r>
          </a:p>
          <a:p>
            <a:pPr lvl="0" algn="ctr" rtl="0">
              <a:spcBef>
                <a:spcPts val="0"/>
              </a:spcBef>
              <a:buNone/>
            </a:pPr>
            <a:endParaRPr sz="1800"/>
          </a:p>
          <a:p>
            <a:pPr lvl="0" algn="ctr" rtl="0">
              <a:spcBef>
                <a:spcPts val="0"/>
              </a:spcBef>
              <a:buNone/>
            </a:pPr>
            <a:endParaRPr sz="2400"/>
          </a:p>
        </p:txBody>
      </p:sp>
      <p:sp>
        <p:nvSpPr>
          <p:cNvPr id="140" name="Shape 140"/>
          <p:cNvSpPr txBox="1"/>
          <p:nvPr/>
        </p:nvSpPr>
        <p:spPr>
          <a:xfrm>
            <a:off x="3523780" y="880623"/>
            <a:ext cx="4472099" cy="1249199"/>
          </a:xfrm>
          <a:prstGeom prst="rect">
            <a:avLst/>
          </a:prstGeom>
          <a:noFill/>
          <a:ln>
            <a:noFill/>
          </a:ln>
        </p:spPr>
        <p:txBody>
          <a:bodyPr lIns="91425" tIns="91425" rIns="91425" bIns="91425" anchor="t" anchorCtr="0">
            <a:noAutofit/>
          </a:bodyPr>
          <a:lstStyle/>
          <a:p>
            <a:pPr lvl="0" algn="ctr" rtl="0">
              <a:spcBef>
                <a:spcPts val="0"/>
              </a:spcBef>
              <a:buNone/>
            </a:pPr>
            <a:r>
              <a:rPr lang="en" sz="3000" b="1"/>
              <a:t>arguments</a:t>
            </a:r>
            <a:r>
              <a:rPr lang="en" sz="3000"/>
              <a:t>:</a:t>
            </a:r>
            <a:r>
              <a:rPr lang="en" sz="2600"/>
              <a:t> what the function needs to do its job</a:t>
            </a:r>
          </a:p>
        </p:txBody>
      </p:sp>
      <p:sp>
        <p:nvSpPr>
          <p:cNvPr id="141" name="Shape 141"/>
          <p:cNvSpPr/>
          <p:nvPr/>
        </p:nvSpPr>
        <p:spPr>
          <a:xfrm rot="-5406862">
            <a:off x="4810124" y="541720"/>
            <a:ext cx="450900" cy="3838225"/>
          </a:xfrm>
          <a:prstGeom prst="rightBrace">
            <a:avLst>
              <a:gd name="adj1" fmla="val 105638"/>
              <a:gd name="adj2" fmla="val 48054"/>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2" name="Shape 142"/>
          <p:cNvSpPr/>
          <p:nvPr/>
        </p:nvSpPr>
        <p:spPr>
          <a:xfrm rot="-5405943">
            <a:off x="1886003" y="1785062"/>
            <a:ext cx="347100" cy="1464308"/>
          </a:xfrm>
          <a:prstGeom prst="rightBrace">
            <a:avLst>
              <a:gd name="adj1" fmla="val 59765"/>
              <a:gd name="adj2" fmla="val 48054"/>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1243458737"/>
      </p:ext>
    </p:extLst>
  </p:cSld>
  <p:clrMapOvr>
    <a:masterClrMapping/>
  </p:clrMapOvr>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    :: Shot-World -&gt; Image</a:t>
            </a:r>
          </a:p>
        </p:txBody>
      </p:sp>
      <p:sp>
        <p:nvSpPr>
          <p:cNvPr id="111" name="Shape 111"/>
          <p:cNvSpPr txBox="1">
            <a:spLocks noGrp="1"/>
          </p:cNvSpPr>
          <p:nvPr>
            <p:ph type="body" idx="1"/>
          </p:nvPr>
        </p:nvSpPr>
        <p:spPr>
          <a:xfrm>
            <a:off x="196851" y="2057401"/>
            <a:ext cx="8947199" cy="3725699"/>
          </a:xfrm>
          <a:prstGeom prst="rect">
            <a:avLst/>
          </a:prstGeom>
        </p:spPr>
        <p:txBody>
          <a:bodyPr vert="horz" lIns="91425" tIns="91425" rIns="91425" bIns="91425" rtlCol="0" anchor="t" anchorCtr="0">
            <a:noAutofit/>
          </a:bodyPr>
          <a:lstStyle/>
          <a:p>
            <a:pPr>
              <a:buNone/>
            </a:pPr>
            <a:r>
              <a:rPr lang="en"/>
              <a:t># adds each y on w at (XSHOT, y) to the background image</a:t>
            </a:r>
          </a:p>
          <a:p>
            <a:pPr>
              <a:buNone/>
            </a:pPr>
            <a:r>
              <a:rPr lang="en" sz="2500">
                <a:highlight>
                  <a:srgbClr val="D9EAD3"/>
                </a:highlight>
                <a:latin typeface="Consolas"/>
                <a:ea typeface="Consolas"/>
                <a:cs typeface="Consolas"/>
                <a:sym typeface="Consolas"/>
              </a:rPr>
              <a:t>fun to-image(w :: List&lt;Number&gt;) -&gt; I.Image:</a:t>
            </a:r>
          </a:p>
          <a:p>
            <a:pPr>
              <a:buNone/>
            </a:pPr>
            <a:r>
              <a:rPr lang="en" sz="2500">
                <a:highlight>
                  <a:srgbClr val="D9EAD3"/>
                </a:highlight>
                <a:latin typeface="Consolas"/>
                <a:ea typeface="Consolas"/>
                <a:cs typeface="Consolas"/>
                <a:sym typeface="Consolas"/>
              </a:rPr>
              <a:t>	BACKGROUND</a:t>
            </a:r>
          </a:p>
          <a:p>
            <a:pPr>
              <a:buNone/>
            </a:pPr>
            <a:r>
              <a:rPr lang="en" sz="2500">
                <a:highlight>
                  <a:srgbClr val="D9EAD3"/>
                </a:highlight>
                <a:latin typeface="Consolas"/>
                <a:ea typeface="Consolas"/>
                <a:cs typeface="Consolas"/>
                <a:sym typeface="Consolas"/>
              </a:rPr>
              <a:t>end</a:t>
            </a:r>
          </a:p>
        </p:txBody>
      </p:sp>
    </p:spTree>
    <p:extLst>
      <p:ext uri="{BB962C8B-B14F-4D97-AF65-F5344CB8AC3E}">
        <p14:creationId xmlns:p14="http://schemas.microsoft.com/office/powerpoint/2010/main" val="2996091910"/>
      </p:ext>
    </p:extLst>
  </p:cSld>
  <p:clrMapOvr>
    <a:masterClrMapping/>
  </p:clrMapOvr>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   :: Shot-World -&gt; Shot-World</a:t>
            </a:r>
          </a:p>
        </p:txBody>
      </p:sp>
      <p:sp>
        <p:nvSpPr>
          <p:cNvPr id="117" name="Shape 11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 moves each shot up by one pixel</a:t>
            </a:r>
          </a:p>
          <a:p>
            <a:pPr>
              <a:buNone/>
            </a:pPr>
            <a:r>
              <a:rPr lang="en" sz="2500">
                <a:highlight>
                  <a:srgbClr val="D9EAD3"/>
                </a:highlight>
                <a:latin typeface="Consolas"/>
                <a:ea typeface="Consolas"/>
                <a:cs typeface="Consolas"/>
                <a:sym typeface="Consolas"/>
              </a:rPr>
              <a:t>fun tock(w :: List&lt;Number&gt;) -&gt; List&lt;Number&gt;:</a:t>
            </a:r>
          </a:p>
          <a:p>
            <a:pPr>
              <a:buNone/>
            </a:pPr>
            <a:r>
              <a:rPr lang="en" sz="2500">
                <a:highlight>
                  <a:srgbClr val="D9EAD3"/>
                </a:highlight>
                <a:latin typeface="Consolas"/>
                <a:ea typeface="Consolas"/>
                <a:cs typeface="Consolas"/>
                <a:sym typeface="Consolas"/>
              </a:rPr>
              <a:t>	w</a:t>
            </a:r>
          </a:p>
          <a:p>
            <a:pPr>
              <a:buNone/>
            </a:pPr>
            <a:r>
              <a:rPr lang="en" sz="2500">
                <a:highlight>
                  <a:srgbClr val="D9EAD3"/>
                </a:highlight>
                <a:latin typeface="Consolas"/>
                <a:ea typeface="Consolas"/>
                <a:cs typeface="Consolas"/>
                <a:sym typeface="Consolas"/>
              </a:rPr>
              <a:t>end</a:t>
            </a:r>
          </a:p>
        </p:txBody>
      </p:sp>
    </p:spTree>
    <p:extLst>
      <p:ext uri="{BB962C8B-B14F-4D97-AF65-F5344CB8AC3E}">
        <p14:creationId xmlns:p14="http://schemas.microsoft.com/office/powerpoint/2010/main" val="2244054693"/>
      </p:ext>
    </p:extLst>
  </p:cSld>
  <p:clrMapOvr>
    <a:masterClrMapping/>
  </p:clrMapOvr>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125251" y="1063225"/>
            <a:ext cx="8929199" cy="857400"/>
          </a:xfrm>
          <a:prstGeom prst="rect">
            <a:avLst/>
          </a:prstGeom>
        </p:spPr>
        <p:txBody>
          <a:bodyPr vert="horz" lIns="91425" tIns="91425" rIns="91425" bIns="91425" rtlCol="0" anchor="b" anchorCtr="0">
            <a:noAutofit/>
          </a:bodyPr>
          <a:lstStyle/>
          <a:p>
            <a:r>
              <a:rPr lang="en" sz="3400"/>
              <a:t>#  :: Shot-World Key-Event -&gt; Shot-World </a:t>
            </a:r>
          </a:p>
        </p:txBody>
      </p:sp>
      <p:sp>
        <p:nvSpPr>
          <p:cNvPr id="123" name="Shape 123"/>
          <p:cNvSpPr txBox="1">
            <a:spLocks noGrp="1"/>
          </p:cNvSpPr>
          <p:nvPr>
            <p:ph type="body" idx="1"/>
          </p:nvPr>
        </p:nvSpPr>
        <p:spPr>
          <a:xfrm>
            <a:off x="250525" y="2057401"/>
            <a:ext cx="8803800" cy="3725699"/>
          </a:xfrm>
          <a:prstGeom prst="rect">
            <a:avLst/>
          </a:prstGeom>
        </p:spPr>
        <p:txBody>
          <a:bodyPr vert="horz" lIns="91425" tIns="91425" rIns="91425" bIns="91425" rtlCol="0" anchor="t" anchorCtr="0">
            <a:noAutofit/>
          </a:bodyPr>
          <a:lstStyle/>
          <a:p>
            <a:pPr>
              <a:buNone/>
            </a:pPr>
            <a:r>
              <a:rPr lang="en"/>
              <a:t># adds a shot to the world if the space bar was hit</a:t>
            </a:r>
          </a:p>
          <a:p>
            <a:pPr>
              <a:buNone/>
            </a:pPr>
            <a:r>
              <a:rPr lang="en" sz="1900">
                <a:latin typeface="Consolas"/>
                <a:ea typeface="Consolas"/>
                <a:cs typeface="Consolas"/>
                <a:sym typeface="Consolas"/>
              </a:rPr>
              <a:t>fun key-press(w :: List&lt;Number&gt;, key :: String) -&gt; List&lt;Number&gt;:</a:t>
            </a:r>
          </a:p>
          <a:p>
            <a:pPr indent="457200">
              <a:buNone/>
            </a:pPr>
            <a:r>
              <a:rPr lang="en" sz="1900">
                <a:latin typeface="Consolas"/>
                <a:ea typeface="Consolas"/>
                <a:cs typeface="Consolas"/>
                <a:sym typeface="Consolas"/>
              </a:rPr>
              <a:t>w</a:t>
            </a:r>
          </a:p>
          <a:p>
            <a:pPr marL="0" indent="0">
              <a:buNone/>
            </a:pPr>
            <a:r>
              <a:rPr lang="en" sz="1900">
                <a:latin typeface="Consolas"/>
                <a:ea typeface="Consolas"/>
                <a:cs typeface="Consolas"/>
                <a:sym typeface="Consolas"/>
              </a:rPr>
              <a:t>end</a:t>
            </a:r>
          </a:p>
        </p:txBody>
      </p:sp>
    </p:spTree>
    <p:extLst>
      <p:ext uri="{BB962C8B-B14F-4D97-AF65-F5344CB8AC3E}">
        <p14:creationId xmlns:p14="http://schemas.microsoft.com/office/powerpoint/2010/main" val="907114395"/>
      </p:ext>
    </p:extLst>
  </p:cSld>
  <p:clrMapOvr>
    <a:masterClrMapping/>
  </p:clrMapOvr>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The main function</a:t>
            </a:r>
          </a:p>
        </p:txBody>
      </p:sp>
      <p:sp>
        <p:nvSpPr>
          <p:cNvPr id="129" name="Shape 12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Clr>
                <a:schemeClr val="dk1"/>
              </a:buClr>
              <a:buSzPct val="36666"/>
              <a:buNone/>
            </a:pPr>
            <a:r>
              <a:rPr lang="en">
                <a:latin typeface="Consolas"/>
                <a:ea typeface="Consolas"/>
                <a:cs typeface="Consolas"/>
                <a:sym typeface="Consolas"/>
              </a:rPr>
              <a:t># ShotWorld -&gt; ShotWorld </a:t>
            </a:r>
          </a:p>
          <a:p>
            <a:pPr>
              <a:buClr>
                <a:schemeClr val="dk1"/>
              </a:buClr>
              <a:buSzPct val="36666"/>
              <a:buNone/>
            </a:pPr>
            <a:r>
              <a:rPr lang="en">
                <a:latin typeface="Consolas"/>
                <a:ea typeface="Consolas"/>
                <a:cs typeface="Consolas"/>
                <a:sym typeface="Consolas"/>
              </a:rPr>
              <a:t>fun main(w0):</a:t>
            </a:r>
          </a:p>
          <a:p>
            <a:pPr>
              <a:buClr>
                <a:schemeClr val="dk1"/>
              </a:buClr>
              <a:buSzPct val="36666"/>
              <a:buNone/>
            </a:pPr>
            <a:r>
              <a:rPr lang="en">
                <a:latin typeface="Consolas"/>
                <a:ea typeface="Consolas"/>
                <a:cs typeface="Consolas"/>
                <a:sym typeface="Consolas"/>
              </a:rPr>
              <a:t>  W.big-bang(w0, [list:</a:t>
            </a:r>
          </a:p>
          <a:p>
            <a:pPr>
              <a:buClr>
                <a:schemeClr val="dk1"/>
              </a:buClr>
              <a:buSzPct val="36666"/>
              <a:buNone/>
            </a:pPr>
            <a:r>
              <a:rPr lang="en">
                <a:latin typeface="Consolas"/>
                <a:ea typeface="Consolas"/>
                <a:cs typeface="Consolas"/>
                <a:sym typeface="Consolas"/>
              </a:rPr>
              <a:t>      W.on-tick(tock),</a:t>
            </a:r>
          </a:p>
          <a:p>
            <a:pPr>
              <a:buClr>
                <a:schemeClr val="dk1"/>
              </a:buClr>
              <a:buSzPct val="36666"/>
              <a:buNone/>
            </a:pPr>
            <a:r>
              <a:rPr lang="en">
                <a:latin typeface="Consolas"/>
                <a:ea typeface="Consolas"/>
                <a:cs typeface="Consolas"/>
                <a:sym typeface="Consolas"/>
              </a:rPr>
              <a:t>      W.on-key(keypress),</a:t>
            </a:r>
          </a:p>
          <a:p>
            <a:pPr>
              <a:buClr>
                <a:schemeClr val="dk1"/>
              </a:buClr>
              <a:buSzPct val="36666"/>
              <a:buNone/>
            </a:pPr>
            <a:r>
              <a:rPr lang="en">
                <a:latin typeface="Consolas"/>
                <a:ea typeface="Consolas"/>
                <a:cs typeface="Consolas"/>
                <a:sym typeface="Consolas"/>
              </a:rPr>
              <a:t>      W.to-draw(to-image)])</a:t>
            </a:r>
          </a:p>
          <a:p>
            <a:pPr>
              <a:buNone/>
            </a:pPr>
            <a:r>
              <a:rPr lang="en">
                <a:latin typeface="Consolas"/>
                <a:ea typeface="Consolas"/>
                <a:cs typeface="Consolas"/>
                <a:sym typeface="Consolas"/>
              </a:rPr>
              <a:t>end</a:t>
            </a:r>
          </a:p>
        </p:txBody>
      </p:sp>
    </p:spTree>
    <p:extLst>
      <p:ext uri="{BB962C8B-B14F-4D97-AF65-F5344CB8AC3E}">
        <p14:creationId xmlns:p14="http://schemas.microsoft.com/office/powerpoint/2010/main" val="743638338"/>
      </p:ext>
    </p:extLst>
  </p:cSld>
  <p:clrMapOvr>
    <a:masterClrMapping/>
  </p:clrMapOvr>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Templates</a:t>
            </a:r>
          </a:p>
        </p:txBody>
      </p:sp>
      <p:sp>
        <p:nvSpPr>
          <p:cNvPr id="135" name="Shape 135"/>
          <p:cNvSpPr txBox="1">
            <a:spLocks noGrp="1"/>
          </p:cNvSpPr>
          <p:nvPr>
            <p:ph type="body" idx="1"/>
          </p:nvPr>
        </p:nvSpPr>
        <p:spPr>
          <a:xfrm>
            <a:off x="457200" y="2057401"/>
            <a:ext cx="8229600" cy="3559799"/>
          </a:xfrm>
          <a:prstGeom prst="rect">
            <a:avLst/>
          </a:prstGeom>
        </p:spPr>
        <p:txBody>
          <a:bodyPr vert="horz" lIns="91425" tIns="91425" rIns="91425" bIns="91425" rtlCol="0" anchor="t" anchorCtr="0">
            <a:noAutofit/>
          </a:bodyPr>
          <a:lstStyle/>
          <a:p>
            <a:pPr>
              <a:buNone/>
            </a:pPr>
            <a:r>
              <a:rPr lang="en"/>
              <a:t>#  :: Shot-World -&gt; Image</a:t>
            </a:r>
          </a:p>
          <a:p>
            <a:pPr>
              <a:buNone/>
            </a:pPr>
            <a:r>
              <a:rPr lang="en" sz="2500">
                <a:latin typeface="Consolas"/>
                <a:ea typeface="Consolas"/>
                <a:cs typeface="Consolas"/>
                <a:sym typeface="Consolas"/>
              </a:rPr>
              <a:t>fun to-image(w :: List&lt;Number&gt;) -&gt; I.Image:</a:t>
            </a:r>
          </a:p>
          <a:p>
            <a:pPr>
              <a:buNone/>
            </a:pPr>
            <a:r>
              <a:rPr lang="en" sz="2500">
                <a:latin typeface="Consolas"/>
                <a:ea typeface="Consolas"/>
                <a:cs typeface="Consolas"/>
                <a:sym typeface="Consolas"/>
              </a:rPr>
              <a:t>	cases (List) w:</a:t>
            </a:r>
          </a:p>
          <a:p>
            <a:pPr>
              <a:buNone/>
            </a:pPr>
            <a:r>
              <a:rPr lang="en" sz="2500">
                <a:latin typeface="Consolas"/>
                <a:ea typeface="Consolas"/>
                <a:cs typeface="Consolas"/>
                <a:sym typeface="Consolas"/>
              </a:rPr>
              <a:t>		| empty =&gt; …</a:t>
            </a:r>
          </a:p>
          <a:p>
            <a:pPr>
              <a:buNone/>
            </a:pPr>
            <a:r>
              <a:rPr lang="en" sz="2500">
                <a:latin typeface="Consolas"/>
                <a:ea typeface="Consolas"/>
                <a:cs typeface="Consolas"/>
                <a:sym typeface="Consolas"/>
              </a:rPr>
              <a:t>		| link(first, rest) =&gt; </a:t>
            </a:r>
          </a:p>
          <a:p>
            <a:pPr>
              <a:buNone/>
            </a:pPr>
            <a:r>
              <a:rPr lang="en" sz="2500">
                <a:latin typeface="Consolas"/>
                <a:ea typeface="Consolas"/>
                <a:cs typeface="Consolas"/>
                <a:sym typeface="Consolas"/>
              </a:rPr>
              <a:t>                    … first … to-image(rest)</a:t>
            </a:r>
          </a:p>
          <a:p>
            <a:pPr>
              <a:buNone/>
            </a:pPr>
            <a:r>
              <a:rPr lang="en" sz="2500">
                <a:latin typeface="Consolas"/>
                <a:ea typeface="Consolas"/>
                <a:cs typeface="Consolas"/>
                <a:sym typeface="Consolas"/>
              </a:rPr>
              <a:t>	end</a:t>
            </a:r>
          </a:p>
          <a:p>
            <a:pPr>
              <a:buNone/>
            </a:pPr>
            <a:r>
              <a:rPr lang="en" sz="2500">
                <a:latin typeface="Consolas"/>
                <a:ea typeface="Consolas"/>
                <a:cs typeface="Consolas"/>
                <a:sym typeface="Consolas"/>
              </a:rPr>
              <a:t>end</a:t>
            </a:r>
          </a:p>
        </p:txBody>
      </p:sp>
    </p:spTree>
    <p:extLst>
      <p:ext uri="{BB962C8B-B14F-4D97-AF65-F5344CB8AC3E}">
        <p14:creationId xmlns:p14="http://schemas.microsoft.com/office/powerpoint/2010/main" val="2461460496"/>
      </p:ext>
    </p:extLst>
  </p:cSld>
  <p:clrMapOvr>
    <a:masterClrMapping/>
  </p:clrMapOvr>
</p:sld>
</file>

<file path=ppt/slides/slide106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a:t>
            </a:r>
          </a:p>
        </p:txBody>
      </p:sp>
      <p:sp>
        <p:nvSpPr>
          <p:cNvPr id="141" name="Shape 14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latin typeface="Consolas"/>
                <a:ea typeface="Consolas"/>
                <a:cs typeface="Consolas"/>
                <a:sym typeface="Consolas"/>
              </a:rPr>
              <a:t>first</a:t>
            </a:r>
            <a:r>
              <a:rPr lang="en"/>
              <a:t> -&gt; extracts the first y coordinate from the list</a:t>
            </a:r>
          </a:p>
          <a:p>
            <a:pPr>
              <a:buNone/>
            </a:pPr>
            <a:r>
              <a:rPr lang="en">
                <a:latin typeface="Consolas"/>
                <a:ea typeface="Consolas"/>
                <a:cs typeface="Consolas"/>
                <a:sym typeface="Consolas"/>
              </a:rPr>
              <a:t>rest </a:t>
            </a:r>
            <a:r>
              <a:rPr lang="en"/>
              <a:t>-&gt; is the rest of the y coordinates</a:t>
            </a:r>
          </a:p>
          <a:p>
            <a:pPr>
              <a:buNone/>
            </a:pPr>
            <a:endParaRPr/>
          </a:p>
          <a:p>
            <a:pPr>
              <a:buNone/>
            </a:pPr>
            <a:r>
              <a:rPr lang="en">
                <a:latin typeface="Consolas"/>
                <a:ea typeface="Consolas"/>
                <a:cs typeface="Consolas"/>
                <a:sym typeface="Consolas"/>
              </a:rPr>
              <a:t>to-image(rest)</a:t>
            </a:r>
            <a:r>
              <a:rPr lang="en"/>
              <a:t> -&gt; adds each shot on w.rest to the background image</a:t>
            </a:r>
          </a:p>
        </p:txBody>
      </p:sp>
    </p:spTree>
    <p:extLst>
      <p:ext uri="{BB962C8B-B14F-4D97-AF65-F5344CB8AC3E}">
        <p14:creationId xmlns:p14="http://schemas.microsoft.com/office/powerpoint/2010/main" val="1247049278"/>
      </p:ext>
    </p:extLst>
  </p:cSld>
  <p:clrMapOvr>
    <a:masterClrMapping/>
  </p:clrMapOvr>
</p:sld>
</file>

<file path=ppt/slides/slide106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 template</a:t>
            </a:r>
          </a:p>
        </p:txBody>
      </p:sp>
      <p:sp>
        <p:nvSpPr>
          <p:cNvPr id="147" name="Shape 14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Clr>
                <a:schemeClr val="dk1"/>
              </a:buClr>
              <a:buSzPct val="44000"/>
              <a:buNone/>
            </a:pPr>
            <a:r>
              <a:rPr lang="en" sz="2500">
                <a:latin typeface="Consolas"/>
                <a:ea typeface="Consolas"/>
                <a:cs typeface="Consolas"/>
                <a:sym typeface="Consolas"/>
              </a:rPr>
              <a:t>fun to-image(w :: List&lt;Number&gt;) -&gt; I.Image:</a:t>
            </a:r>
          </a:p>
          <a:p>
            <a:pPr>
              <a:buClr>
                <a:schemeClr val="dk1"/>
              </a:buClr>
              <a:buSzPct val="44000"/>
              <a:buNone/>
            </a:pPr>
            <a:r>
              <a:rPr lang="en" sz="2500">
                <a:latin typeface="Consolas"/>
                <a:ea typeface="Consolas"/>
                <a:cs typeface="Consolas"/>
                <a:sym typeface="Consolas"/>
              </a:rPr>
              <a:t>	cases (List) w:</a:t>
            </a:r>
          </a:p>
          <a:p>
            <a:pPr>
              <a:buClr>
                <a:schemeClr val="dk1"/>
              </a:buClr>
              <a:buSzPct val="44000"/>
              <a:buNone/>
            </a:pPr>
            <a:r>
              <a:rPr lang="en" sz="2500">
                <a:latin typeface="Consolas"/>
                <a:ea typeface="Consolas"/>
                <a:cs typeface="Consolas"/>
                <a:sym typeface="Consolas"/>
              </a:rPr>
              <a:t>		| empty =&gt; …</a:t>
            </a:r>
          </a:p>
          <a:p>
            <a:pPr>
              <a:buClr>
                <a:schemeClr val="dk1"/>
              </a:buClr>
              <a:buSzPct val="44000"/>
              <a:buNone/>
            </a:pPr>
            <a:r>
              <a:rPr lang="en" sz="2500">
                <a:latin typeface="Consolas"/>
                <a:ea typeface="Consolas"/>
                <a:cs typeface="Consolas"/>
                <a:sym typeface="Consolas"/>
              </a:rPr>
              <a:t>		| link(first, rest) =&gt; </a:t>
            </a:r>
          </a:p>
          <a:p>
            <a:pPr>
              <a:buClr>
                <a:schemeClr val="dk1"/>
              </a:buClr>
              <a:buSzPct val="44000"/>
              <a:buNone/>
            </a:pPr>
            <a:r>
              <a:rPr lang="en" sz="2500">
                <a:latin typeface="Consolas"/>
                <a:ea typeface="Consolas"/>
                <a:cs typeface="Consolas"/>
                <a:sym typeface="Consolas"/>
              </a:rPr>
              <a:t>                    … first … to-image(rest)</a:t>
            </a:r>
          </a:p>
          <a:p>
            <a:pPr>
              <a:buClr>
                <a:schemeClr val="dk1"/>
              </a:buClr>
              <a:buSzPct val="44000"/>
              <a:buNone/>
            </a:pPr>
            <a:r>
              <a:rPr lang="en" sz="2500">
                <a:latin typeface="Consolas"/>
                <a:ea typeface="Consolas"/>
                <a:cs typeface="Consolas"/>
                <a:sym typeface="Consolas"/>
              </a:rPr>
              <a:t>	end</a:t>
            </a:r>
          </a:p>
          <a:p>
            <a:pPr>
              <a:buClr>
                <a:schemeClr val="dk1"/>
              </a:buClr>
              <a:buSzPct val="44000"/>
              <a:buNone/>
            </a:pPr>
            <a:r>
              <a:rPr lang="en" sz="2500">
                <a:latin typeface="Consolas"/>
                <a:ea typeface="Consolas"/>
                <a:cs typeface="Consolas"/>
                <a:sym typeface="Consolas"/>
              </a:rPr>
              <a:t>end</a:t>
            </a:r>
          </a:p>
        </p:txBody>
      </p:sp>
    </p:spTree>
    <p:extLst>
      <p:ext uri="{BB962C8B-B14F-4D97-AF65-F5344CB8AC3E}">
        <p14:creationId xmlns:p14="http://schemas.microsoft.com/office/powerpoint/2010/main" val="2563199417"/>
      </p:ext>
    </p:extLst>
  </p:cSld>
  <p:clrMapOvr>
    <a:masterClrMapping/>
  </p:clrMapOvr>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to-image(w.rest)</a:t>
            </a:r>
          </a:p>
        </p:txBody>
      </p:sp>
      <p:sp>
        <p:nvSpPr>
          <p:cNvPr id="153" name="Shape 15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#renders the rest of the list as an image </a:t>
            </a:r>
          </a:p>
          <a:p>
            <a:pPr>
              <a:buNone/>
            </a:pPr>
            <a:endParaRPr/>
          </a:p>
          <a:p>
            <a:pPr>
              <a:buNone/>
            </a:pPr>
            <a:r>
              <a:rPr lang="en">
                <a:latin typeface="Consolas"/>
                <a:ea typeface="Consolas"/>
                <a:cs typeface="Consolas"/>
                <a:sym typeface="Consolas"/>
              </a:rPr>
              <a:t>place-image(SHOT, </a:t>
            </a:r>
          </a:p>
          <a:p>
            <a:pPr>
              <a:buNone/>
            </a:pPr>
            <a:r>
              <a:rPr lang="en">
                <a:latin typeface="Consolas"/>
                <a:ea typeface="Consolas"/>
                <a:cs typeface="Consolas"/>
                <a:sym typeface="Consolas"/>
              </a:rPr>
              <a:t>              XSHOT, w.first,</a:t>
            </a:r>
          </a:p>
          <a:p>
            <a:pPr>
              <a:buNone/>
            </a:pPr>
            <a:r>
              <a:rPr lang="en">
                <a:latin typeface="Consolas"/>
                <a:ea typeface="Consolas"/>
                <a:cs typeface="Consolas"/>
                <a:sym typeface="Consolas"/>
              </a:rPr>
              <a:t>					   to-image(w.rest))</a:t>
            </a:r>
          </a:p>
        </p:txBody>
      </p:sp>
    </p:spTree>
    <p:extLst>
      <p:ext uri="{BB962C8B-B14F-4D97-AF65-F5344CB8AC3E}">
        <p14:creationId xmlns:p14="http://schemas.microsoft.com/office/powerpoint/2010/main" val="2150698893"/>
      </p:ext>
    </p:extLst>
  </p:cSld>
  <p:clrMapOvr>
    <a:masterClrMapping/>
  </p:clrMapOvr>
</p:sld>
</file>

<file path=ppt/slides/slide106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to-image(w.rest)</a:t>
            </a:r>
          </a:p>
        </p:txBody>
      </p:sp>
      <p:sp>
        <p:nvSpPr>
          <p:cNvPr id="159" name="Shape 15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#renders the rest of the list as an image </a:t>
            </a:r>
          </a:p>
          <a:p>
            <a:pPr>
              <a:buNone/>
            </a:pPr>
            <a:endParaRPr/>
          </a:p>
          <a:p>
            <a:pPr>
              <a:buNone/>
            </a:pPr>
            <a:r>
              <a:rPr lang="en">
                <a:solidFill>
                  <a:srgbClr val="B7B7B7"/>
                </a:solidFill>
                <a:latin typeface="Consolas"/>
                <a:ea typeface="Consolas"/>
                <a:cs typeface="Consolas"/>
                <a:sym typeface="Consolas"/>
              </a:rPr>
              <a:t>I.place-image(</a:t>
            </a:r>
            <a:r>
              <a:rPr lang="en">
                <a:solidFill>
                  <a:srgbClr val="000000"/>
                </a:solidFill>
                <a:latin typeface="Consolas"/>
                <a:ea typeface="Consolas"/>
                <a:cs typeface="Consolas"/>
                <a:sym typeface="Consolas"/>
              </a:rPr>
              <a:t>SHOT</a:t>
            </a:r>
            <a:r>
              <a:rPr lang="en">
                <a:solidFill>
                  <a:srgbClr val="B7B7B7"/>
                </a:solidFill>
                <a:latin typeface="Consolas"/>
                <a:ea typeface="Consolas"/>
                <a:cs typeface="Consolas"/>
                <a:sym typeface="Consolas"/>
              </a:rPr>
              <a:t>, </a:t>
            </a:r>
          </a:p>
          <a:p>
            <a:pPr>
              <a:buNone/>
            </a:pPr>
            <a:r>
              <a:rPr lang="en">
                <a:solidFill>
                  <a:srgbClr val="B7B7B7"/>
                </a:solidFill>
                <a:latin typeface="Consolas"/>
                <a:ea typeface="Consolas"/>
                <a:cs typeface="Consolas"/>
                <a:sym typeface="Consolas"/>
              </a:rPr>
              <a:t>              XSHOT, w.first,</a:t>
            </a:r>
          </a:p>
          <a:p>
            <a:pPr>
              <a:buNone/>
            </a:pPr>
            <a:r>
              <a:rPr lang="en">
                <a:solidFill>
                  <a:srgbClr val="B7B7B7"/>
                </a:solidFill>
                <a:latin typeface="Consolas"/>
                <a:ea typeface="Consolas"/>
                <a:cs typeface="Consolas"/>
                <a:sym typeface="Consolas"/>
              </a:rPr>
              <a:t>					   to-image(w.rest))</a:t>
            </a:r>
          </a:p>
        </p:txBody>
      </p:sp>
      <p:sp>
        <p:nvSpPr>
          <p:cNvPr id="160" name="Shape 160"/>
          <p:cNvSpPr txBox="1"/>
          <p:nvPr/>
        </p:nvSpPr>
        <p:spPr>
          <a:xfrm>
            <a:off x="6264800" y="2825625"/>
            <a:ext cx="2934600"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First image -&gt; a constant that we defined at the beginning</a:t>
            </a:r>
          </a:p>
        </p:txBody>
      </p:sp>
      <p:cxnSp>
        <p:nvCxnSpPr>
          <p:cNvPr id="161" name="Shape 161"/>
          <p:cNvCxnSpPr>
            <a:stCxn id="160" idx="1"/>
          </p:cNvCxnSpPr>
          <p:nvPr/>
        </p:nvCxnSpPr>
        <p:spPr>
          <a:xfrm rot="10800000">
            <a:off x="4366100" y="3469875"/>
            <a:ext cx="1898700" cy="3042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2968182621"/>
      </p:ext>
    </p:extLst>
  </p:cSld>
  <p:clrMapOvr>
    <a:masterClrMapping/>
  </p:clrMapOvr>
</p:sld>
</file>

<file path=ppt/slides/slide106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to-image(w.rest)</a:t>
            </a:r>
          </a:p>
        </p:txBody>
      </p:sp>
      <p:sp>
        <p:nvSpPr>
          <p:cNvPr id="167" name="Shape 16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#renders the rest of the list as an image </a:t>
            </a:r>
          </a:p>
          <a:p>
            <a:pPr>
              <a:buNone/>
            </a:pPr>
            <a:endParaRPr/>
          </a:p>
          <a:p>
            <a:pPr>
              <a:buNone/>
            </a:pPr>
            <a:r>
              <a:rPr lang="en">
                <a:solidFill>
                  <a:srgbClr val="B7B7B7"/>
                </a:solidFill>
                <a:latin typeface="Consolas"/>
                <a:ea typeface="Consolas"/>
                <a:cs typeface="Consolas"/>
                <a:sym typeface="Consolas"/>
              </a:rPr>
              <a:t>I.place-image(SHOT, </a:t>
            </a:r>
          </a:p>
          <a:p>
            <a:pPr>
              <a:buNone/>
            </a:pPr>
            <a:r>
              <a:rPr lang="en">
                <a:solidFill>
                  <a:srgbClr val="B7B7B7"/>
                </a:solidFill>
                <a:latin typeface="Consolas"/>
                <a:ea typeface="Consolas"/>
                <a:cs typeface="Consolas"/>
                <a:sym typeface="Consolas"/>
              </a:rPr>
              <a:t>              </a:t>
            </a:r>
            <a:r>
              <a:rPr lang="en">
                <a:solidFill>
                  <a:srgbClr val="000000"/>
                </a:solidFill>
                <a:latin typeface="Consolas"/>
                <a:ea typeface="Consolas"/>
                <a:cs typeface="Consolas"/>
                <a:sym typeface="Consolas"/>
              </a:rPr>
              <a:t>XSHOT</a:t>
            </a:r>
            <a:r>
              <a:rPr lang="en">
                <a:solidFill>
                  <a:srgbClr val="B7B7B7"/>
                </a:solidFill>
                <a:latin typeface="Consolas"/>
                <a:ea typeface="Consolas"/>
                <a:cs typeface="Consolas"/>
                <a:sym typeface="Consolas"/>
              </a:rPr>
              <a:t>, w.first,</a:t>
            </a:r>
          </a:p>
          <a:p>
            <a:pPr>
              <a:buNone/>
            </a:pPr>
            <a:r>
              <a:rPr lang="en">
                <a:solidFill>
                  <a:srgbClr val="B7B7B7"/>
                </a:solidFill>
                <a:latin typeface="Consolas"/>
                <a:ea typeface="Consolas"/>
                <a:cs typeface="Consolas"/>
                <a:sym typeface="Consolas"/>
              </a:rPr>
              <a:t>					   to-image(w.rest))</a:t>
            </a:r>
          </a:p>
        </p:txBody>
      </p:sp>
      <p:sp>
        <p:nvSpPr>
          <p:cNvPr id="168" name="Shape 168"/>
          <p:cNvSpPr txBox="1"/>
          <p:nvPr/>
        </p:nvSpPr>
        <p:spPr>
          <a:xfrm>
            <a:off x="6264800" y="2825625"/>
            <a:ext cx="2934600"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X Coordinate of the first image -&gt; a constant that we define at the beginning</a:t>
            </a:r>
          </a:p>
        </p:txBody>
      </p:sp>
      <p:cxnSp>
        <p:nvCxnSpPr>
          <p:cNvPr id="169" name="Shape 169"/>
          <p:cNvCxnSpPr>
            <a:stCxn id="168" idx="1"/>
          </p:cNvCxnSpPr>
          <p:nvPr/>
        </p:nvCxnSpPr>
        <p:spPr>
          <a:xfrm flipH="1">
            <a:off x="4562900" y="3774075"/>
            <a:ext cx="1701900" cy="3042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9835000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p:nvPr/>
        </p:nvSpPr>
        <p:spPr>
          <a:xfrm>
            <a:off x="330100" y="1022583"/>
            <a:ext cx="8570100" cy="54777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48" name="Shape 148"/>
          <p:cNvCxnSpPr>
            <a:stCxn id="147" idx="1"/>
            <a:endCxn id="147" idx="7"/>
          </p:cNvCxnSpPr>
          <p:nvPr/>
        </p:nvCxnSpPr>
        <p:spPr>
          <a:xfrm>
            <a:off x="1585162" y="1824774"/>
            <a:ext cx="6059999" cy="0"/>
          </a:xfrm>
          <a:prstGeom prst="straightConnector1">
            <a:avLst/>
          </a:prstGeom>
          <a:noFill/>
          <a:ln w="19050" cap="flat" cmpd="sng">
            <a:solidFill>
              <a:srgbClr val="000000"/>
            </a:solidFill>
            <a:prstDash val="solid"/>
            <a:round/>
            <a:headEnd type="none" w="lg" len="lg"/>
            <a:tailEnd type="none" w="lg" len="lg"/>
          </a:ln>
        </p:spPr>
      </p:cxnSp>
      <p:sp>
        <p:nvSpPr>
          <p:cNvPr id="149" name="Shape 149"/>
          <p:cNvSpPr txBox="1"/>
          <p:nvPr/>
        </p:nvSpPr>
        <p:spPr>
          <a:xfrm>
            <a:off x="3554643" y="1247234"/>
            <a:ext cx="3498899" cy="573600"/>
          </a:xfrm>
          <a:prstGeom prst="rect">
            <a:avLst/>
          </a:prstGeom>
          <a:noFill/>
          <a:ln>
            <a:noFill/>
          </a:ln>
        </p:spPr>
        <p:txBody>
          <a:bodyPr lIns="91425" tIns="91425" rIns="91425" bIns="91425" anchor="t" anchorCtr="0">
            <a:noAutofit/>
          </a:bodyPr>
          <a:lstStyle/>
          <a:p>
            <a:pPr lvl="0" algn="l" rtl="0">
              <a:spcBef>
                <a:spcPts val="0"/>
              </a:spcBef>
              <a:buNone/>
            </a:pPr>
            <a:r>
              <a:rPr lang="en" sz="2400">
                <a:latin typeface="Courier New"/>
                <a:ea typeface="Courier New"/>
                <a:cs typeface="Courier New"/>
                <a:sym typeface="Courier New"/>
              </a:rPr>
              <a:t>place-image</a:t>
            </a:r>
          </a:p>
        </p:txBody>
      </p:sp>
      <p:sp>
        <p:nvSpPr>
          <p:cNvPr id="150" name="Shape 150"/>
          <p:cNvSpPr/>
          <p:nvPr/>
        </p:nvSpPr>
        <p:spPr>
          <a:xfrm>
            <a:off x="625713" y="2840965"/>
            <a:ext cx="3108600" cy="20781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1" name="Shape 151"/>
          <p:cNvSpPr/>
          <p:nvPr/>
        </p:nvSpPr>
        <p:spPr>
          <a:xfrm>
            <a:off x="5452195" y="2829745"/>
            <a:ext cx="3108600" cy="20781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52" name="Shape 152"/>
          <p:cNvCxnSpPr>
            <a:stCxn id="150" idx="1"/>
            <a:endCxn id="150" idx="7"/>
          </p:cNvCxnSpPr>
          <p:nvPr/>
        </p:nvCxnSpPr>
        <p:spPr>
          <a:xfrm>
            <a:off x="1080957" y="3145295"/>
            <a:ext cx="2198100" cy="0"/>
          </a:xfrm>
          <a:prstGeom prst="straightConnector1">
            <a:avLst/>
          </a:prstGeom>
          <a:noFill/>
          <a:ln w="19050" cap="flat" cmpd="sng">
            <a:solidFill>
              <a:srgbClr val="000000"/>
            </a:solidFill>
            <a:prstDash val="solid"/>
            <a:round/>
            <a:headEnd type="none" w="lg" len="lg"/>
            <a:tailEnd type="none" w="lg" len="lg"/>
          </a:ln>
        </p:spPr>
      </p:cxnSp>
      <p:cxnSp>
        <p:nvCxnSpPr>
          <p:cNvPr id="153" name="Shape 153"/>
          <p:cNvCxnSpPr>
            <a:stCxn id="151" idx="1"/>
            <a:endCxn id="151" idx="7"/>
          </p:cNvCxnSpPr>
          <p:nvPr/>
        </p:nvCxnSpPr>
        <p:spPr>
          <a:xfrm>
            <a:off x="5907439" y="3134076"/>
            <a:ext cx="2198100" cy="0"/>
          </a:xfrm>
          <a:prstGeom prst="straightConnector1">
            <a:avLst/>
          </a:prstGeom>
          <a:noFill/>
          <a:ln w="19050" cap="flat" cmpd="sng">
            <a:solidFill>
              <a:srgbClr val="000000"/>
            </a:solidFill>
            <a:prstDash val="solid"/>
            <a:round/>
            <a:headEnd type="none" w="lg" len="lg"/>
            <a:tailEnd type="none" w="lg" len="lg"/>
          </a:ln>
        </p:spPr>
      </p:cxnSp>
      <p:sp>
        <p:nvSpPr>
          <p:cNvPr id="154" name="Shape 154"/>
          <p:cNvSpPr txBox="1"/>
          <p:nvPr/>
        </p:nvSpPr>
        <p:spPr>
          <a:xfrm>
            <a:off x="1318430" y="2891957"/>
            <a:ext cx="1740900" cy="267900"/>
          </a:xfrm>
          <a:prstGeom prst="rect">
            <a:avLst/>
          </a:prstGeom>
          <a:noFill/>
          <a:ln>
            <a:noFill/>
          </a:ln>
        </p:spPr>
        <p:txBody>
          <a:bodyPr lIns="91425" tIns="91425" rIns="91425" bIns="91425" anchor="t" anchorCtr="0">
            <a:noAutofit/>
          </a:bodyPr>
          <a:lstStyle/>
          <a:p>
            <a:pPr lvl="0" algn="l" rtl="0">
              <a:spcBef>
                <a:spcPts val="0"/>
              </a:spcBef>
              <a:buNone/>
            </a:pPr>
            <a:endParaRPr/>
          </a:p>
        </p:txBody>
      </p:sp>
      <p:sp>
        <p:nvSpPr>
          <p:cNvPr id="155" name="Shape 155"/>
          <p:cNvSpPr txBox="1"/>
          <p:nvPr/>
        </p:nvSpPr>
        <p:spPr>
          <a:xfrm>
            <a:off x="943463" y="2651645"/>
            <a:ext cx="2452800" cy="440400"/>
          </a:xfrm>
          <a:prstGeom prst="rect">
            <a:avLst/>
          </a:prstGeom>
          <a:noFill/>
          <a:ln>
            <a:noFill/>
          </a:ln>
        </p:spPr>
        <p:txBody>
          <a:bodyPr lIns="91425" tIns="91425" rIns="91425" bIns="91425" anchor="t" anchorCtr="0">
            <a:noAutofit/>
          </a:bodyPr>
          <a:lstStyle/>
          <a:p>
            <a:pPr lvl="0" algn="ctr" rtl="0">
              <a:spcBef>
                <a:spcPts val="0"/>
              </a:spcBef>
              <a:buNone/>
            </a:pPr>
            <a:r>
              <a:rPr lang="en" sz="2000">
                <a:latin typeface="Courier New"/>
                <a:ea typeface="Courier New"/>
                <a:cs typeface="Courier New"/>
                <a:sym typeface="Courier New"/>
              </a:rPr>
              <a:t>circle</a:t>
            </a:r>
          </a:p>
        </p:txBody>
      </p:sp>
      <p:sp>
        <p:nvSpPr>
          <p:cNvPr id="156" name="Shape 156"/>
          <p:cNvSpPr txBox="1"/>
          <p:nvPr/>
        </p:nvSpPr>
        <p:spPr>
          <a:xfrm>
            <a:off x="5748144" y="2678165"/>
            <a:ext cx="2452799" cy="440400"/>
          </a:xfrm>
          <a:prstGeom prst="rect">
            <a:avLst/>
          </a:prstGeom>
          <a:noFill/>
          <a:ln>
            <a:noFill/>
          </a:ln>
        </p:spPr>
        <p:txBody>
          <a:bodyPr lIns="91425" tIns="91425" rIns="91425" bIns="91425" anchor="t" anchorCtr="0">
            <a:noAutofit/>
          </a:bodyPr>
          <a:lstStyle/>
          <a:p>
            <a:pPr lvl="0" algn="ctr" rtl="0">
              <a:spcBef>
                <a:spcPts val="0"/>
              </a:spcBef>
              <a:buNone/>
            </a:pPr>
            <a:r>
              <a:rPr lang="en" sz="2000">
                <a:latin typeface="Courier New"/>
                <a:ea typeface="Courier New"/>
                <a:cs typeface="Courier New"/>
                <a:sym typeface="Courier New"/>
              </a:rPr>
              <a:t>square</a:t>
            </a:r>
          </a:p>
        </p:txBody>
      </p:sp>
      <p:sp>
        <p:nvSpPr>
          <p:cNvPr id="157" name="Shape 157"/>
          <p:cNvSpPr txBox="1"/>
          <p:nvPr/>
        </p:nvSpPr>
        <p:spPr>
          <a:xfrm>
            <a:off x="3788117" y="3513588"/>
            <a:ext cx="733200" cy="513300"/>
          </a:xfrm>
          <a:prstGeom prst="rect">
            <a:avLst/>
          </a:prstGeom>
          <a:noFill/>
          <a:ln>
            <a:noFill/>
          </a:ln>
        </p:spPr>
        <p:txBody>
          <a:bodyPr lIns="91425" tIns="91425" rIns="91425" bIns="91425" anchor="t" anchorCtr="0">
            <a:noAutofit/>
          </a:bodyPr>
          <a:lstStyle/>
          <a:p>
            <a:pPr lvl="0" rtl="0">
              <a:spcBef>
                <a:spcPts val="0"/>
              </a:spcBef>
              <a:buNone/>
            </a:pPr>
            <a:r>
              <a:rPr lang="en" sz="2400">
                <a:latin typeface="Courier New"/>
                <a:ea typeface="Courier New"/>
                <a:cs typeface="Courier New"/>
                <a:sym typeface="Courier New"/>
              </a:rPr>
              <a:t>25</a:t>
            </a:r>
          </a:p>
        </p:txBody>
      </p:sp>
      <p:sp>
        <p:nvSpPr>
          <p:cNvPr id="158" name="Shape 158"/>
          <p:cNvSpPr txBox="1"/>
          <p:nvPr/>
        </p:nvSpPr>
        <p:spPr>
          <a:xfrm>
            <a:off x="4518411" y="3513588"/>
            <a:ext cx="1224000" cy="513300"/>
          </a:xfrm>
          <a:prstGeom prst="rect">
            <a:avLst/>
          </a:prstGeom>
          <a:noFill/>
          <a:ln>
            <a:noFill/>
          </a:ln>
        </p:spPr>
        <p:txBody>
          <a:bodyPr lIns="91425" tIns="91425" rIns="91425" bIns="91425" anchor="t" anchorCtr="0">
            <a:noAutofit/>
          </a:bodyPr>
          <a:lstStyle/>
          <a:p>
            <a:pPr lvl="0" rtl="0">
              <a:spcBef>
                <a:spcPts val="0"/>
              </a:spcBef>
              <a:buNone/>
            </a:pPr>
            <a:r>
              <a:rPr lang="en" sz="2400">
                <a:latin typeface="Courier New"/>
                <a:ea typeface="Courier New"/>
                <a:cs typeface="Courier New"/>
                <a:sym typeface="Courier New"/>
              </a:rPr>
              <a:t>100</a:t>
            </a:r>
          </a:p>
        </p:txBody>
      </p:sp>
      <p:sp>
        <p:nvSpPr>
          <p:cNvPr id="159" name="Shape 159"/>
          <p:cNvSpPr txBox="1"/>
          <p:nvPr/>
        </p:nvSpPr>
        <p:spPr>
          <a:xfrm>
            <a:off x="626574" y="3660353"/>
            <a:ext cx="709500" cy="362700"/>
          </a:xfrm>
          <a:prstGeom prst="rect">
            <a:avLst/>
          </a:prstGeom>
          <a:noFill/>
          <a:ln>
            <a:noFill/>
          </a:ln>
        </p:spPr>
        <p:txBody>
          <a:bodyPr lIns="91425" tIns="91425" rIns="91425" bIns="91425" anchor="t" anchorCtr="0">
            <a:noAutofit/>
          </a:bodyPr>
          <a:lstStyle/>
          <a:p>
            <a:pPr lvl="0" algn="l" rtl="0">
              <a:spcBef>
                <a:spcPts val="0"/>
              </a:spcBef>
              <a:buNone/>
            </a:pPr>
            <a:r>
              <a:rPr lang="en" sz="1800"/>
              <a:t>50</a:t>
            </a:r>
          </a:p>
        </p:txBody>
      </p:sp>
      <p:sp>
        <p:nvSpPr>
          <p:cNvPr id="160" name="Shape 160"/>
          <p:cNvSpPr txBox="1"/>
          <p:nvPr/>
        </p:nvSpPr>
        <p:spPr>
          <a:xfrm>
            <a:off x="1453527" y="3660353"/>
            <a:ext cx="1174200" cy="366900"/>
          </a:xfrm>
          <a:prstGeom prst="rect">
            <a:avLst/>
          </a:prstGeom>
          <a:noFill/>
          <a:ln>
            <a:noFill/>
          </a:ln>
        </p:spPr>
        <p:txBody>
          <a:bodyPr lIns="91425" tIns="91425" rIns="91425" bIns="91425" anchor="t" anchorCtr="0">
            <a:noAutofit/>
          </a:bodyPr>
          <a:lstStyle/>
          <a:p>
            <a:pPr lvl="0" algn="l" rtl="0">
              <a:spcBef>
                <a:spcPts val="0"/>
              </a:spcBef>
              <a:buNone/>
            </a:pPr>
            <a:r>
              <a:rPr lang="en" sz="1800"/>
              <a:t>"solid"</a:t>
            </a:r>
          </a:p>
        </p:txBody>
      </p:sp>
      <p:sp>
        <p:nvSpPr>
          <p:cNvPr id="161" name="Shape 161"/>
          <p:cNvSpPr txBox="1"/>
          <p:nvPr/>
        </p:nvSpPr>
        <p:spPr>
          <a:xfrm>
            <a:off x="2753025" y="3660353"/>
            <a:ext cx="1052400" cy="366900"/>
          </a:xfrm>
          <a:prstGeom prst="rect">
            <a:avLst/>
          </a:prstGeom>
          <a:noFill/>
          <a:ln>
            <a:noFill/>
          </a:ln>
        </p:spPr>
        <p:txBody>
          <a:bodyPr lIns="91425" tIns="91425" rIns="91425" bIns="91425" anchor="t" anchorCtr="0">
            <a:noAutofit/>
          </a:bodyPr>
          <a:lstStyle/>
          <a:p>
            <a:pPr lvl="0" algn="l" rtl="0">
              <a:spcBef>
                <a:spcPts val="0"/>
              </a:spcBef>
              <a:buNone/>
            </a:pPr>
            <a:r>
              <a:rPr lang="en" sz="1800"/>
              <a:t>"red"</a:t>
            </a:r>
          </a:p>
        </p:txBody>
      </p:sp>
      <p:sp>
        <p:nvSpPr>
          <p:cNvPr id="162" name="Shape 162"/>
          <p:cNvSpPr txBox="1"/>
          <p:nvPr/>
        </p:nvSpPr>
        <p:spPr>
          <a:xfrm>
            <a:off x="331973" y="5388927"/>
            <a:ext cx="5313900" cy="1381200"/>
          </a:xfrm>
          <a:prstGeom prst="rect">
            <a:avLst/>
          </a:prstGeom>
          <a:solidFill>
            <a:srgbClr val="D9D9D9"/>
          </a:solidFill>
          <a:ln>
            <a:noFill/>
          </a:ln>
        </p:spPr>
        <p:txBody>
          <a:bodyPr lIns="91425" tIns="91425" rIns="91425" bIns="91425" anchor="t" anchorCtr="0">
            <a:noAutofit/>
          </a:bodyPr>
          <a:lstStyle/>
          <a:p>
            <a:pPr lvl="0" algn="l" rtl="0">
              <a:spcBef>
                <a:spcPts val="0"/>
              </a:spcBef>
              <a:buNone/>
            </a:pPr>
            <a:r>
              <a:rPr lang="en" sz="1800" b="1"/>
              <a:t>Arguments</a:t>
            </a:r>
            <a:r>
              <a:rPr lang="en" sz="1800"/>
              <a:t>: like the object of a verb, arguments are given to functions to help functions do their work. They are written below the line.</a:t>
            </a:r>
          </a:p>
        </p:txBody>
      </p:sp>
      <p:sp>
        <p:nvSpPr>
          <p:cNvPr id="163" name="Shape 163"/>
          <p:cNvSpPr/>
          <p:nvPr/>
        </p:nvSpPr>
        <p:spPr>
          <a:xfrm>
            <a:off x="1863508" y="4981235"/>
            <a:ext cx="408950" cy="513610"/>
          </a:xfrm>
          <a:custGeom>
            <a:avLst/>
            <a:gdLst/>
            <a:ahLst/>
            <a:cxnLst/>
            <a:rect l="0" t="0" r="0" b="0"/>
            <a:pathLst>
              <a:path w="12192" h="21336" extrusionOk="0">
                <a:moveTo>
                  <a:pt x="0" y="21336"/>
                </a:moveTo>
                <a:cubicBezTo>
                  <a:pt x="1524" y="19812"/>
                  <a:pt x="7112" y="15748"/>
                  <a:pt x="9144" y="12192"/>
                </a:cubicBezTo>
                <a:cubicBezTo>
                  <a:pt x="11176" y="8636"/>
                  <a:pt x="11684" y="2032"/>
                  <a:pt x="12192" y="0"/>
                </a:cubicBezTo>
              </a:path>
            </a:pathLst>
          </a:custGeom>
          <a:noFill/>
          <a:ln w="38100" cap="flat" cmpd="sng">
            <a:solidFill>
              <a:srgbClr val="000000"/>
            </a:solidFill>
            <a:prstDash val="solid"/>
            <a:round/>
            <a:headEnd type="none" w="lg" len="lg"/>
            <a:tailEnd type="triangle" w="lg" len="lg"/>
          </a:ln>
        </p:spPr>
      </p:sp>
      <p:sp>
        <p:nvSpPr>
          <p:cNvPr id="164" name="Shape 164"/>
          <p:cNvSpPr/>
          <p:nvPr/>
        </p:nvSpPr>
        <p:spPr>
          <a:xfrm>
            <a:off x="1965736" y="3953882"/>
            <a:ext cx="2249225" cy="1540832"/>
          </a:xfrm>
          <a:custGeom>
            <a:avLst/>
            <a:gdLst/>
            <a:ahLst/>
            <a:cxnLst/>
            <a:rect l="0" t="0" r="0" b="0"/>
            <a:pathLst>
              <a:path w="67056" h="64008" extrusionOk="0">
                <a:moveTo>
                  <a:pt x="0" y="64008"/>
                </a:moveTo>
                <a:cubicBezTo>
                  <a:pt x="6604" y="61976"/>
                  <a:pt x="28956" y="56896"/>
                  <a:pt x="39624" y="51816"/>
                </a:cubicBezTo>
                <a:cubicBezTo>
                  <a:pt x="50292" y="46736"/>
                  <a:pt x="59436" y="42164"/>
                  <a:pt x="64008" y="33528"/>
                </a:cubicBezTo>
                <a:cubicBezTo>
                  <a:pt x="68580" y="24892"/>
                  <a:pt x="66548" y="5588"/>
                  <a:pt x="67056" y="0"/>
                </a:cubicBezTo>
              </a:path>
            </a:pathLst>
          </a:custGeom>
          <a:noFill/>
          <a:ln w="38100" cap="flat" cmpd="sng">
            <a:solidFill>
              <a:srgbClr val="000000"/>
            </a:solidFill>
            <a:prstDash val="solid"/>
            <a:round/>
            <a:headEnd type="none" w="lg" len="lg"/>
            <a:tailEnd type="triangle" w="lg" len="lg"/>
          </a:ln>
        </p:spPr>
      </p:sp>
      <p:sp>
        <p:nvSpPr>
          <p:cNvPr id="165" name="Shape 165"/>
          <p:cNvSpPr/>
          <p:nvPr/>
        </p:nvSpPr>
        <p:spPr>
          <a:xfrm>
            <a:off x="1965736" y="3953882"/>
            <a:ext cx="2862651" cy="1540832"/>
          </a:xfrm>
          <a:custGeom>
            <a:avLst/>
            <a:gdLst/>
            <a:ahLst/>
            <a:cxnLst/>
            <a:rect l="0" t="0" r="0" b="0"/>
            <a:pathLst>
              <a:path w="85344" h="64008" extrusionOk="0">
                <a:moveTo>
                  <a:pt x="0" y="64008"/>
                </a:moveTo>
                <a:cubicBezTo>
                  <a:pt x="8636" y="62992"/>
                  <a:pt x="38608" y="62992"/>
                  <a:pt x="51816" y="57912"/>
                </a:cubicBezTo>
                <a:cubicBezTo>
                  <a:pt x="65024" y="52832"/>
                  <a:pt x="73660" y="43180"/>
                  <a:pt x="79248" y="33528"/>
                </a:cubicBezTo>
                <a:cubicBezTo>
                  <a:pt x="84836" y="23876"/>
                  <a:pt x="84328" y="5588"/>
                  <a:pt x="85344" y="0"/>
                </a:cubicBezTo>
              </a:path>
            </a:pathLst>
          </a:custGeom>
          <a:noFill/>
          <a:ln w="38100" cap="flat" cmpd="sng">
            <a:solidFill>
              <a:srgbClr val="000000"/>
            </a:solidFill>
            <a:prstDash val="solid"/>
            <a:round/>
            <a:headEnd type="none" w="lg" len="lg"/>
            <a:tailEnd type="triangle" w="lg" len="lg"/>
          </a:ln>
        </p:spPr>
      </p:sp>
      <p:sp>
        <p:nvSpPr>
          <p:cNvPr id="166" name="Shape 166"/>
          <p:cNvSpPr/>
          <p:nvPr/>
        </p:nvSpPr>
        <p:spPr>
          <a:xfrm>
            <a:off x="2067963" y="4834471"/>
            <a:ext cx="4396214" cy="663414"/>
          </a:xfrm>
          <a:custGeom>
            <a:avLst/>
            <a:gdLst/>
            <a:ahLst/>
            <a:cxnLst/>
            <a:rect l="0" t="0" r="0" b="0"/>
            <a:pathLst>
              <a:path w="131064" h="27559" extrusionOk="0">
                <a:moveTo>
                  <a:pt x="0" y="27432"/>
                </a:moveTo>
                <a:cubicBezTo>
                  <a:pt x="14224" y="26924"/>
                  <a:pt x="63500" y="28956"/>
                  <a:pt x="85344" y="24384"/>
                </a:cubicBezTo>
                <a:cubicBezTo>
                  <a:pt x="107188" y="19812"/>
                  <a:pt x="123444" y="4064"/>
                  <a:pt x="131064" y="0"/>
                </a:cubicBezTo>
              </a:path>
            </a:pathLst>
          </a:custGeom>
          <a:noFill/>
          <a:ln w="38100" cap="flat" cmpd="sng">
            <a:solidFill>
              <a:srgbClr val="000000"/>
            </a:solidFill>
            <a:prstDash val="solid"/>
            <a:round/>
            <a:headEnd type="none" w="lg" len="lg"/>
            <a:tailEnd type="triangle" w="lg" len="lg"/>
          </a:ln>
        </p:spPr>
      </p:sp>
      <p:sp>
        <p:nvSpPr>
          <p:cNvPr id="167" name="Shape 167"/>
          <p:cNvSpPr txBox="1"/>
          <p:nvPr/>
        </p:nvSpPr>
        <p:spPr>
          <a:xfrm>
            <a:off x="5441462" y="3660353"/>
            <a:ext cx="916500" cy="362700"/>
          </a:xfrm>
          <a:prstGeom prst="rect">
            <a:avLst/>
          </a:prstGeom>
          <a:noFill/>
          <a:ln>
            <a:noFill/>
          </a:ln>
        </p:spPr>
        <p:txBody>
          <a:bodyPr lIns="91425" tIns="91425" rIns="91425" bIns="91425" anchor="t" anchorCtr="0">
            <a:noAutofit/>
          </a:bodyPr>
          <a:lstStyle/>
          <a:p>
            <a:pPr lvl="0" algn="l" rtl="0">
              <a:spcBef>
                <a:spcPts val="0"/>
              </a:spcBef>
              <a:buNone/>
            </a:pPr>
            <a:r>
              <a:rPr lang="en" sz="1800"/>
              <a:t>100</a:t>
            </a:r>
          </a:p>
        </p:txBody>
      </p:sp>
      <p:sp>
        <p:nvSpPr>
          <p:cNvPr id="168" name="Shape 168"/>
          <p:cNvSpPr txBox="1"/>
          <p:nvPr/>
        </p:nvSpPr>
        <p:spPr>
          <a:xfrm>
            <a:off x="6413829" y="3660353"/>
            <a:ext cx="1174199" cy="366900"/>
          </a:xfrm>
          <a:prstGeom prst="rect">
            <a:avLst/>
          </a:prstGeom>
          <a:noFill/>
          <a:ln>
            <a:noFill/>
          </a:ln>
        </p:spPr>
        <p:txBody>
          <a:bodyPr lIns="91425" tIns="91425" rIns="91425" bIns="91425" anchor="t" anchorCtr="0">
            <a:noAutofit/>
          </a:bodyPr>
          <a:lstStyle/>
          <a:p>
            <a:pPr lvl="0" algn="l" rtl="0">
              <a:spcBef>
                <a:spcPts val="0"/>
              </a:spcBef>
              <a:buNone/>
            </a:pPr>
            <a:r>
              <a:rPr lang="en" sz="1800"/>
              <a:t>"solid"</a:t>
            </a:r>
          </a:p>
        </p:txBody>
      </p:sp>
      <p:sp>
        <p:nvSpPr>
          <p:cNvPr id="169" name="Shape 169"/>
          <p:cNvSpPr txBox="1"/>
          <p:nvPr/>
        </p:nvSpPr>
        <p:spPr>
          <a:xfrm>
            <a:off x="7567914" y="3660353"/>
            <a:ext cx="1052400" cy="366900"/>
          </a:xfrm>
          <a:prstGeom prst="rect">
            <a:avLst/>
          </a:prstGeom>
          <a:noFill/>
          <a:ln>
            <a:noFill/>
          </a:ln>
        </p:spPr>
        <p:txBody>
          <a:bodyPr lIns="91425" tIns="91425" rIns="91425" bIns="91425" anchor="t" anchorCtr="0">
            <a:noAutofit/>
          </a:bodyPr>
          <a:lstStyle/>
          <a:p>
            <a:pPr lvl="0" algn="l" rtl="0">
              <a:spcBef>
                <a:spcPts val="0"/>
              </a:spcBef>
              <a:buNone/>
            </a:pPr>
            <a:r>
              <a:rPr lang="en" sz="1800"/>
              <a:t>"blue"</a:t>
            </a:r>
          </a:p>
        </p:txBody>
      </p:sp>
      <p:sp>
        <p:nvSpPr>
          <p:cNvPr id="170" name="Shape 170"/>
          <p:cNvSpPr txBox="1"/>
          <p:nvPr/>
        </p:nvSpPr>
        <p:spPr>
          <a:xfrm>
            <a:off x="4933144" y="138000"/>
            <a:ext cx="3882300" cy="1098300"/>
          </a:xfrm>
          <a:prstGeom prst="rect">
            <a:avLst/>
          </a:prstGeom>
          <a:solidFill>
            <a:srgbClr val="D9D9D9"/>
          </a:solidFill>
          <a:ln>
            <a:noFill/>
          </a:ln>
        </p:spPr>
        <p:txBody>
          <a:bodyPr lIns="91425" tIns="91425" rIns="91425" bIns="91425" anchor="t" anchorCtr="0">
            <a:noAutofit/>
          </a:bodyPr>
          <a:lstStyle/>
          <a:p>
            <a:pPr lvl="0" algn="l" rtl="0">
              <a:spcBef>
                <a:spcPts val="0"/>
              </a:spcBef>
              <a:buNone/>
            </a:pPr>
            <a:r>
              <a:rPr lang="en" sz="1800" b="1"/>
              <a:t>Function Names</a:t>
            </a:r>
            <a:r>
              <a:rPr lang="en" sz="1800"/>
              <a:t>: or </a:t>
            </a:r>
            <a:r>
              <a:rPr lang="en" sz="1800" i="1"/>
              <a:t>identifiers,</a:t>
            </a:r>
            <a:r>
              <a:rPr lang="en" sz="1800"/>
              <a:t> are like the verbs in a sentence, they are written above the line.</a:t>
            </a:r>
            <a:r>
              <a:rPr lang="en" sz="1800" i="1"/>
              <a:t> </a:t>
            </a:r>
          </a:p>
        </p:txBody>
      </p:sp>
      <p:sp>
        <p:nvSpPr>
          <p:cNvPr id="171" name="Shape 171"/>
          <p:cNvSpPr/>
          <p:nvPr/>
        </p:nvSpPr>
        <p:spPr>
          <a:xfrm>
            <a:off x="5645917" y="1312117"/>
            <a:ext cx="1124612" cy="220118"/>
          </a:xfrm>
          <a:custGeom>
            <a:avLst/>
            <a:gdLst/>
            <a:ahLst/>
            <a:cxnLst/>
            <a:rect l="0" t="0" r="0" b="0"/>
            <a:pathLst>
              <a:path w="33528" h="9144" extrusionOk="0">
                <a:moveTo>
                  <a:pt x="33528" y="0"/>
                </a:moveTo>
                <a:cubicBezTo>
                  <a:pt x="30480" y="1016"/>
                  <a:pt x="20828" y="4572"/>
                  <a:pt x="15240" y="6096"/>
                </a:cubicBezTo>
                <a:cubicBezTo>
                  <a:pt x="9652" y="7620"/>
                  <a:pt x="2540" y="8636"/>
                  <a:pt x="0" y="9144"/>
                </a:cubicBezTo>
              </a:path>
            </a:pathLst>
          </a:custGeom>
          <a:noFill/>
          <a:ln w="38100" cap="flat" cmpd="sng">
            <a:solidFill>
              <a:srgbClr val="000000"/>
            </a:solidFill>
            <a:prstDash val="solid"/>
            <a:round/>
            <a:headEnd type="none" w="lg" len="lg"/>
            <a:tailEnd type="triangle" w="lg" len="lg"/>
          </a:ln>
        </p:spPr>
      </p:sp>
      <p:sp>
        <p:nvSpPr>
          <p:cNvPr id="172" name="Shape 172"/>
          <p:cNvSpPr/>
          <p:nvPr/>
        </p:nvSpPr>
        <p:spPr>
          <a:xfrm>
            <a:off x="2681326" y="1312117"/>
            <a:ext cx="4089501" cy="1614205"/>
          </a:xfrm>
          <a:custGeom>
            <a:avLst/>
            <a:gdLst/>
            <a:ahLst/>
            <a:cxnLst/>
            <a:rect l="0" t="0" r="0" b="0"/>
            <a:pathLst>
              <a:path w="121920" h="67056" extrusionOk="0">
                <a:moveTo>
                  <a:pt x="121920" y="0"/>
                </a:moveTo>
                <a:cubicBezTo>
                  <a:pt x="115316" y="7620"/>
                  <a:pt x="102616" y="34544"/>
                  <a:pt x="82296" y="45720"/>
                </a:cubicBezTo>
                <a:cubicBezTo>
                  <a:pt x="61976" y="56896"/>
                  <a:pt x="13716" y="63500"/>
                  <a:pt x="0" y="67056"/>
                </a:cubicBezTo>
              </a:path>
            </a:pathLst>
          </a:custGeom>
          <a:noFill/>
          <a:ln w="38100" cap="flat" cmpd="sng">
            <a:solidFill>
              <a:srgbClr val="000000"/>
            </a:solidFill>
            <a:prstDash val="solid"/>
            <a:round/>
            <a:headEnd type="none" w="lg" len="lg"/>
            <a:tailEnd type="triangle" w="lg" len="lg"/>
          </a:ln>
        </p:spPr>
      </p:sp>
      <p:sp>
        <p:nvSpPr>
          <p:cNvPr id="173" name="Shape 173"/>
          <p:cNvSpPr/>
          <p:nvPr/>
        </p:nvSpPr>
        <p:spPr>
          <a:xfrm>
            <a:off x="6565962" y="1306002"/>
            <a:ext cx="195933" cy="1547103"/>
          </a:xfrm>
          <a:custGeom>
            <a:avLst/>
            <a:gdLst/>
            <a:ahLst/>
            <a:cxnLst/>
            <a:rect l="0" t="0" r="0" b="0"/>
            <a:pathLst>
              <a:path w="3048" h="24384" extrusionOk="0">
                <a:moveTo>
                  <a:pt x="3048" y="0"/>
                </a:moveTo>
                <a:cubicBezTo>
                  <a:pt x="2540" y="1524"/>
                  <a:pt x="508" y="5080"/>
                  <a:pt x="0" y="9144"/>
                </a:cubicBezTo>
                <a:cubicBezTo>
                  <a:pt x="-508" y="13208"/>
                  <a:pt x="0" y="21844"/>
                  <a:pt x="0" y="24384"/>
                </a:cubicBezTo>
              </a:path>
            </a:pathLst>
          </a:custGeom>
          <a:noFill/>
          <a:ln w="38100" cap="flat" cmpd="sng">
            <a:solidFill>
              <a:srgbClr val="000000"/>
            </a:solidFill>
            <a:prstDash val="solid"/>
            <a:round/>
            <a:headEnd type="none" w="lg" len="lg"/>
            <a:tailEnd type="triangle" w="lg" len="lg"/>
          </a:ln>
        </p:spPr>
      </p:sp>
      <p:sp>
        <p:nvSpPr>
          <p:cNvPr id="174" name="Shape 174"/>
          <p:cNvSpPr txBox="1"/>
          <p:nvPr/>
        </p:nvSpPr>
        <p:spPr>
          <a:xfrm>
            <a:off x="206975" y="248366"/>
            <a:ext cx="3598500" cy="663600"/>
          </a:xfrm>
          <a:prstGeom prst="rect">
            <a:avLst/>
          </a:prstGeom>
          <a:noFill/>
          <a:ln>
            <a:noFill/>
          </a:ln>
        </p:spPr>
        <p:txBody>
          <a:bodyPr lIns="91425" tIns="91425" rIns="91425" bIns="91425" anchor="t" anchorCtr="0">
            <a:noAutofit/>
          </a:bodyPr>
          <a:lstStyle/>
          <a:p>
            <a:pPr lvl="0" rtl="0">
              <a:spcBef>
                <a:spcPts val="0"/>
              </a:spcBef>
              <a:buNone/>
            </a:pPr>
            <a:r>
              <a:rPr lang="en" sz="2600"/>
              <a:t>Circles of Evaluation</a:t>
            </a: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2571901962"/>
      </p:ext>
    </p:extLst>
  </p:cSld>
  <p:clrMapOvr>
    <a:masterClrMapping/>
  </p:clrMapOvr>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to-image(w.rest)</a:t>
            </a:r>
          </a:p>
        </p:txBody>
      </p:sp>
      <p:sp>
        <p:nvSpPr>
          <p:cNvPr id="175" name="Shape 17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#renders the rest of the list as an image </a:t>
            </a:r>
          </a:p>
          <a:p>
            <a:pPr>
              <a:buNone/>
            </a:pPr>
            <a:endParaRPr/>
          </a:p>
          <a:p>
            <a:pPr>
              <a:buNone/>
            </a:pPr>
            <a:r>
              <a:rPr lang="en">
                <a:solidFill>
                  <a:srgbClr val="B7B7B7"/>
                </a:solidFill>
                <a:latin typeface="Consolas"/>
                <a:ea typeface="Consolas"/>
                <a:cs typeface="Consolas"/>
                <a:sym typeface="Consolas"/>
              </a:rPr>
              <a:t>I.place-image(SHOT, </a:t>
            </a:r>
          </a:p>
          <a:p>
            <a:pPr>
              <a:buNone/>
            </a:pPr>
            <a:r>
              <a:rPr lang="en">
                <a:solidFill>
                  <a:srgbClr val="B7B7B7"/>
                </a:solidFill>
                <a:latin typeface="Consolas"/>
                <a:ea typeface="Consolas"/>
                <a:cs typeface="Consolas"/>
                <a:sym typeface="Consolas"/>
              </a:rPr>
              <a:t>              XSHOT, </a:t>
            </a:r>
            <a:r>
              <a:rPr lang="en">
                <a:solidFill>
                  <a:srgbClr val="000000"/>
                </a:solidFill>
                <a:latin typeface="Consolas"/>
                <a:ea typeface="Consolas"/>
                <a:cs typeface="Consolas"/>
                <a:sym typeface="Consolas"/>
              </a:rPr>
              <a:t>w.first</a:t>
            </a:r>
            <a:r>
              <a:rPr lang="en">
                <a:solidFill>
                  <a:srgbClr val="B7B7B7"/>
                </a:solidFill>
                <a:latin typeface="Consolas"/>
                <a:ea typeface="Consolas"/>
                <a:cs typeface="Consolas"/>
                <a:sym typeface="Consolas"/>
              </a:rPr>
              <a:t>,</a:t>
            </a:r>
          </a:p>
          <a:p>
            <a:pPr>
              <a:buNone/>
            </a:pPr>
            <a:r>
              <a:rPr lang="en">
                <a:solidFill>
                  <a:srgbClr val="B7B7B7"/>
                </a:solidFill>
                <a:latin typeface="Consolas"/>
                <a:ea typeface="Consolas"/>
                <a:cs typeface="Consolas"/>
                <a:sym typeface="Consolas"/>
              </a:rPr>
              <a:t>					   to-image(w.rest))</a:t>
            </a:r>
          </a:p>
        </p:txBody>
      </p:sp>
      <p:sp>
        <p:nvSpPr>
          <p:cNvPr id="176" name="Shape 176"/>
          <p:cNvSpPr txBox="1"/>
          <p:nvPr/>
        </p:nvSpPr>
        <p:spPr>
          <a:xfrm>
            <a:off x="305976" y="3886200"/>
            <a:ext cx="3236999"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The first y coordinate in the list used to place a SHOT image on the BACKGROUND</a:t>
            </a:r>
          </a:p>
        </p:txBody>
      </p:sp>
      <p:cxnSp>
        <p:nvCxnSpPr>
          <p:cNvPr id="177" name="Shape 177"/>
          <p:cNvCxnSpPr>
            <a:stCxn id="176" idx="3"/>
          </p:cNvCxnSpPr>
          <p:nvPr/>
        </p:nvCxnSpPr>
        <p:spPr>
          <a:xfrm rot="10800000" flipH="1">
            <a:off x="3542974" y="4114050"/>
            <a:ext cx="1360200" cy="7206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3288672708"/>
      </p:ext>
    </p:extLst>
  </p:cSld>
  <p:clrMapOvr>
    <a:masterClrMapping/>
  </p:clrMapOvr>
</p:sld>
</file>

<file path=ppt/slides/slide107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to-image(w.rest)</a:t>
            </a:r>
          </a:p>
        </p:txBody>
      </p:sp>
      <p:sp>
        <p:nvSpPr>
          <p:cNvPr id="183" name="Shape 18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#renders the rest of the list as an image </a:t>
            </a:r>
          </a:p>
          <a:p>
            <a:pPr>
              <a:buNone/>
            </a:pPr>
            <a:endParaRPr/>
          </a:p>
          <a:p>
            <a:pPr>
              <a:buNone/>
            </a:pPr>
            <a:r>
              <a:rPr lang="en">
                <a:solidFill>
                  <a:srgbClr val="EFEFEF"/>
                </a:solidFill>
                <a:latin typeface="Consolas"/>
                <a:ea typeface="Consolas"/>
                <a:cs typeface="Consolas"/>
                <a:sym typeface="Consolas"/>
              </a:rPr>
              <a:t>I.place-image(SHOT, </a:t>
            </a:r>
          </a:p>
          <a:p>
            <a:pPr marL="0" indent="0">
              <a:lnSpc>
                <a:spcPct val="100000"/>
              </a:lnSpc>
              <a:spcBef>
                <a:spcPts val="600"/>
              </a:spcBef>
              <a:buNone/>
            </a:pPr>
            <a:r>
              <a:rPr lang="en">
                <a:solidFill>
                  <a:srgbClr val="B7B7B7"/>
                </a:solidFill>
                <a:latin typeface="Consolas"/>
                <a:ea typeface="Consolas"/>
                <a:cs typeface="Consolas"/>
                <a:sym typeface="Consolas"/>
              </a:rPr>
              <a:t>              XSHOT, w.first,</a:t>
            </a:r>
          </a:p>
          <a:p>
            <a:pPr>
              <a:buNone/>
            </a:pPr>
            <a:r>
              <a:rPr lang="en">
                <a:solidFill>
                  <a:srgbClr val="B7B7B7"/>
                </a:solidFill>
                <a:latin typeface="Consolas"/>
                <a:ea typeface="Consolas"/>
                <a:cs typeface="Consolas"/>
                <a:sym typeface="Consolas"/>
              </a:rPr>
              <a:t>					   </a:t>
            </a:r>
            <a:r>
              <a:rPr lang="en">
                <a:solidFill>
                  <a:srgbClr val="000000"/>
                </a:solidFill>
                <a:latin typeface="Consolas"/>
                <a:ea typeface="Consolas"/>
                <a:cs typeface="Consolas"/>
                <a:sym typeface="Consolas"/>
              </a:rPr>
              <a:t>to-image(w.rest)</a:t>
            </a:r>
            <a:r>
              <a:rPr lang="en">
                <a:solidFill>
                  <a:srgbClr val="B7B7B7"/>
                </a:solidFill>
                <a:latin typeface="Consolas"/>
                <a:ea typeface="Consolas"/>
                <a:cs typeface="Consolas"/>
                <a:sym typeface="Consolas"/>
              </a:rPr>
              <a:t>)</a:t>
            </a:r>
          </a:p>
        </p:txBody>
      </p:sp>
      <p:sp>
        <p:nvSpPr>
          <p:cNvPr id="184" name="Shape 184"/>
          <p:cNvSpPr txBox="1"/>
          <p:nvPr/>
        </p:nvSpPr>
        <p:spPr>
          <a:xfrm>
            <a:off x="305976" y="3124201"/>
            <a:ext cx="3236999" cy="2788499"/>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Adds each shot on w.rest to the background image. Basically as many nested place-image functions as their are items in the list.</a:t>
            </a:r>
          </a:p>
        </p:txBody>
      </p:sp>
      <p:cxnSp>
        <p:nvCxnSpPr>
          <p:cNvPr id="185" name="Shape 185"/>
          <p:cNvCxnSpPr/>
          <p:nvPr/>
        </p:nvCxnSpPr>
        <p:spPr>
          <a:xfrm rot="10800000" flipH="1">
            <a:off x="3453600" y="4615074"/>
            <a:ext cx="3328500" cy="608400"/>
          </a:xfrm>
          <a:prstGeom prst="curvedConnector3">
            <a:avLst>
              <a:gd name="adj1" fmla="val 134402"/>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341060825"/>
      </p:ext>
    </p:extLst>
  </p:cSld>
  <p:clrMapOvr>
    <a:masterClrMapping/>
  </p:clrMapOvr>
</p:sld>
</file>

<file path=ppt/slides/slide107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What about is-empty?</a:t>
            </a:r>
          </a:p>
        </p:txBody>
      </p:sp>
      <p:sp>
        <p:nvSpPr>
          <p:cNvPr id="191" name="Shape 191"/>
          <p:cNvSpPr txBox="1">
            <a:spLocks noGrp="1"/>
          </p:cNvSpPr>
          <p:nvPr>
            <p:ph type="body" idx="1"/>
          </p:nvPr>
        </p:nvSpPr>
        <p:spPr>
          <a:xfrm>
            <a:off x="457200" y="2743200"/>
            <a:ext cx="8229600" cy="2933400"/>
          </a:xfrm>
          <a:prstGeom prst="rect">
            <a:avLst/>
          </a:prstGeom>
        </p:spPr>
        <p:txBody>
          <a:bodyPr vert="horz" lIns="91425" tIns="91425" rIns="91425" bIns="91425" rtlCol="0" anchor="t" anchorCtr="0">
            <a:noAutofit/>
          </a:bodyPr>
          <a:lstStyle/>
          <a:p>
            <a:pPr>
              <a:buNone/>
            </a:pPr>
            <a:r>
              <a:rPr lang="en" sz="2500">
                <a:latin typeface="Consolas"/>
                <a:ea typeface="Consolas"/>
                <a:cs typeface="Consolas"/>
                <a:sym typeface="Consolas"/>
              </a:rPr>
              <a:t>fun to-image(w :: List&lt;Numbers&gt;) -&gt; I.Image:</a:t>
            </a:r>
          </a:p>
          <a:p>
            <a:pPr>
              <a:buNone/>
            </a:pPr>
            <a:r>
              <a:rPr lang="en" sz="2500">
                <a:latin typeface="Consolas"/>
                <a:ea typeface="Consolas"/>
                <a:cs typeface="Consolas"/>
                <a:sym typeface="Consolas"/>
              </a:rPr>
              <a:t>	ask:</a:t>
            </a:r>
          </a:p>
          <a:p>
            <a:pPr>
              <a:buNone/>
            </a:pPr>
            <a:r>
              <a:rPr lang="en" sz="2500">
                <a:latin typeface="Consolas"/>
                <a:ea typeface="Consolas"/>
                <a:cs typeface="Consolas"/>
                <a:sym typeface="Consolas"/>
              </a:rPr>
              <a:t>		| is-empty(w) then: …</a:t>
            </a:r>
          </a:p>
          <a:p>
            <a:pPr>
              <a:buNone/>
            </a:pPr>
            <a:r>
              <a:rPr lang="en" sz="2500">
                <a:latin typeface="Consolas"/>
                <a:ea typeface="Consolas"/>
                <a:cs typeface="Consolas"/>
                <a:sym typeface="Consolas"/>
              </a:rPr>
              <a:t>		| otherwise: … w.first … to-image(w.rest)</a:t>
            </a:r>
          </a:p>
          <a:p>
            <a:pPr>
              <a:buNone/>
            </a:pPr>
            <a:r>
              <a:rPr lang="en" sz="2500">
                <a:latin typeface="Consolas"/>
                <a:ea typeface="Consolas"/>
                <a:cs typeface="Consolas"/>
                <a:sym typeface="Consolas"/>
              </a:rPr>
              <a:t>	end</a:t>
            </a:r>
          </a:p>
          <a:p>
            <a:pPr>
              <a:buNone/>
            </a:pPr>
            <a:r>
              <a:rPr lang="en" sz="2500">
                <a:latin typeface="Consolas"/>
                <a:ea typeface="Consolas"/>
                <a:cs typeface="Consolas"/>
                <a:sym typeface="Consolas"/>
              </a:rPr>
              <a:t>end</a:t>
            </a:r>
          </a:p>
        </p:txBody>
      </p:sp>
      <p:sp>
        <p:nvSpPr>
          <p:cNvPr id="192" name="Shape 192"/>
          <p:cNvSpPr txBox="1"/>
          <p:nvPr/>
        </p:nvSpPr>
        <p:spPr>
          <a:xfrm>
            <a:off x="429476" y="1913025"/>
            <a:ext cx="8257199" cy="769500"/>
          </a:xfrm>
          <a:prstGeom prst="rect">
            <a:avLst/>
          </a:prstGeom>
          <a:noFill/>
          <a:ln>
            <a:noFill/>
          </a:ln>
        </p:spPr>
        <p:txBody>
          <a:bodyPr lIns="91425" tIns="91425" rIns="91425" bIns="91425" anchor="t" anchorCtr="0">
            <a:noAutofit/>
          </a:bodyPr>
          <a:lstStyle/>
          <a:p>
            <a:r>
              <a:rPr lang="en" sz="2500"/>
              <a:t>What should to-image(w.rest) produce when there are no more coordinates in the list?</a:t>
            </a:r>
          </a:p>
        </p:txBody>
      </p:sp>
    </p:spTree>
    <p:extLst>
      <p:ext uri="{BB962C8B-B14F-4D97-AF65-F5344CB8AC3E}">
        <p14:creationId xmlns:p14="http://schemas.microsoft.com/office/powerpoint/2010/main" val="2142649942"/>
      </p:ext>
    </p:extLst>
  </p:cSld>
  <p:clrMapOvr>
    <a:masterClrMapping/>
  </p:clrMapOvr>
</p:sld>
</file>

<file path=ppt/slides/slide107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What about keypress?</a:t>
            </a:r>
          </a:p>
        </p:txBody>
      </p:sp>
      <p:sp>
        <p:nvSpPr>
          <p:cNvPr id="198" name="Shape 198"/>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How should we structure the function keypress?</a:t>
            </a:r>
          </a:p>
        </p:txBody>
      </p:sp>
    </p:spTree>
    <p:extLst>
      <p:ext uri="{BB962C8B-B14F-4D97-AF65-F5344CB8AC3E}">
        <p14:creationId xmlns:p14="http://schemas.microsoft.com/office/powerpoint/2010/main" val="1643590568"/>
      </p:ext>
    </p:extLst>
  </p:cSld>
  <p:clrMapOvr>
    <a:masterClrMapping/>
  </p:clrMapOvr>
</p:sld>
</file>

<file path=ppt/slides/slide107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Your task</a:t>
            </a:r>
          </a:p>
        </p:txBody>
      </p:sp>
      <p:sp>
        <p:nvSpPr>
          <p:cNvPr id="204" name="Shape 204"/>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marL="457200" indent="-228600">
              <a:buAutoNum type="arabicPeriod"/>
            </a:pPr>
            <a:r>
              <a:rPr lang="en"/>
              <a:t>Add templates for to-image, tock, and keypress to your program.</a:t>
            </a:r>
          </a:p>
          <a:p>
            <a:pPr marL="457200" indent="-228600">
              <a:buAutoNum type="arabicPeriod"/>
            </a:pPr>
            <a:r>
              <a:rPr lang="en"/>
              <a:t>Follow the design recipe including examples for to-image, tock, and keypress.</a:t>
            </a:r>
          </a:p>
          <a:p>
            <a:pPr marL="457200" indent="-228600">
              <a:buAutoNum type="arabicPeriod"/>
            </a:pPr>
            <a:r>
              <a:rPr lang="en"/>
              <a:t>Finish fixing your program.  You should have a program with shots that move when the space bar is pressed.</a:t>
            </a:r>
          </a:p>
        </p:txBody>
      </p:sp>
    </p:spTree>
    <p:extLst>
      <p:ext uri="{BB962C8B-B14F-4D97-AF65-F5344CB8AC3E}">
        <p14:creationId xmlns:p14="http://schemas.microsoft.com/office/powerpoint/2010/main" val="1570958653"/>
      </p:ext>
    </p:extLst>
  </p:cSld>
  <p:clrMapOvr>
    <a:masterClrMapping/>
  </p:clrMapOvr>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Challenges</a:t>
            </a:r>
          </a:p>
        </p:txBody>
      </p:sp>
      <p:sp>
        <p:nvSpPr>
          <p:cNvPr id="210" name="Shape 210"/>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After you get your program working:</a:t>
            </a:r>
          </a:p>
          <a:p>
            <a:pPr marL="457200" indent="-228600">
              <a:buNone/>
            </a:pPr>
            <a:r>
              <a:rPr lang="en" sz="1900"/>
              <a:t> If you run main, press the space bar (fire a shot), and wait for a good amount of time, the shot disappears from the canvas. When you shut down the world canvas, however, the result is a world that still contains this invisible shot.</a:t>
            </a:r>
          </a:p>
          <a:p>
            <a:pPr marL="457200" indent="-228600">
              <a:buNone/>
            </a:pPr>
            <a:r>
              <a:rPr lang="en" sz="1900"/>
              <a:t>Design an alternative tock function, which not just moves shots one pixel per clock tick but also eliminates those whose coordinates places them above the canvas. Hint: You may wish to consider the design of an auxiliary function for the recursive ask clause.</a:t>
            </a:r>
          </a:p>
          <a:p>
            <a:pPr marL="457200" indent="-228600">
              <a:buNone/>
            </a:pPr>
            <a:r>
              <a:rPr lang="en" sz="1900" b="1"/>
              <a:t>Remember extract-positives.  How do we return a list with only some elements?</a:t>
            </a:r>
          </a:p>
        </p:txBody>
      </p:sp>
    </p:spTree>
    <p:extLst>
      <p:ext uri="{BB962C8B-B14F-4D97-AF65-F5344CB8AC3E}">
        <p14:creationId xmlns:p14="http://schemas.microsoft.com/office/powerpoint/2010/main" val="35973231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p:txBody>
          <a:bodyPr/>
          <a:lstStyle/>
          <a:p>
            <a:pPr lvl="0"/>
            <a:r>
              <a:rPr lang="en-US"/>
              <a:t>E</a:t>
            </a:r>
            <a:r>
              <a:rPr lang="en"/>
              <a:t>valuating expressions</a:t>
            </a:r>
            <a:endParaRPr lang="en" dirty="0"/>
          </a:p>
        </p:txBody>
      </p:sp>
      <p:sp>
        <p:nvSpPr>
          <p:cNvPr id="64" name="Shape 64"/>
          <p:cNvSpPr txBox="1">
            <a:spLocks noGrp="1"/>
          </p:cNvSpPr>
          <p:nvPr>
            <p:ph idx="1"/>
          </p:nvPr>
        </p:nvSpPr>
        <p:spPr/>
        <p:txBody>
          <a:bodyPr/>
          <a:lstStyle/>
          <a:p>
            <a:pPr lvl="0"/>
            <a:r>
              <a:rPr lang="en-US">
                <a:sym typeface="Verdana"/>
              </a:rPr>
              <a:t>What would Racket say to the following lines of code?</a:t>
            </a:r>
          </a:p>
          <a:p>
            <a:pPr lvl="0"/>
            <a:endParaRPr lang="en-US"/>
          </a:p>
        </p:txBody>
      </p:sp>
      <p:sp>
        <p:nvSpPr>
          <p:cNvPr id="65" name="Shape 65"/>
          <p:cNvSpPr txBox="1">
            <a:spLocks noGrp="1"/>
          </p:cNvSpPr>
          <p:nvPr>
            <p:ph type="body" idx="4294967295"/>
          </p:nvPr>
        </p:nvSpPr>
        <p:spPr>
          <a:xfrm>
            <a:off x="0" y="3351213"/>
            <a:ext cx="2565400" cy="1976437"/>
          </a:xfrm>
          <a:prstGeom prst="rect">
            <a:avLst/>
          </a:prstGeom>
        </p:spPr>
        <p:txBody>
          <a:bodyPr lIns="91425" tIns="91425" rIns="91425" bIns="91425" anchor="t" anchorCtr="0">
            <a:noAutofit/>
          </a:bodyPr>
          <a:lstStyle/>
          <a:p>
            <a:pPr lvl="0" rtl="0">
              <a:spcBef>
                <a:spcPts val="0"/>
              </a:spcBef>
              <a:buClr>
                <a:srgbClr val="000000"/>
              </a:buClr>
              <a:buSzPct val="36666"/>
              <a:buFont typeface="Arial"/>
              <a:buNone/>
            </a:pPr>
            <a:r>
              <a:rPr lang="en">
                <a:solidFill>
                  <a:srgbClr val="000000"/>
                </a:solidFill>
                <a:latin typeface="Verdana"/>
                <a:ea typeface="Verdana"/>
                <a:cs typeface="Verdana"/>
                <a:sym typeface="Verdana"/>
              </a:rPr>
              <a:t>&gt; </a:t>
            </a: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1</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4</a:t>
            </a:r>
            <a:r>
              <a:rPr lang="en">
                <a:solidFill>
                  <a:srgbClr val="843C24"/>
                </a:solidFill>
                <a:latin typeface="Verdana"/>
                <a:ea typeface="Verdana"/>
                <a:cs typeface="Verdana"/>
                <a:sym typeface="Verdana"/>
              </a:rPr>
              <a:t>)</a:t>
            </a:r>
          </a:p>
          <a:p>
            <a:pPr lvl="0" rtl="0">
              <a:spcBef>
                <a:spcPts val="0"/>
              </a:spcBef>
              <a:buClr>
                <a:srgbClr val="000000"/>
              </a:buClr>
              <a:buSzPct val="36666"/>
              <a:buFont typeface="Arial"/>
              <a:buNone/>
            </a:pPr>
            <a:endParaRPr>
              <a:solidFill>
                <a:srgbClr val="000000"/>
              </a:solidFill>
              <a:latin typeface="Verdana"/>
              <a:ea typeface="Verdana"/>
              <a:cs typeface="Verdana"/>
              <a:sym typeface="Verdana"/>
            </a:endParaRPr>
          </a:p>
          <a:p>
            <a:pPr lvl="0" rtl="0">
              <a:spcBef>
                <a:spcPts val="0"/>
              </a:spcBef>
              <a:buClr>
                <a:srgbClr val="000000"/>
              </a:buClr>
              <a:buSzPct val="36666"/>
              <a:buFont typeface="Arial"/>
              <a:buNone/>
            </a:pPr>
            <a:r>
              <a:rPr lang="en">
                <a:solidFill>
                  <a:srgbClr val="000000"/>
                </a:solidFill>
                <a:latin typeface="Verdana"/>
                <a:ea typeface="Verdana"/>
                <a:cs typeface="Verdana"/>
                <a:sym typeface="Verdana"/>
              </a:rPr>
              <a:t>&gt; </a:t>
            </a: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4</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2</a:t>
            </a:r>
            <a:r>
              <a:rPr lang="en">
                <a:solidFill>
                  <a:srgbClr val="843C24"/>
                </a:solidFill>
                <a:latin typeface="Verdana"/>
                <a:ea typeface="Verdana"/>
                <a:cs typeface="Verdana"/>
                <a:sym typeface="Verdana"/>
              </a:rPr>
              <a:t>)</a:t>
            </a:r>
          </a:p>
          <a:p>
            <a:pPr lvl="0" rtl="0">
              <a:spcBef>
                <a:spcPts val="0"/>
              </a:spcBef>
              <a:buClr>
                <a:srgbClr val="000000"/>
              </a:buClr>
              <a:buSzPct val="36666"/>
              <a:buFont typeface="Arial"/>
              <a:buNone/>
            </a:pPr>
            <a:endParaRPr>
              <a:solidFill>
                <a:srgbClr val="262680"/>
              </a:solidFill>
              <a:latin typeface="Verdana"/>
              <a:ea typeface="Verdana"/>
              <a:cs typeface="Verdana"/>
              <a:sym typeface="Verdana"/>
            </a:endParaRPr>
          </a:p>
          <a:p>
            <a:pPr lvl="0" rtl="0">
              <a:spcBef>
                <a:spcPts val="0"/>
              </a:spcBef>
              <a:buNone/>
            </a:pPr>
            <a:endParaRPr/>
          </a:p>
        </p:txBody>
      </p:sp>
      <p:sp>
        <p:nvSpPr>
          <p:cNvPr id="66" name="Shape 66"/>
          <p:cNvSpPr txBox="1">
            <a:spLocks noGrp="1"/>
          </p:cNvSpPr>
          <p:nvPr>
            <p:ph type="body" idx="4294967295"/>
          </p:nvPr>
        </p:nvSpPr>
        <p:spPr>
          <a:xfrm>
            <a:off x="6578600" y="3351213"/>
            <a:ext cx="2565400" cy="2397125"/>
          </a:xfrm>
          <a:prstGeom prst="rect">
            <a:avLst/>
          </a:prstGeom>
        </p:spPr>
        <p:txBody>
          <a:bodyPr lIns="91425" tIns="91425" rIns="91425" bIns="91425" anchor="t" anchorCtr="0">
            <a:noAutofit/>
          </a:bodyPr>
          <a:lstStyle/>
          <a:p>
            <a:pPr lvl="0" rtl="0">
              <a:spcBef>
                <a:spcPts val="0"/>
              </a:spcBef>
              <a:buNone/>
            </a:pPr>
            <a:r>
              <a:rPr lang="en">
                <a:solidFill>
                  <a:srgbClr val="000000"/>
                </a:solidFill>
                <a:latin typeface="Verdana"/>
                <a:ea typeface="Verdana"/>
                <a:cs typeface="Verdana"/>
                <a:sym typeface="Verdana"/>
              </a:rPr>
              <a:t>&gt; </a:t>
            </a: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0</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9</a:t>
            </a:r>
            <a:r>
              <a:rPr lang="en">
                <a:solidFill>
                  <a:srgbClr val="843C24"/>
                </a:solidFill>
                <a:latin typeface="Verdana"/>
                <a:ea typeface="Verdana"/>
                <a:cs typeface="Verdana"/>
                <a:sym typeface="Verdana"/>
              </a:rPr>
              <a:t>)</a:t>
            </a:r>
          </a:p>
          <a:p>
            <a:pPr lvl="0" rtl="0">
              <a:spcBef>
                <a:spcPts val="0"/>
              </a:spcBef>
              <a:buClr>
                <a:srgbClr val="000000"/>
              </a:buClr>
              <a:buSzPct val="36666"/>
              <a:buFont typeface="Arial"/>
              <a:buNone/>
            </a:pPr>
            <a:endParaRPr>
              <a:solidFill>
                <a:srgbClr val="262680"/>
              </a:solidFill>
              <a:latin typeface="Verdana"/>
              <a:ea typeface="Verdana"/>
              <a:cs typeface="Verdana"/>
              <a:sym typeface="Verdana"/>
            </a:endParaRPr>
          </a:p>
          <a:p>
            <a:pPr lvl="0" rtl="0">
              <a:spcBef>
                <a:spcPts val="0"/>
              </a:spcBef>
              <a:buClr>
                <a:srgbClr val="000000"/>
              </a:buClr>
              <a:buSzPct val="36666"/>
              <a:buFont typeface="Arial"/>
              <a:buNone/>
            </a:pPr>
            <a:r>
              <a:rPr lang="en">
                <a:solidFill>
                  <a:srgbClr val="000000"/>
                </a:solidFill>
                <a:latin typeface="Verdana"/>
                <a:ea typeface="Verdana"/>
                <a:cs typeface="Verdana"/>
                <a:sym typeface="Verdana"/>
              </a:rPr>
              <a:t>&gt; </a:t>
            </a: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3</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4</a:t>
            </a:r>
            <a:r>
              <a:rPr lang="en">
                <a:solidFill>
                  <a:srgbClr val="843C24"/>
                </a:solidFill>
                <a:latin typeface="Verdana"/>
                <a:ea typeface="Verdana"/>
                <a:cs typeface="Verdana"/>
                <a:sym typeface="Verdana"/>
              </a:rPr>
              <a:t>)</a:t>
            </a:r>
          </a:p>
          <a:p>
            <a:pPr lvl="0" rtl="0">
              <a:spcBef>
                <a:spcPts val="0"/>
              </a:spcBef>
              <a:buClr>
                <a:srgbClr val="000000"/>
              </a:buClr>
              <a:buSzPct val="36666"/>
              <a:buFont typeface="Arial"/>
              <a:buNone/>
            </a:pPr>
            <a:endParaRPr/>
          </a:p>
          <a:p>
            <a:pPr lvl="0" rtl="0">
              <a:spcBef>
                <a:spcPts val="0"/>
              </a:spcBef>
              <a:buNone/>
            </a:pPr>
            <a:endParaRPr>
              <a:solidFill>
                <a:srgbClr val="262680"/>
              </a:solidFill>
              <a:latin typeface="Verdana"/>
              <a:ea typeface="Verdana"/>
              <a:cs typeface="Verdana"/>
              <a:sym typeface="Verdana"/>
            </a:endParaRPr>
          </a:p>
          <a:p>
            <a:pPr lvl="0" rtl="0">
              <a:spcBef>
                <a:spcPts val="0"/>
              </a:spcBef>
              <a:buNone/>
            </a:pPr>
            <a:endParaRPr/>
          </a:p>
        </p:txBody>
      </p:sp>
    </p:spTree>
    <p:extLst>
      <p:ext uri="{BB962C8B-B14F-4D97-AF65-F5344CB8AC3E}">
        <p14:creationId xmlns:p14="http://schemas.microsoft.com/office/powerpoint/2010/main" val="2852372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Shape 38"/>
          <p:cNvSpPr txBox="1">
            <a:spLocks noGrp="1"/>
          </p:cNvSpPr>
          <p:nvPr>
            <p:ph type="title"/>
          </p:nvPr>
        </p:nvSpPr>
        <p:spPr/>
        <p:txBody>
          <a:bodyPr/>
          <a:lstStyle/>
          <a:p>
            <a:pPr lvl="0"/>
            <a:r>
              <a:rPr lang="en"/>
              <a:t>Image Functions</a:t>
            </a:r>
          </a:p>
        </p:txBody>
      </p:sp>
      <p:sp>
        <p:nvSpPr>
          <p:cNvPr id="39" name="Shape 39"/>
          <p:cNvSpPr txBox="1">
            <a:spLocks noGrp="1"/>
          </p:cNvSpPr>
          <p:nvPr>
            <p:ph idx="1"/>
          </p:nvPr>
        </p:nvSpPr>
        <p:spPr/>
        <p:txBody>
          <a:bodyPr/>
          <a:lstStyle/>
          <a:p>
            <a:pPr lvl="0"/>
            <a:r>
              <a:rPr lang="en-US"/>
              <a:t>What do we need to know to write image functions in Racket?</a:t>
            </a:r>
          </a:p>
          <a:p>
            <a:pPr lvl="0"/>
            <a:endParaRPr lang="en-US"/>
          </a:p>
        </p:txBody>
      </p:sp>
    </p:spTree>
    <p:extLst>
      <p:ext uri="{BB962C8B-B14F-4D97-AF65-F5344CB8AC3E}">
        <p14:creationId xmlns:p14="http://schemas.microsoft.com/office/powerpoint/2010/main" val="417753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pPr lvl="0"/>
            <a:r>
              <a:rPr lang="en"/>
              <a:t>Glossary</a:t>
            </a:r>
            <a:endParaRPr lang="en" dirty="0"/>
          </a:p>
        </p:txBody>
      </p:sp>
      <p:sp>
        <p:nvSpPr>
          <p:cNvPr id="40" name="Shape 40"/>
          <p:cNvSpPr txBox="1">
            <a:spLocks noGrp="1"/>
          </p:cNvSpPr>
          <p:nvPr>
            <p:ph idx="1"/>
          </p:nvPr>
        </p:nvSpPr>
        <p:spPr/>
        <p:txBody>
          <a:bodyPr>
            <a:normAutofit fontScale="92500"/>
          </a:bodyPr>
          <a:lstStyle/>
          <a:p>
            <a:pPr lvl="0"/>
            <a:r>
              <a:rPr lang="en-US"/>
              <a:t>apply: use a given function on some inputs</a:t>
            </a:r>
          </a:p>
          <a:p>
            <a:pPr lvl="0"/>
            <a:r>
              <a:rPr lang="en-US"/>
              <a:t>arguments: the inputs to a function; expressions for arguments follow the name of a function</a:t>
            </a:r>
          </a:p>
          <a:p>
            <a:pPr lvl="0"/>
            <a:r>
              <a:rPr lang="en-US"/>
              <a:t>circle of evaluation: a diagram of the structure of an expression (arithmetic or code)</a:t>
            </a:r>
          </a:p>
          <a:p>
            <a:pPr lvl="0"/>
            <a:r>
              <a:rPr lang="en-US"/>
              <a:t>definitions window: the text box at the top of the Editor (DrRacket or WeScheme), where definitions for values and functions are written</a:t>
            </a:r>
          </a:p>
          <a:p>
            <a:pPr lvl="0"/>
            <a:r>
              <a:rPr lang="en-US"/>
              <a:t>editor: software in which you can write and evaluate code</a:t>
            </a:r>
          </a:p>
          <a:p>
            <a:pPr lvl="0"/>
            <a:r>
              <a:rPr lang="en-US"/>
              <a:t>evaluate: perform the computation in an expression, producing an answer</a:t>
            </a:r>
          </a:p>
          <a:p>
            <a:pPr lvl="0"/>
            <a:r>
              <a:rPr lang="en-US"/>
              <a:t>evaluates to: the result of computing an expression</a:t>
            </a:r>
          </a:p>
          <a:p>
            <a:pPr lvl="0"/>
            <a:endParaRPr lang="en-US"/>
          </a:p>
        </p:txBody>
      </p:sp>
    </p:spTree>
    <p:extLst>
      <p:ext uri="{BB962C8B-B14F-4D97-AF65-F5344CB8AC3E}">
        <p14:creationId xmlns:p14="http://schemas.microsoft.com/office/powerpoint/2010/main" val="13365362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title"/>
          </p:nvPr>
        </p:nvSpPr>
        <p:spPr/>
        <p:txBody>
          <a:bodyPr/>
          <a:lstStyle/>
          <a:p>
            <a:pPr lvl="0"/>
            <a:r>
              <a:rPr lang="en"/>
              <a:t>parts of an expression</a:t>
            </a:r>
            <a:endParaRPr lang="en" dirty="0"/>
          </a:p>
        </p:txBody>
      </p:sp>
      <p:sp>
        <p:nvSpPr>
          <p:cNvPr id="45" name="Shape 45"/>
          <p:cNvSpPr txBox="1">
            <a:spLocks noGrp="1"/>
          </p:cNvSpPr>
          <p:nvPr>
            <p:ph idx="1"/>
          </p:nvPr>
        </p:nvSpPr>
        <p:spPr/>
        <p:txBody>
          <a:bodyPr/>
          <a:lstStyle/>
          <a:p>
            <a:pPr lvl="0"/>
            <a:r>
              <a:rPr lang="en"/>
              <a:t>arguments</a:t>
            </a:r>
          </a:p>
        </p:txBody>
      </p:sp>
      <p:sp>
        <p:nvSpPr>
          <p:cNvPr id="46" name="Shape 46"/>
          <p:cNvSpPr txBox="1">
            <a:spLocks noGrp="1"/>
          </p:cNvSpPr>
          <p:nvPr>
            <p:ph type="body" idx="4294967295"/>
          </p:nvPr>
        </p:nvSpPr>
        <p:spPr>
          <a:xfrm>
            <a:off x="0" y="2686050"/>
            <a:ext cx="7496175" cy="1196975"/>
          </a:xfrm>
          <a:prstGeom prst="rect">
            <a:avLst/>
          </a:prstGeom>
        </p:spPr>
        <p:txBody>
          <a:bodyPr lIns="91425" tIns="91425" rIns="91425" bIns="91425" anchor="t" anchorCtr="0">
            <a:noAutofit/>
          </a:bodyPr>
          <a:lstStyle/>
          <a:p>
            <a:pPr lvl="0" rtl="0">
              <a:spcBef>
                <a:spcPts val="0"/>
              </a:spcBef>
              <a:buNone/>
            </a:pPr>
            <a:r>
              <a:rPr lang="en" sz="4800">
                <a:solidFill>
                  <a:srgbClr val="0000FF"/>
                </a:solidFill>
              </a:rPr>
              <a:t>(circle 50 "solid" "red")</a:t>
            </a:r>
          </a:p>
        </p:txBody>
      </p:sp>
      <p:sp>
        <p:nvSpPr>
          <p:cNvPr id="47" name="Shape 47"/>
          <p:cNvSpPr txBox="1">
            <a:spLocks noGrp="1"/>
          </p:cNvSpPr>
          <p:nvPr>
            <p:ph type="body" idx="4294967295"/>
          </p:nvPr>
        </p:nvSpPr>
        <p:spPr>
          <a:xfrm>
            <a:off x="0" y="1858963"/>
            <a:ext cx="1400175" cy="827087"/>
          </a:xfrm>
          <a:prstGeom prst="rect">
            <a:avLst/>
          </a:prstGeom>
        </p:spPr>
        <p:txBody>
          <a:bodyPr lIns="91425" tIns="91425" rIns="91425" bIns="91425" anchor="t" anchorCtr="0">
            <a:noAutofit/>
          </a:bodyPr>
          <a:lstStyle/>
          <a:p>
            <a:pPr lvl="0" rtl="0">
              <a:spcBef>
                <a:spcPts val="0"/>
              </a:spcBef>
              <a:buNone/>
            </a:pPr>
            <a:r>
              <a:rPr lang="en">
                <a:solidFill>
                  <a:srgbClr val="FF0000"/>
                </a:solidFill>
              </a:rPr>
              <a:t>name</a:t>
            </a:r>
          </a:p>
        </p:txBody>
      </p:sp>
      <p:grpSp>
        <p:nvGrpSpPr>
          <p:cNvPr id="48" name="Shape 48"/>
          <p:cNvGrpSpPr/>
          <p:nvPr/>
        </p:nvGrpSpPr>
        <p:grpSpPr>
          <a:xfrm>
            <a:off x="1169725" y="2481194"/>
            <a:ext cx="5685131" cy="1429907"/>
            <a:chOff x="1169725" y="2481194"/>
            <a:chExt cx="5685131" cy="1429907"/>
          </a:xfrm>
        </p:grpSpPr>
        <p:sp>
          <p:nvSpPr>
            <p:cNvPr id="49" name="Shape 49"/>
            <p:cNvSpPr/>
            <p:nvPr/>
          </p:nvSpPr>
          <p:spPr>
            <a:xfrm>
              <a:off x="2680656" y="2481194"/>
              <a:ext cx="4174199" cy="1414799"/>
            </a:xfrm>
            <a:prstGeom prst="bracketPair">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 name="Shape 50"/>
            <p:cNvSpPr/>
            <p:nvPr/>
          </p:nvSpPr>
          <p:spPr>
            <a:xfrm>
              <a:off x="1169725" y="2496301"/>
              <a:ext cx="1400099" cy="1414799"/>
            </a:xfrm>
            <a:prstGeom prst="bracketPair">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37388493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cxnSp>
        <p:nvCxnSpPr>
          <p:cNvPr id="51" name="Shape 51"/>
          <p:cNvCxnSpPr/>
          <p:nvPr/>
        </p:nvCxnSpPr>
        <p:spPr>
          <a:xfrm>
            <a:off x="6583947" y="4034526"/>
            <a:ext cx="1788599" cy="0"/>
          </a:xfrm>
          <a:prstGeom prst="straightConnector1">
            <a:avLst/>
          </a:prstGeom>
          <a:noFill/>
          <a:ln w="19050" cap="flat" cmpd="sng">
            <a:solidFill>
              <a:schemeClr val="dk2"/>
            </a:solidFill>
            <a:prstDash val="solid"/>
            <a:round/>
            <a:headEnd type="none" w="lg" len="lg"/>
            <a:tailEnd type="none" w="lg" len="lg"/>
          </a:ln>
        </p:spPr>
      </p:cxnSp>
      <p:sp>
        <p:nvSpPr>
          <p:cNvPr id="52" name="Shape 52"/>
          <p:cNvSpPr/>
          <p:nvPr/>
        </p:nvSpPr>
        <p:spPr>
          <a:xfrm>
            <a:off x="1703523" y="588241"/>
            <a:ext cx="7082667" cy="59550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 name="Shape 53"/>
          <p:cNvSpPr txBox="1">
            <a:spLocks noGrp="1"/>
          </p:cNvSpPr>
          <p:nvPr>
            <p:ph type="title"/>
          </p:nvPr>
        </p:nvSpPr>
        <p:spPr/>
        <p:txBody>
          <a:bodyPr/>
          <a:lstStyle/>
          <a:p>
            <a:r>
              <a:rPr lang="en"/>
              <a:t>Write the code for this circle of evaluation.</a:t>
            </a:r>
            <a:endParaRPr lang="en" dirty="0"/>
          </a:p>
        </p:txBody>
      </p:sp>
      <p:sp>
        <p:nvSpPr>
          <p:cNvPr id="13" name="Content Placeholder 12"/>
          <p:cNvSpPr>
            <a:spLocks noGrp="1"/>
          </p:cNvSpPr>
          <p:nvPr>
            <p:ph idx="1"/>
          </p:nvPr>
        </p:nvSpPr>
        <p:spPr/>
        <p:txBody>
          <a:bodyPr/>
          <a:lstStyle/>
          <a:p>
            <a:endParaRPr lang="en-US"/>
          </a:p>
        </p:txBody>
      </p:sp>
      <p:sp>
        <p:nvSpPr>
          <p:cNvPr id="54" name="Shape 54"/>
          <p:cNvSpPr/>
          <p:nvPr/>
        </p:nvSpPr>
        <p:spPr>
          <a:xfrm>
            <a:off x="1901832" y="1629095"/>
            <a:ext cx="6686047" cy="4225662"/>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5" name="Shape 55"/>
          <p:cNvCxnSpPr>
            <a:stCxn id="52" idx="1"/>
            <a:endCxn id="52" idx="7"/>
          </p:cNvCxnSpPr>
          <p:nvPr/>
        </p:nvCxnSpPr>
        <p:spPr>
          <a:xfrm>
            <a:off x="2740756" y="1460331"/>
            <a:ext cx="5008201" cy="0"/>
          </a:xfrm>
          <a:prstGeom prst="straightConnector1">
            <a:avLst/>
          </a:prstGeom>
          <a:noFill/>
          <a:ln w="19050" cap="flat" cmpd="sng">
            <a:solidFill>
              <a:schemeClr val="dk2"/>
            </a:solidFill>
            <a:prstDash val="solid"/>
            <a:round/>
            <a:headEnd type="none" w="lg" len="lg"/>
            <a:tailEnd type="none" w="lg" len="lg"/>
          </a:ln>
        </p:spPr>
      </p:cxnSp>
      <p:sp>
        <p:nvSpPr>
          <p:cNvPr id="56" name="Shape 56"/>
          <p:cNvSpPr txBox="1"/>
          <p:nvPr/>
        </p:nvSpPr>
        <p:spPr>
          <a:xfrm>
            <a:off x="3632752" y="795636"/>
            <a:ext cx="2142245" cy="457200"/>
          </a:xfrm>
          <a:prstGeom prst="rect">
            <a:avLst/>
          </a:prstGeom>
          <a:noFill/>
          <a:ln>
            <a:noFill/>
          </a:ln>
        </p:spPr>
        <p:txBody>
          <a:bodyPr lIns="91425" tIns="91425" rIns="91425" bIns="91425" anchor="t" anchorCtr="0">
            <a:noAutofit/>
          </a:bodyPr>
          <a:lstStyle/>
          <a:p>
            <a:pPr lvl="0">
              <a:spcBef>
                <a:spcPts val="0"/>
              </a:spcBef>
              <a:buNone/>
            </a:pPr>
            <a:r>
              <a:rPr lang="en" sz="2400" dirty="0"/>
              <a:t>define</a:t>
            </a:r>
          </a:p>
        </p:txBody>
      </p:sp>
      <p:sp>
        <p:nvSpPr>
          <p:cNvPr id="57" name="Shape 57"/>
          <p:cNvSpPr txBox="1"/>
          <p:nvPr/>
        </p:nvSpPr>
        <p:spPr>
          <a:xfrm>
            <a:off x="4060142" y="5130746"/>
            <a:ext cx="1824641" cy="535499"/>
          </a:xfrm>
          <a:prstGeom prst="rect">
            <a:avLst/>
          </a:prstGeom>
          <a:noFill/>
          <a:ln>
            <a:noFill/>
          </a:ln>
        </p:spPr>
        <p:txBody>
          <a:bodyPr lIns="91425" tIns="91425" rIns="91425" bIns="91425" anchor="t" anchorCtr="0">
            <a:noAutofit/>
          </a:bodyPr>
          <a:lstStyle/>
          <a:p>
            <a:pPr lvl="0">
              <a:spcBef>
                <a:spcPts val="0"/>
              </a:spcBef>
              <a:buNone/>
            </a:pPr>
            <a:r>
              <a:rPr lang="en" sz="2400" dirty="0"/>
              <a:t>50 50 </a:t>
            </a:r>
          </a:p>
        </p:txBody>
      </p:sp>
      <p:grpSp>
        <p:nvGrpSpPr>
          <p:cNvPr id="58" name="Shape 58"/>
          <p:cNvGrpSpPr/>
          <p:nvPr/>
        </p:nvGrpSpPr>
        <p:grpSpPr>
          <a:xfrm>
            <a:off x="2017643" y="2309277"/>
            <a:ext cx="3479684" cy="2375025"/>
            <a:chOff x="3435598" y="2883433"/>
            <a:chExt cx="2267099" cy="2244299"/>
          </a:xfrm>
        </p:grpSpPr>
        <p:sp>
          <p:nvSpPr>
            <p:cNvPr id="59" name="Shape 59"/>
            <p:cNvSpPr/>
            <p:nvPr/>
          </p:nvSpPr>
          <p:spPr>
            <a:xfrm>
              <a:off x="3435598" y="2883433"/>
              <a:ext cx="2267099" cy="2244299"/>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60" name="Shape 60"/>
            <p:cNvCxnSpPr>
              <a:stCxn id="59" idx="1"/>
              <a:endCxn id="59" idx="7"/>
            </p:cNvCxnSpPr>
            <p:nvPr/>
          </p:nvCxnSpPr>
          <p:spPr>
            <a:xfrm>
              <a:off x="3767607" y="3212104"/>
              <a:ext cx="1603081" cy="0"/>
            </a:xfrm>
            <a:prstGeom prst="straightConnector1">
              <a:avLst/>
            </a:prstGeom>
            <a:noFill/>
            <a:ln w="19050" cap="flat" cmpd="sng">
              <a:solidFill>
                <a:schemeClr val="dk2"/>
              </a:solidFill>
              <a:prstDash val="solid"/>
              <a:round/>
              <a:headEnd type="none" w="lg" len="lg"/>
              <a:tailEnd type="none" w="lg" len="lg"/>
            </a:ln>
          </p:spPr>
        </p:cxnSp>
        <p:sp>
          <p:nvSpPr>
            <p:cNvPr id="61" name="Shape 61"/>
            <p:cNvSpPr txBox="1"/>
            <p:nvPr/>
          </p:nvSpPr>
          <p:spPr>
            <a:xfrm>
              <a:off x="3921973" y="2957845"/>
              <a:ext cx="1413662" cy="503506"/>
            </a:xfrm>
            <a:prstGeom prst="rect">
              <a:avLst/>
            </a:prstGeom>
            <a:noFill/>
            <a:ln>
              <a:noFill/>
            </a:ln>
          </p:spPr>
          <p:txBody>
            <a:bodyPr lIns="91425" tIns="91425" rIns="91425" bIns="91425" anchor="t" anchorCtr="0">
              <a:noAutofit/>
            </a:bodyPr>
            <a:lstStyle/>
            <a:p>
              <a:pPr lvl="0" rtl="0">
                <a:spcBef>
                  <a:spcPts val="0"/>
                </a:spcBef>
                <a:buNone/>
              </a:pPr>
              <a:r>
                <a:rPr lang="en" sz="2400" dirty="0"/>
                <a:t>triangle</a:t>
              </a:r>
            </a:p>
          </p:txBody>
        </p:sp>
        <p:sp>
          <p:nvSpPr>
            <p:cNvPr id="62" name="Shape 62"/>
            <p:cNvSpPr txBox="1"/>
            <p:nvPr/>
          </p:nvSpPr>
          <p:spPr>
            <a:xfrm>
              <a:off x="3678300" y="3892075"/>
              <a:ext cx="1992299" cy="476100"/>
            </a:xfrm>
            <a:prstGeom prst="rect">
              <a:avLst/>
            </a:prstGeom>
            <a:noFill/>
            <a:ln>
              <a:noFill/>
            </a:ln>
          </p:spPr>
          <p:txBody>
            <a:bodyPr lIns="91425" tIns="91425" rIns="91425" bIns="91425" anchor="t" anchorCtr="0">
              <a:noAutofit/>
            </a:bodyPr>
            <a:lstStyle/>
            <a:p>
              <a:pPr lvl="0">
                <a:spcBef>
                  <a:spcPts val="0"/>
                </a:spcBef>
                <a:buNone/>
              </a:pPr>
              <a:r>
                <a:rPr lang="en" sz="1800" dirty="0"/>
                <a:t>25 "solid" "green"</a:t>
              </a:r>
            </a:p>
          </p:txBody>
        </p:sp>
      </p:grpSp>
      <p:sp>
        <p:nvSpPr>
          <p:cNvPr id="63" name="Shape 63"/>
          <p:cNvSpPr txBox="1"/>
          <p:nvPr/>
        </p:nvSpPr>
        <p:spPr>
          <a:xfrm>
            <a:off x="2303782" y="1477659"/>
            <a:ext cx="1155035" cy="644346"/>
          </a:xfrm>
          <a:prstGeom prst="rect">
            <a:avLst/>
          </a:prstGeom>
          <a:noFill/>
          <a:ln>
            <a:noFill/>
          </a:ln>
        </p:spPr>
        <p:txBody>
          <a:bodyPr lIns="91425" tIns="91425" rIns="91425" bIns="91425" anchor="t" anchorCtr="0">
            <a:noAutofit/>
          </a:bodyPr>
          <a:lstStyle/>
          <a:p>
            <a:pPr lvl="0">
              <a:spcBef>
                <a:spcPts val="0"/>
              </a:spcBef>
              <a:buNone/>
            </a:pPr>
            <a:r>
              <a:rPr lang="en" sz="3000" dirty="0"/>
              <a:t>gtrc</a:t>
            </a:r>
          </a:p>
        </p:txBody>
      </p:sp>
      <p:cxnSp>
        <p:nvCxnSpPr>
          <p:cNvPr id="64" name="Shape 64"/>
          <p:cNvCxnSpPr>
            <a:stCxn id="54" idx="1"/>
            <a:endCxn id="54" idx="7"/>
          </p:cNvCxnSpPr>
          <p:nvPr/>
        </p:nvCxnSpPr>
        <p:spPr>
          <a:xfrm>
            <a:off x="2880981" y="2247929"/>
            <a:ext cx="4727749" cy="0"/>
          </a:xfrm>
          <a:prstGeom prst="straightConnector1">
            <a:avLst/>
          </a:prstGeom>
          <a:noFill/>
          <a:ln w="19050" cap="flat" cmpd="sng">
            <a:solidFill>
              <a:schemeClr val="dk2"/>
            </a:solidFill>
            <a:prstDash val="solid"/>
            <a:round/>
            <a:headEnd type="none" w="lg" len="lg"/>
            <a:tailEnd type="none" w="lg" len="lg"/>
          </a:ln>
        </p:spPr>
      </p:cxnSp>
      <p:sp>
        <p:nvSpPr>
          <p:cNvPr id="65" name="Shape 65"/>
          <p:cNvSpPr txBox="1"/>
          <p:nvPr/>
        </p:nvSpPr>
        <p:spPr>
          <a:xfrm>
            <a:off x="4205656" y="1768659"/>
            <a:ext cx="2307899" cy="883800"/>
          </a:xfrm>
          <a:prstGeom prst="rect">
            <a:avLst/>
          </a:prstGeom>
          <a:noFill/>
          <a:ln>
            <a:noFill/>
          </a:ln>
        </p:spPr>
        <p:txBody>
          <a:bodyPr lIns="91425" tIns="91425" rIns="91425" bIns="91425" anchor="t" anchorCtr="0">
            <a:noAutofit/>
          </a:bodyPr>
          <a:lstStyle/>
          <a:p>
            <a:pPr lvl="0">
              <a:spcBef>
                <a:spcPts val="0"/>
              </a:spcBef>
              <a:buNone/>
            </a:pPr>
            <a:r>
              <a:rPr lang="en" sz="2400"/>
              <a:t>put-image</a:t>
            </a:r>
          </a:p>
        </p:txBody>
      </p:sp>
      <p:grpSp>
        <p:nvGrpSpPr>
          <p:cNvPr id="66" name="Shape 66"/>
          <p:cNvGrpSpPr/>
          <p:nvPr/>
        </p:nvGrpSpPr>
        <p:grpSpPr>
          <a:xfrm>
            <a:off x="5256296" y="2285937"/>
            <a:ext cx="3116250" cy="2844809"/>
            <a:chOff x="9627176" y="2758641"/>
            <a:chExt cx="3092007" cy="2844809"/>
          </a:xfrm>
        </p:grpSpPr>
        <p:sp>
          <p:nvSpPr>
            <p:cNvPr id="67" name="Shape 67"/>
            <p:cNvSpPr/>
            <p:nvPr/>
          </p:nvSpPr>
          <p:spPr>
            <a:xfrm>
              <a:off x="9627176" y="3033842"/>
              <a:ext cx="3092007" cy="2569608"/>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 name="Shape 68"/>
            <p:cNvSpPr txBox="1"/>
            <p:nvPr/>
          </p:nvSpPr>
          <p:spPr>
            <a:xfrm>
              <a:off x="10646453" y="2758641"/>
              <a:ext cx="1415049" cy="479410"/>
            </a:xfrm>
            <a:prstGeom prst="rect">
              <a:avLst/>
            </a:prstGeom>
            <a:noFill/>
            <a:ln>
              <a:noFill/>
            </a:ln>
          </p:spPr>
          <p:txBody>
            <a:bodyPr lIns="91425" tIns="91425" rIns="91425" bIns="91425" anchor="t" anchorCtr="0">
              <a:noAutofit/>
            </a:bodyPr>
            <a:lstStyle/>
            <a:p>
              <a:pPr lvl="0">
                <a:spcBef>
                  <a:spcPts val="0"/>
                </a:spcBef>
                <a:buNone/>
              </a:pPr>
              <a:r>
                <a:rPr lang="en" sz="2400" dirty="0"/>
                <a:t>circle</a:t>
              </a:r>
            </a:p>
          </p:txBody>
        </p:sp>
        <p:sp>
          <p:nvSpPr>
            <p:cNvPr id="69" name="Shape 69"/>
            <p:cNvSpPr txBox="1"/>
            <p:nvPr/>
          </p:nvSpPr>
          <p:spPr>
            <a:xfrm>
              <a:off x="9703226" y="4308650"/>
              <a:ext cx="2813789" cy="484799"/>
            </a:xfrm>
            <a:prstGeom prst="rect">
              <a:avLst/>
            </a:prstGeom>
            <a:noFill/>
            <a:ln>
              <a:noFill/>
            </a:ln>
          </p:spPr>
          <p:txBody>
            <a:bodyPr lIns="91425" tIns="91425" rIns="91425" bIns="91425" anchor="t" anchorCtr="0">
              <a:noAutofit/>
            </a:bodyPr>
            <a:lstStyle/>
            <a:p>
              <a:pPr lvl="0">
                <a:spcBef>
                  <a:spcPts val="0"/>
                </a:spcBef>
                <a:buNone/>
              </a:pPr>
              <a:r>
                <a:rPr lang="en" sz="1800" dirty="0"/>
                <a:t>50 "solid" "red"</a:t>
              </a:r>
            </a:p>
          </p:txBody>
        </p:sp>
        <p:cxnSp>
          <p:nvCxnSpPr>
            <p:cNvPr id="70" name="Shape 70"/>
            <p:cNvCxnSpPr>
              <a:stCxn id="67" idx="7"/>
              <a:endCxn id="67" idx="1"/>
            </p:cNvCxnSpPr>
            <p:nvPr/>
          </p:nvCxnSpPr>
          <p:spPr>
            <a:xfrm flipH="1">
              <a:off x="10079990" y="3410152"/>
              <a:ext cx="2186380" cy="0"/>
            </a:xfrm>
            <a:prstGeom prst="straightConnector1">
              <a:avLst/>
            </a:prstGeom>
            <a:noFill/>
            <a:ln w="19050" cap="flat" cmpd="sng">
              <a:solidFill>
                <a:schemeClr val="dk2"/>
              </a:solidFill>
              <a:prstDash val="solid"/>
              <a:round/>
              <a:headEnd type="none" w="lg" len="lg"/>
              <a:tailEnd type="none" w="lg" len="lg"/>
            </a:ln>
          </p:spPr>
        </p:cxnSp>
      </p:grpSp>
    </p:spTree>
    <p:extLst>
      <p:ext uri="{BB962C8B-B14F-4D97-AF65-F5344CB8AC3E}">
        <p14:creationId xmlns:p14="http://schemas.microsoft.com/office/powerpoint/2010/main" val="3440625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p:txBody>
          <a:bodyPr/>
          <a:lstStyle/>
          <a:p>
            <a:pPr lvl="0"/>
            <a:r>
              <a:rPr lang="en"/>
              <a:t>circles of evaluation</a:t>
            </a:r>
          </a:p>
        </p:txBody>
      </p:sp>
      <p:sp>
        <p:nvSpPr>
          <p:cNvPr id="9" name="Content Placeholder 8"/>
          <p:cNvSpPr>
            <a:spLocks noGrp="1"/>
          </p:cNvSpPr>
          <p:nvPr>
            <p:ph idx="1"/>
          </p:nvPr>
        </p:nvSpPr>
        <p:spPr/>
        <p:txBody>
          <a:bodyPr/>
          <a:lstStyle/>
          <a:p>
            <a:endParaRPr lang="en-US"/>
          </a:p>
        </p:txBody>
      </p:sp>
      <p:cxnSp>
        <p:nvCxnSpPr>
          <p:cNvPr id="94" name="Shape 94"/>
          <p:cNvCxnSpPr/>
          <p:nvPr/>
        </p:nvCxnSpPr>
        <p:spPr>
          <a:xfrm>
            <a:off x="2471500" y="1178475"/>
            <a:ext cx="32400" cy="5309100"/>
          </a:xfrm>
          <a:prstGeom prst="straightConnector1">
            <a:avLst/>
          </a:prstGeom>
          <a:noFill/>
          <a:ln w="19050" cap="flat" cmpd="sng">
            <a:solidFill>
              <a:schemeClr val="dk2"/>
            </a:solidFill>
            <a:prstDash val="solid"/>
            <a:round/>
            <a:headEnd type="none" w="lg" len="lg"/>
            <a:tailEnd type="none" w="lg" len="lg"/>
          </a:ln>
        </p:spPr>
      </p:cxnSp>
      <p:cxnSp>
        <p:nvCxnSpPr>
          <p:cNvPr id="95" name="Shape 95"/>
          <p:cNvCxnSpPr/>
          <p:nvPr/>
        </p:nvCxnSpPr>
        <p:spPr>
          <a:xfrm>
            <a:off x="6186925" y="1080250"/>
            <a:ext cx="15899" cy="5243700"/>
          </a:xfrm>
          <a:prstGeom prst="straightConnector1">
            <a:avLst/>
          </a:prstGeom>
          <a:noFill/>
          <a:ln w="19050" cap="flat" cmpd="sng">
            <a:solidFill>
              <a:schemeClr val="dk2"/>
            </a:solidFill>
            <a:prstDash val="solid"/>
            <a:round/>
            <a:headEnd type="none" w="lg" len="lg"/>
            <a:tailEnd type="none" w="lg" len="lg"/>
          </a:ln>
        </p:spPr>
      </p:cxnSp>
      <p:sp>
        <p:nvSpPr>
          <p:cNvPr id="96" name="Shape 96"/>
          <p:cNvSpPr txBox="1"/>
          <p:nvPr/>
        </p:nvSpPr>
        <p:spPr>
          <a:xfrm>
            <a:off x="278250" y="883850"/>
            <a:ext cx="2160600" cy="703799"/>
          </a:xfrm>
          <a:prstGeom prst="rect">
            <a:avLst/>
          </a:prstGeom>
          <a:noFill/>
          <a:ln>
            <a:noFill/>
          </a:ln>
        </p:spPr>
        <p:txBody>
          <a:bodyPr lIns="91425" tIns="91425" rIns="91425" bIns="91425" anchor="t" anchorCtr="0">
            <a:noAutofit/>
          </a:bodyPr>
          <a:lstStyle/>
          <a:p>
            <a:pPr lvl="0">
              <a:spcBef>
                <a:spcPts val="0"/>
              </a:spcBef>
              <a:buNone/>
            </a:pPr>
            <a:r>
              <a:rPr lang="en" sz="2400"/>
              <a:t>Math</a:t>
            </a:r>
          </a:p>
        </p:txBody>
      </p:sp>
      <p:sp>
        <p:nvSpPr>
          <p:cNvPr id="97" name="Shape 97"/>
          <p:cNvSpPr txBox="1"/>
          <p:nvPr/>
        </p:nvSpPr>
        <p:spPr>
          <a:xfrm>
            <a:off x="6312087" y="883850"/>
            <a:ext cx="2830499" cy="703799"/>
          </a:xfrm>
          <a:prstGeom prst="rect">
            <a:avLst/>
          </a:prstGeom>
          <a:noFill/>
          <a:ln>
            <a:noFill/>
          </a:ln>
        </p:spPr>
        <p:txBody>
          <a:bodyPr lIns="91425" tIns="91425" rIns="91425" bIns="91425" anchor="t" anchorCtr="0">
            <a:noAutofit/>
          </a:bodyPr>
          <a:lstStyle/>
          <a:p>
            <a:pPr lvl="0" rtl="0">
              <a:spcBef>
                <a:spcPts val="0"/>
              </a:spcBef>
              <a:buNone/>
            </a:pPr>
            <a:r>
              <a:rPr lang="en" sz="2400"/>
              <a:t>Racket Code</a:t>
            </a:r>
          </a:p>
        </p:txBody>
      </p:sp>
      <p:sp>
        <p:nvSpPr>
          <p:cNvPr id="98" name="Shape 98"/>
          <p:cNvSpPr txBox="1"/>
          <p:nvPr/>
        </p:nvSpPr>
        <p:spPr>
          <a:xfrm>
            <a:off x="2609838" y="883850"/>
            <a:ext cx="2830499" cy="703799"/>
          </a:xfrm>
          <a:prstGeom prst="rect">
            <a:avLst/>
          </a:prstGeom>
          <a:noFill/>
          <a:ln>
            <a:noFill/>
          </a:ln>
        </p:spPr>
        <p:txBody>
          <a:bodyPr lIns="91425" tIns="91425" rIns="91425" bIns="91425" anchor="t" anchorCtr="0">
            <a:noAutofit/>
          </a:bodyPr>
          <a:lstStyle/>
          <a:p>
            <a:pPr lvl="0" rtl="0">
              <a:spcBef>
                <a:spcPts val="0"/>
              </a:spcBef>
              <a:buNone/>
            </a:pPr>
            <a:r>
              <a:rPr lang="en" sz="2400"/>
              <a:t>Circle of Evaluation</a:t>
            </a:r>
          </a:p>
        </p:txBody>
      </p:sp>
    </p:spTree>
    <p:extLst>
      <p:ext uri="{BB962C8B-B14F-4D97-AF65-F5344CB8AC3E}">
        <p14:creationId xmlns:p14="http://schemas.microsoft.com/office/powerpoint/2010/main" val="14844703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p:txBody>
          <a:bodyPr/>
          <a:lstStyle/>
          <a:p>
            <a:pPr lvl="0"/>
            <a:r>
              <a:rPr lang="en"/>
              <a:t>composition of functions: putting one function inside of another</a:t>
            </a:r>
          </a:p>
        </p:txBody>
      </p:sp>
      <p:sp>
        <p:nvSpPr>
          <p:cNvPr id="62" name="Shape 62"/>
          <p:cNvSpPr txBox="1">
            <a:spLocks noGrp="1"/>
          </p:cNvSpPr>
          <p:nvPr>
            <p:ph idx="1"/>
          </p:nvPr>
        </p:nvSpPr>
        <p:spPr/>
        <p:txBody>
          <a:bodyPr/>
          <a:lstStyle/>
          <a:p>
            <a:pPr lvl="0"/>
            <a:r>
              <a:rPr lang="en-US"/>
              <a:t>Interpret the following line of code. </a:t>
            </a:r>
          </a:p>
          <a:p>
            <a:pPr lvl="0"/>
            <a:r>
              <a:rPr lang="en-US"/>
              <a:t>(* 5 (+ 3 2))</a:t>
            </a:r>
          </a:p>
          <a:p>
            <a:pPr lvl="0"/>
            <a:endParaRPr lang="en-US"/>
          </a:p>
          <a:p>
            <a:pPr lvl="0"/>
            <a:r>
              <a:rPr lang="en-US"/>
              <a:t>...and this one?</a:t>
            </a:r>
          </a:p>
          <a:p>
            <a:pPr lvl="0"/>
            <a:r>
              <a:rPr lang="en-US"/>
              <a:t>(rotate 45</a:t>
            </a:r>
          </a:p>
          <a:p>
            <a:pPr lvl="0"/>
            <a:r>
              <a:rPr lang="en-US"/>
              <a:t>(triangle 50 "solid" "green"))</a:t>
            </a:r>
          </a:p>
        </p:txBody>
      </p:sp>
      <p:sp>
        <p:nvSpPr>
          <p:cNvPr id="63" name="Shape 63"/>
          <p:cNvSpPr txBox="1"/>
          <p:nvPr/>
        </p:nvSpPr>
        <p:spPr>
          <a:xfrm>
            <a:off x="503600" y="5732275"/>
            <a:ext cx="8117099" cy="755400"/>
          </a:xfrm>
          <a:prstGeom prst="rect">
            <a:avLst/>
          </a:prstGeom>
          <a:noFill/>
          <a:ln>
            <a:noFill/>
          </a:ln>
        </p:spPr>
        <p:txBody>
          <a:bodyPr lIns="91425" tIns="91425" rIns="91425" bIns="91425" anchor="t" anchorCtr="0">
            <a:noAutofit/>
          </a:bodyPr>
          <a:lstStyle/>
          <a:p>
            <a:pPr lvl="0">
              <a:spcBef>
                <a:spcPts val="0"/>
              </a:spcBef>
              <a:buNone/>
            </a:pPr>
            <a:r>
              <a:rPr lang="en"/>
              <a:t>How many parameters does rotate have?  How do we answer this question?  </a:t>
            </a:r>
          </a:p>
        </p:txBody>
      </p:sp>
    </p:spTree>
    <p:extLst>
      <p:ext uri="{BB962C8B-B14F-4D97-AF65-F5344CB8AC3E}">
        <p14:creationId xmlns:p14="http://schemas.microsoft.com/office/powerpoint/2010/main" val="42324185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
              <a:t>Formal Language</a:t>
            </a:r>
          </a:p>
        </p:txBody>
      </p:sp>
      <p:sp>
        <p:nvSpPr>
          <p:cNvPr id="52" name="Shape 52"/>
          <p:cNvSpPr txBox="1">
            <a:spLocks noGrp="1"/>
          </p:cNvSpPr>
          <p:nvPr>
            <p:ph idx="1"/>
          </p:nvPr>
        </p:nvSpPr>
        <p:spPr/>
        <p:txBody>
          <a:bodyPr/>
          <a:lstStyle/>
          <a:p>
            <a:pPr lvl="0"/>
            <a:r>
              <a:rPr lang="en"/>
              <a:t>What do we need to know to write expressions in WeScheme?</a:t>
            </a:r>
          </a:p>
        </p:txBody>
      </p:sp>
    </p:spTree>
    <p:extLst>
      <p:ext uri="{BB962C8B-B14F-4D97-AF65-F5344CB8AC3E}">
        <p14:creationId xmlns:p14="http://schemas.microsoft.com/office/powerpoint/2010/main" val="4008507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
              <a:t>expression			</a:t>
            </a:r>
          </a:p>
        </p:txBody>
      </p:sp>
      <p:sp>
        <p:nvSpPr>
          <p:cNvPr id="76" name="Shape 76"/>
          <p:cNvSpPr txBox="1">
            <a:spLocks noGrp="1"/>
          </p:cNvSpPr>
          <p:nvPr>
            <p:ph idx="1"/>
          </p:nvPr>
        </p:nvSpPr>
        <p:spPr/>
        <p:txBody>
          <a:bodyPr/>
          <a:lstStyle/>
          <a:p>
            <a:pPr lvl="0"/>
            <a:r>
              <a:rPr lang="en"/>
              <a:t>anything that can be evaluated</a:t>
            </a:r>
          </a:p>
        </p:txBody>
      </p:sp>
    </p:spTree>
    <p:extLst>
      <p:ext uri="{BB962C8B-B14F-4D97-AF65-F5344CB8AC3E}">
        <p14:creationId xmlns:p14="http://schemas.microsoft.com/office/powerpoint/2010/main" val="33149451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Composition of Functions</a:t>
            </a:r>
            <a:endParaRPr lang="en" dirty="0"/>
          </a:p>
        </p:txBody>
      </p:sp>
      <p:sp>
        <p:nvSpPr>
          <p:cNvPr id="28" name="Shape 28"/>
          <p:cNvSpPr txBox="1">
            <a:spLocks noGrp="1"/>
          </p:cNvSpPr>
          <p:nvPr>
            <p:ph idx="1"/>
          </p:nvPr>
        </p:nvSpPr>
        <p:spPr/>
        <p:txBody>
          <a:bodyPr/>
          <a:lstStyle/>
          <a:p>
            <a:pPr lvl="0"/>
            <a:r>
              <a:rPr lang="en"/>
              <a:t>How can one expression be the argument of another?</a:t>
            </a:r>
          </a:p>
          <a:p>
            <a:pPr lvl="0"/>
            <a:endParaRPr lang="en"/>
          </a:p>
          <a:p>
            <a:pPr lvl="0"/>
            <a:r>
              <a:rPr lang="en"/>
              <a:t>(+ 3 (* 5 7))</a:t>
            </a:r>
          </a:p>
          <a:p>
            <a:pPr lvl="0"/>
            <a:r>
              <a:rPr lang="en"/>
              <a:t>(rotate 45 (square 50 “solid” “red”))</a:t>
            </a:r>
            <a:endParaRPr lang="en" dirty="0"/>
          </a:p>
        </p:txBody>
      </p:sp>
    </p:spTree>
    <p:extLst>
      <p:ext uri="{BB962C8B-B14F-4D97-AF65-F5344CB8AC3E}">
        <p14:creationId xmlns:p14="http://schemas.microsoft.com/office/powerpoint/2010/main" val="41917680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p:txBody>
          <a:bodyPr/>
          <a:lstStyle/>
          <a:p>
            <a:r>
              <a:rPr lang="en" dirty="0"/>
              <a:t>Common Errors</a:t>
            </a:r>
          </a:p>
        </p:txBody>
      </p:sp>
      <p:sp>
        <p:nvSpPr>
          <p:cNvPr id="48" name="Shape 48"/>
          <p:cNvSpPr txBox="1">
            <a:spLocks noGrp="1"/>
          </p:cNvSpPr>
          <p:nvPr>
            <p:ph idx="1"/>
          </p:nvPr>
        </p:nvSpPr>
        <p:spPr/>
        <p:txBody>
          <a:bodyPr/>
          <a:lstStyle/>
          <a:p>
            <a:r>
              <a:rPr lang="en"/>
              <a:t>Leaving out the beginning left-parenthesis</a:t>
            </a:r>
          </a:p>
          <a:p>
            <a:r>
              <a:rPr lang="en"/>
              <a:t>Leaving out the ending right-parenthesis</a:t>
            </a:r>
          </a:p>
          <a:p>
            <a:r>
              <a:rPr lang="en"/>
              <a:t>Misspelling the operation name</a:t>
            </a:r>
          </a:p>
          <a:p>
            <a:r>
              <a:rPr lang="en"/>
              <a:t>Too few or too many arguments</a:t>
            </a:r>
          </a:p>
          <a:p>
            <a:r>
              <a:rPr lang="en"/>
              <a:t>Putting the operation and arguments in the wrong order</a:t>
            </a:r>
          </a:p>
          <a:p>
            <a:r>
              <a:rPr lang="en"/>
              <a:t>Doing something different from what you meant</a:t>
            </a:r>
          </a:p>
        </p:txBody>
      </p:sp>
    </p:spTree>
    <p:extLst>
      <p:ext uri="{BB962C8B-B14F-4D97-AF65-F5344CB8AC3E}">
        <p14:creationId xmlns:p14="http://schemas.microsoft.com/office/powerpoint/2010/main" val="33019659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title"/>
          </p:nvPr>
        </p:nvSpPr>
        <p:spPr/>
        <p:txBody>
          <a:bodyPr/>
          <a:lstStyle/>
          <a:p>
            <a:r>
              <a:rPr lang="en"/>
              <a:t>Error messages</a:t>
            </a:r>
            <a:endParaRPr lang="en" dirty="0"/>
          </a:p>
        </p:txBody>
      </p:sp>
      <p:sp>
        <p:nvSpPr>
          <p:cNvPr id="54" name="Shape 54"/>
          <p:cNvSpPr txBox="1">
            <a:spLocks noGrp="1"/>
          </p:cNvSpPr>
          <p:nvPr>
            <p:ph idx="1"/>
          </p:nvPr>
        </p:nvSpPr>
        <p:spPr/>
        <p:txBody>
          <a:bodyPr/>
          <a:lstStyle/>
          <a:p>
            <a:r>
              <a:rPr lang="en"/>
              <a:t>error message: information from the computer about errors in code</a:t>
            </a:r>
          </a:p>
          <a:p>
            <a:endParaRPr lang="en"/>
          </a:p>
          <a:p>
            <a:r>
              <a:rPr lang="en"/>
              <a:t>How does this error message try to help you fix your program?</a:t>
            </a:r>
          </a:p>
          <a:p>
            <a:r>
              <a:rPr lang="en"/>
              <a:t>Write an explanation in your notes</a:t>
            </a:r>
          </a:p>
          <a:p>
            <a:endParaRPr lang="en" dirty="0"/>
          </a:p>
        </p:txBody>
      </p:sp>
      <p:pic>
        <p:nvPicPr>
          <p:cNvPr id="55" name="Shape 55"/>
          <p:cNvPicPr preferRelativeResize="0"/>
          <p:nvPr/>
        </p:nvPicPr>
        <p:blipFill>
          <a:blip r:embed="rId3">
            <a:alphaModFix/>
          </a:blip>
          <a:stretch>
            <a:fillRect/>
          </a:stretch>
        </p:blipFill>
        <p:spPr>
          <a:xfrm>
            <a:off x="3548660" y="4419588"/>
            <a:ext cx="4552474" cy="1695075"/>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36066615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pPr lvl="0"/>
            <a:r>
              <a:rPr lang="en"/>
              <a:t>Bug Finding</a:t>
            </a:r>
            <a:endParaRPr lang="en" dirty="0"/>
          </a:p>
        </p:txBody>
      </p:sp>
      <p:sp>
        <p:nvSpPr>
          <p:cNvPr id="77" name="Shape 77"/>
          <p:cNvSpPr txBox="1">
            <a:spLocks noGrp="1"/>
          </p:cNvSpPr>
          <p:nvPr>
            <p:ph idx="1"/>
          </p:nvPr>
        </p:nvSpPr>
        <p:spPr/>
        <p:txBody>
          <a:bodyPr/>
          <a:lstStyle/>
          <a:p>
            <a:pPr lvl="0"/>
            <a:r>
              <a:rPr lang="en"/>
              <a:t>Directions</a:t>
            </a:r>
          </a:p>
          <a:p>
            <a:pPr lvl="0"/>
            <a:r>
              <a:rPr lang="en"/>
              <a:t>Open your bug program.</a:t>
            </a:r>
          </a:p>
          <a:p>
            <a:pPr lvl="0"/>
            <a:r>
              <a:rPr lang="en"/>
              <a:t>Click run.</a:t>
            </a:r>
          </a:p>
          <a:p>
            <a:pPr lvl="0"/>
            <a:r>
              <a:rPr lang="en"/>
              <a:t>Read the error message.</a:t>
            </a:r>
          </a:p>
          <a:p>
            <a:pPr lvl="0"/>
            <a:r>
              <a:rPr lang="en"/>
              <a:t>Fix the bug.</a:t>
            </a:r>
          </a:p>
          <a:p>
            <a:pPr lvl="0"/>
            <a:r>
              <a:rPr lang="en"/>
              <a:t>Click run again.</a:t>
            </a:r>
          </a:p>
          <a:p>
            <a:pPr lvl="0"/>
            <a:r>
              <a:rPr lang="en"/>
              <a:t>Repeat until you have found all of the bugs and the program runs without errors.</a:t>
            </a:r>
          </a:p>
          <a:p>
            <a:pPr lvl="0"/>
            <a:r>
              <a:rPr lang="en"/>
              <a:t>Write a sentence explaining each bug on the space provided.</a:t>
            </a:r>
            <a:endParaRPr lang="en" dirty="0"/>
          </a:p>
        </p:txBody>
      </p:sp>
    </p:spTree>
    <p:extLst>
      <p:ext uri="{BB962C8B-B14F-4D97-AF65-F5344CB8AC3E}">
        <p14:creationId xmlns:p14="http://schemas.microsoft.com/office/powerpoint/2010/main" val="2563867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p:txBody>
          <a:bodyPr/>
          <a:lstStyle/>
          <a:p>
            <a:pPr lvl="0"/>
            <a:r>
              <a:rPr lang="en"/>
              <a:t>glossary cont’</a:t>
            </a:r>
          </a:p>
        </p:txBody>
      </p:sp>
      <p:sp>
        <p:nvSpPr>
          <p:cNvPr id="130" name="Shape 130"/>
          <p:cNvSpPr txBox="1">
            <a:spLocks noGrp="1"/>
          </p:cNvSpPr>
          <p:nvPr>
            <p:ph idx="1"/>
          </p:nvPr>
        </p:nvSpPr>
        <p:spPr/>
        <p:txBody>
          <a:bodyPr/>
          <a:lstStyle/>
          <a:p>
            <a:pPr lvl="0"/>
            <a:r>
              <a:rPr lang="en"/>
              <a:t>error message: information from the computer about errors in code</a:t>
            </a:r>
          </a:p>
          <a:p>
            <a:pPr lvl="0"/>
            <a:r>
              <a:rPr lang="en"/>
              <a:t>image: a type of data for pictures</a:t>
            </a:r>
          </a:p>
          <a:p>
            <a:pPr lvl="0"/>
            <a:r>
              <a:rPr lang="en"/>
              <a:t>identifier: how we refer to a function or value defined in a language (examples: +, *, star, circle)</a:t>
            </a:r>
          </a:p>
          <a:p>
            <a:pPr lvl="0"/>
            <a:r>
              <a:rPr lang="en"/>
              <a:t>string: any sequence of characters between quotation marks (examples: "hello", "42", "this is a string!")</a:t>
            </a:r>
          </a:p>
          <a:p>
            <a:pPr lvl="0"/>
            <a:r>
              <a:rPr lang="en"/>
              <a:t>type: refers to a general kind of data, like Number, String, Image, or Boolean</a:t>
            </a:r>
          </a:p>
          <a:p>
            <a:pPr lvl="0"/>
            <a:r>
              <a:rPr lang="en"/>
              <a:t>value: a specific piece of data, like 5 or "hello"</a:t>
            </a:r>
          </a:p>
        </p:txBody>
      </p:sp>
    </p:spTree>
    <p:extLst>
      <p:ext uri="{BB962C8B-B14F-4D97-AF65-F5344CB8AC3E}">
        <p14:creationId xmlns:p14="http://schemas.microsoft.com/office/powerpoint/2010/main" val="39878814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pPr lvl="0"/>
            <a:r>
              <a:rPr lang="en"/>
              <a:t>error messages</a:t>
            </a:r>
          </a:p>
        </p:txBody>
      </p:sp>
      <p:sp>
        <p:nvSpPr>
          <p:cNvPr id="40" name="Shape 40"/>
          <p:cNvSpPr txBox="1">
            <a:spLocks noGrp="1"/>
          </p:cNvSpPr>
          <p:nvPr>
            <p:ph idx="1"/>
          </p:nvPr>
        </p:nvSpPr>
        <p:spPr/>
        <p:txBody>
          <a:bodyPr/>
          <a:lstStyle/>
          <a:p>
            <a:pPr lvl="0"/>
            <a:r>
              <a:rPr lang="en-US"/>
              <a:t>enter the following code exactly how it is written</a:t>
            </a:r>
          </a:p>
          <a:p>
            <a:pPr lvl="0"/>
            <a:endParaRPr lang="en-US"/>
          </a:p>
          <a:p>
            <a:pPr lvl="0"/>
            <a:r>
              <a:rPr lang="en-US">
                <a:sym typeface="Courier New"/>
              </a:rPr>
              <a:t>(circle 50 "solid" "red"</a:t>
            </a:r>
          </a:p>
          <a:p>
            <a:pPr lvl="0"/>
            <a:endParaRPr lang="en-US">
              <a:sym typeface="Courier New"/>
            </a:endParaRPr>
          </a:p>
          <a:p>
            <a:pPr lvl="0"/>
            <a:r>
              <a:rPr lang="en-US"/>
              <a:t>What does the message say?</a:t>
            </a:r>
          </a:p>
          <a:p>
            <a:pPr lvl="0"/>
            <a:endParaRPr lang="en-US">
              <a:sym typeface="Courier New"/>
            </a:endParaRPr>
          </a:p>
          <a:p>
            <a:pPr lvl="0"/>
            <a:endParaRPr lang="en-US">
              <a:sym typeface="Courier New"/>
            </a:endParaRPr>
          </a:p>
        </p:txBody>
      </p:sp>
    </p:spTree>
    <p:extLst>
      <p:ext uri="{BB962C8B-B14F-4D97-AF65-F5344CB8AC3E}">
        <p14:creationId xmlns:p14="http://schemas.microsoft.com/office/powerpoint/2010/main" val="37587464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
              <a:t>how about this one?</a:t>
            </a:r>
          </a:p>
        </p:txBody>
      </p:sp>
      <p:sp>
        <p:nvSpPr>
          <p:cNvPr id="46" name="Shape 46"/>
          <p:cNvSpPr txBox="1">
            <a:spLocks noGrp="1"/>
          </p:cNvSpPr>
          <p:nvPr>
            <p:ph idx="1"/>
          </p:nvPr>
        </p:nvSpPr>
        <p:spPr/>
        <p:txBody>
          <a:bodyPr/>
          <a:lstStyle/>
          <a:p>
            <a:pPr lvl="0"/>
            <a:r>
              <a:rPr lang="en-US">
                <a:sym typeface="Courier New"/>
              </a:rPr>
              <a:t>(circle "solid" 50 "red")</a:t>
            </a:r>
          </a:p>
          <a:p>
            <a:pPr lvl="0"/>
            <a:endParaRPr lang="en-US">
              <a:sym typeface="Courier New"/>
            </a:endParaRPr>
          </a:p>
          <a:p>
            <a:pPr lvl="0"/>
            <a:r>
              <a:rPr lang="en-US"/>
              <a:t>What is the message telling us?</a:t>
            </a:r>
          </a:p>
        </p:txBody>
      </p:sp>
    </p:spTree>
    <p:extLst>
      <p:ext uri="{BB962C8B-B14F-4D97-AF65-F5344CB8AC3E}">
        <p14:creationId xmlns:p14="http://schemas.microsoft.com/office/powerpoint/2010/main" val="85339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US"/>
              <a:t>This code is broken.  Can you fix it?</a:t>
            </a:r>
            <a:endParaRPr lang="en-US" dirty="0"/>
          </a:p>
        </p:txBody>
      </p:sp>
      <p:sp>
        <p:nvSpPr>
          <p:cNvPr id="52" name="Shape 52"/>
          <p:cNvSpPr txBox="1">
            <a:spLocks noGrp="1"/>
          </p:cNvSpPr>
          <p:nvPr>
            <p:ph idx="1"/>
          </p:nvPr>
        </p:nvSpPr>
        <p:spPr/>
        <p:txBody>
          <a:bodyPr/>
          <a:lstStyle/>
          <a:p>
            <a:pPr lvl="0"/>
            <a:endParaRPr lang="en-US"/>
          </a:p>
          <a:p>
            <a:pPr lvl="0"/>
            <a:endParaRPr lang="en-US"/>
          </a:p>
          <a:p>
            <a:pPr lvl="0"/>
            <a:r>
              <a:rPr lang="en-US"/>
              <a:t>(define rtrr (put-image triangle 25 “solid” “red”)</a:t>
            </a:r>
          </a:p>
          <a:p>
            <a:pPr lvl="0"/>
            <a:r>
              <a:rPr lang="en-US"/>
              <a:t>                        50 50</a:t>
            </a:r>
          </a:p>
          <a:p>
            <a:pPr lvl="0"/>
            <a:r>
              <a:rPr lang="en-US"/>
              <a:t>                        (rectangle 100 100 </a:t>
            </a:r>
          </a:p>
          <a:p>
            <a:pPr lvl="0"/>
            <a:r>
              <a:rPr lang="en-US"/>
              <a:t>                                    solid” </a:t>
            </a:r>
          </a:p>
          <a:p>
            <a:pPr lvl="0"/>
            <a:r>
              <a:rPr lang="en-US"/>
              <a:t>                                   “red”)))</a:t>
            </a:r>
          </a:p>
          <a:p>
            <a:pPr lvl="0"/>
            <a:endParaRPr lang="en-US"/>
          </a:p>
          <a:p>
            <a:pPr lvl="0"/>
            <a:r>
              <a:rPr lang="en-US"/>
              <a:t>What should it do?</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0" y="0"/>
              <a:ext cx="0" cy="0"/>
            </p14:xfrm>
          </p:contentPart>
        </mc:Choice>
        <mc:Fallback xmlns="">
          <p:pic>
            <p:nvPicPr>
              <p:cNvPr id="7" name="Ink 6"/>
              <p:cNvPicPr/>
              <p:nvPr/>
            </p:nvPicPr>
            <p:blipFill/>
            <p:spPr/>
          </p:pic>
        </mc:Fallback>
      </mc:AlternateContent>
    </p:spTree>
    <p:extLst>
      <p:ext uri="{BB962C8B-B14F-4D97-AF65-F5344CB8AC3E}">
        <p14:creationId xmlns:p14="http://schemas.microsoft.com/office/powerpoint/2010/main" val="10466528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311701" y="1073676"/>
            <a:ext cx="8520599" cy="572699"/>
          </a:xfrm>
          <a:prstGeom prst="rect">
            <a:avLst/>
          </a:prstGeom>
        </p:spPr>
        <p:txBody>
          <a:bodyPr vert="horz" lIns="91425" tIns="91425" rIns="91425" bIns="91425" rtlCol="0" anchor="t" anchorCtr="0">
            <a:noAutofit/>
          </a:bodyPr>
          <a:lstStyle/>
          <a:p>
            <a:r>
              <a:rPr lang="en"/>
              <a:t>Unit 00 - Lesson 01 - Objectives</a:t>
            </a:r>
          </a:p>
        </p:txBody>
      </p:sp>
      <p:sp>
        <p:nvSpPr>
          <p:cNvPr id="55" name="Shape 55"/>
          <p:cNvSpPr txBox="1">
            <a:spLocks noGrp="1"/>
          </p:cNvSpPr>
          <p:nvPr>
            <p:ph type="body" idx="1"/>
          </p:nvPr>
        </p:nvSpPr>
        <p:spPr>
          <a:xfrm>
            <a:off x="311701" y="1511663"/>
            <a:ext cx="8520599" cy="4139099"/>
          </a:xfrm>
          <a:prstGeom prst="rect">
            <a:avLst/>
          </a:prstGeom>
        </p:spPr>
        <p:txBody>
          <a:bodyPr vert="horz" lIns="91425" tIns="91425" rIns="91425" bIns="91425" rtlCol="0" anchor="t" anchorCtr="0">
            <a:noAutofit/>
          </a:bodyPr>
          <a:lstStyle/>
          <a:p>
            <a:pPr>
              <a:lnSpc>
                <a:spcPct val="100000"/>
              </a:lnSpc>
              <a:buNone/>
            </a:pPr>
            <a:r>
              <a:rPr lang="en" sz="2000"/>
              <a:t>Knowledge</a:t>
            </a:r>
          </a:p>
          <a:p>
            <a:pPr marL="457200" indent="-355600">
              <a:lnSpc>
                <a:spcPct val="100000"/>
              </a:lnSpc>
              <a:buSzPct val="100000"/>
            </a:pPr>
            <a:r>
              <a:rPr lang="en" sz="2000"/>
              <a:t>Reading: List </a:t>
            </a:r>
            <a:r>
              <a:rPr lang="en" sz="2000" u="sng"/>
              <a:t>active reading strategies</a:t>
            </a:r>
            <a:r>
              <a:rPr lang="en" sz="2000"/>
              <a:t> for college level CS textbooks and explain why they are useful</a:t>
            </a:r>
          </a:p>
          <a:p>
            <a:pPr marL="457200" indent="-355600">
              <a:lnSpc>
                <a:spcPct val="100000"/>
              </a:lnSpc>
              <a:buSzPct val="100000"/>
            </a:pPr>
            <a:r>
              <a:rPr lang="en" sz="2000"/>
              <a:t>CS: Describe the rules Java follows when performing mathematical and </a:t>
            </a:r>
            <a:r>
              <a:rPr lang="en" sz="2000" u="sng"/>
              <a:t>casting operations</a:t>
            </a:r>
            <a:r>
              <a:rPr lang="en" sz="2000"/>
              <a:t> on different numerical types</a:t>
            </a:r>
          </a:p>
          <a:p>
            <a:pPr>
              <a:lnSpc>
                <a:spcPct val="100000"/>
              </a:lnSpc>
              <a:buNone/>
            </a:pPr>
            <a:r>
              <a:rPr lang="en" sz="2000"/>
              <a:t>Skills</a:t>
            </a:r>
          </a:p>
          <a:p>
            <a:pPr marL="457200" indent="-355600">
              <a:lnSpc>
                <a:spcPct val="100000"/>
              </a:lnSpc>
              <a:buSzPct val="100000"/>
            </a:pPr>
            <a:r>
              <a:rPr lang="en" sz="2000"/>
              <a:t>Reading: In a CS textbook </a:t>
            </a:r>
            <a:r>
              <a:rPr lang="en" sz="2000" u="sng"/>
              <a:t>match specific sections of text to example code</a:t>
            </a:r>
            <a:r>
              <a:rPr lang="en" sz="2000"/>
              <a:t>; c</a:t>
            </a:r>
            <a:r>
              <a:rPr lang="en" sz="2000" u="sng"/>
              <a:t>reate a concept map</a:t>
            </a:r>
            <a:r>
              <a:rPr lang="en" sz="2000"/>
              <a:t>; utilize a concept map to </a:t>
            </a:r>
            <a:r>
              <a:rPr lang="en" sz="2000" u="sng"/>
              <a:t>generate related questions</a:t>
            </a:r>
            <a:r>
              <a:rPr lang="en" sz="2000"/>
              <a:t>; test related questions in code</a:t>
            </a:r>
          </a:p>
          <a:p>
            <a:pPr marL="457200" indent="-355600">
              <a:lnSpc>
                <a:spcPct val="100000"/>
              </a:lnSpc>
              <a:buSzPct val="100000"/>
            </a:pPr>
            <a:r>
              <a:rPr lang="en" sz="2000"/>
              <a:t>CS: Evaluate expressions involving ints, doubles, casting, and basic mathematical operators ( +, -, *, / )</a:t>
            </a:r>
          </a:p>
        </p:txBody>
      </p:sp>
    </p:spTree>
    <p:extLst>
      <p:ext uri="{BB962C8B-B14F-4D97-AF65-F5344CB8AC3E}">
        <p14:creationId xmlns:p14="http://schemas.microsoft.com/office/powerpoint/2010/main" val="2685471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aphicFrame>
        <p:nvGraphicFramePr>
          <p:cNvPr id="66" name="Shape 66"/>
          <p:cNvGraphicFramePr/>
          <p:nvPr/>
        </p:nvGraphicFramePr>
        <p:xfrm>
          <a:off x="-6700" y="901631"/>
          <a:ext cx="3000000" cy="3000000"/>
        </p:xfrm>
        <a:graphic>
          <a:graphicData uri="http://schemas.openxmlformats.org/drawingml/2006/table">
            <a:tbl>
              <a:tblPr>
                <a:noFill/>
              </a:tblPr>
              <a:tblGrid>
                <a:gridCol w="5266950">
                  <a:extLst>
                    <a:ext uri="{9D8B030D-6E8A-4147-A177-3AD203B41FA5}">
                      <a16:colId xmlns:a16="http://schemas.microsoft.com/office/drawing/2014/main" val="20000"/>
                    </a:ext>
                  </a:extLst>
                </a:gridCol>
                <a:gridCol w="3782225">
                  <a:extLst>
                    <a:ext uri="{9D8B030D-6E8A-4147-A177-3AD203B41FA5}">
                      <a16:colId xmlns:a16="http://schemas.microsoft.com/office/drawing/2014/main" val="20001"/>
                    </a:ext>
                  </a:extLst>
                </a:gridCol>
              </a:tblGrid>
              <a:tr h="5089325">
                <a:tc>
                  <a:txBody>
                    <a:bodyPr/>
                    <a:lstStyle/>
                    <a:p>
                      <a:pPr lvl="0" rtl="0">
                        <a:lnSpc>
                          <a:spcPct val="115000"/>
                        </a:lnSpc>
                        <a:spcBef>
                          <a:spcPts val="0"/>
                        </a:spcBef>
                        <a:buClr>
                          <a:schemeClr val="dk1"/>
                        </a:buClr>
                        <a:buSzPct val="68750"/>
                        <a:buFont typeface="Arial"/>
                        <a:buNone/>
                      </a:pPr>
                      <a:r>
                        <a:rPr lang="en" sz="1600" baseline="30000">
                          <a:solidFill>
                            <a:srgbClr val="CC0000"/>
                          </a:solidFill>
                          <a:latin typeface="Droid Sans"/>
                          <a:ea typeface="Droid Sans"/>
                          <a:cs typeface="Droid Sans"/>
                          <a:sym typeface="Droid Sans"/>
                        </a:rPr>
                        <a:t>Images represent symbolic data somewhat like strings. To work with images, use the 2htdp/image library. Like strings, you used DrRacket to insert images wherever you would insert an expression into your program, because images are values just like numbers and strings.</a:t>
                      </a:r>
                      <a:r>
                        <a:rPr lang="en" sz="1000">
                          <a:solidFill>
                            <a:srgbClr val="CC0000"/>
                          </a:solidFill>
                          <a:latin typeface="Droid Sans"/>
                          <a:ea typeface="Droid Sans"/>
                          <a:cs typeface="Droid Sans"/>
                          <a:sym typeface="Droid Sans"/>
                        </a:rPr>
                        <a:t>0</a:t>
                      </a:r>
                    </a:p>
                    <a:p>
                      <a:pPr lvl="0" rtl="0">
                        <a:lnSpc>
                          <a:spcPct val="115000"/>
                        </a:lnSpc>
                        <a:spcBef>
                          <a:spcPts val="0"/>
                        </a:spcBef>
                        <a:buClr>
                          <a:schemeClr val="dk1"/>
                        </a:buClr>
                        <a:buSzPct val="68750"/>
                        <a:buFont typeface="Arial"/>
                        <a:buNone/>
                      </a:pPr>
                      <a:r>
                        <a:rPr lang="en" sz="1600" baseline="30000">
                          <a:solidFill>
                            <a:srgbClr val="0000FF"/>
                          </a:solidFill>
                          <a:latin typeface="Droid Sans"/>
                          <a:ea typeface="Droid Sans"/>
                          <a:cs typeface="Droid Sans"/>
                          <a:sym typeface="Droid Sans"/>
                        </a:rPr>
                        <a:t>Your programs can also manipulate images with primitive operations. These primitive operations come in three flavors. The first kind concerns the creation of basic images:</a:t>
                      </a:r>
                      <a:r>
                        <a:rPr lang="en" sz="800">
                          <a:solidFill>
                            <a:srgbClr val="0000FF"/>
                          </a:solidFill>
                          <a:latin typeface="Droid Sans"/>
                          <a:ea typeface="Droid Sans"/>
                          <a:cs typeface="Droid Sans"/>
                          <a:sym typeface="Droid Sans"/>
                        </a:rPr>
                        <a:t>1</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circle </a:t>
                      </a:r>
                      <a:r>
                        <a:rPr lang="en" sz="1600" baseline="30000">
                          <a:latin typeface="Droid Sans"/>
                          <a:ea typeface="Droid Sans"/>
                          <a:cs typeface="Droid Sans"/>
                          <a:sym typeface="Droid Sans"/>
                        </a:rPr>
                        <a:t>produces a circle image from a radius, a mode string, and a color string;</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ellipse </a:t>
                      </a:r>
                      <a:r>
                        <a:rPr lang="en" sz="1600" baseline="30000">
                          <a:latin typeface="Droid Sans"/>
                          <a:ea typeface="Droid Sans"/>
                          <a:cs typeface="Droid Sans"/>
                          <a:sym typeface="Droid Sans"/>
                        </a:rPr>
                        <a:t>produces an ellipse from two radii, a mode string, and a color string;</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line </a:t>
                      </a:r>
                      <a:r>
                        <a:rPr lang="en" sz="1600" baseline="30000">
                          <a:latin typeface="Droid Sans"/>
                          <a:ea typeface="Droid Sans"/>
                          <a:cs typeface="Droid Sans"/>
                          <a:sym typeface="Droid Sans"/>
                        </a:rPr>
                        <a:t>produces a line from two points and a color string;</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rectangle </a:t>
                      </a:r>
                      <a:r>
                        <a:rPr lang="en" sz="1600" baseline="30000">
                          <a:latin typeface="Droid Sans"/>
                          <a:ea typeface="Droid Sans"/>
                          <a:cs typeface="Droid Sans"/>
                          <a:sym typeface="Droid Sans"/>
                        </a:rPr>
                        <a:t>produces a rectangle from a width, a height, a mode string, and a color string;</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text </a:t>
                      </a:r>
                      <a:r>
                        <a:rPr lang="en" sz="1600" baseline="30000">
                          <a:latin typeface="Droid Sans"/>
                          <a:ea typeface="Droid Sans"/>
                          <a:cs typeface="Droid Sans"/>
                          <a:sym typeface="Droid Sans"/>
                        </a:rPr>
                        <a:t>produces a text image from a string, a font size, and a color string; and</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triangle </a:t>
                      </a:r>
                      <a:r>
                        <a:rPr lang="en" sz="1600" baseline="30000">
                          <a:latin typeface="Droid Sans"/>
                          <a:ea typeface="Droid Sans"/>
                          <a:cs typeface="Droid Sans"/>
                          <a:sym typeface="Droid Sans"/>
                        </a:rPr>
                        <a:t>produces an upward-pointing equilateral triangle from a size, a mode string, and a color string.</a:t>
                      </a:r>
                      <a:r>
                        <a:rPr lang="en" sz="1000">
                          <a:latin typeface="Droid Sans"/>
                          <a:ea typeface="Droid Sans"/>
                          <a:cs typeface="Droid Sans"/>
                          <a:sym typeface="Droid Sans"/>
                        </a:rPr>
                        <a:t>2</a:t>
                      </a:r>
                    </a:p>
                    <a:p>
                      <a:pPr lvl="0" rtl="0">
                        <a:lnSpc>
                          <a:spcPct val="115000"/>
                        </a:lnSpc>
                        <a:spcBef>
                          <a:spcPts val="0"/>
                        </a:spcBef>
                        <a:buClr>
                          <a:schemeClr val="dk1"/>
                        </a:buClr>
                        <a:buSzPct val="68750"/>
                        <a:buFont typeface="Arial"/>
                        <a:buNone/>
                      </a:pPr>
                      <a:r>
                        <a:rPr lang="en" sz="1600" baseline="30000">
                          <a:solidFill>
                            <a:srgbClr val="7F6000"/>
                          </a:solidFill>
                          <a:latin typeface="Droid Sans"/>
                          <a:ea typeface="Droid Sans"/>
                          <a:cs typeface="Droid Sans"/>
                          <a:sym typeface="Droid Sans"/>
                        </a:rPr>
                        <a:t>T</a:t>
                      </a:r>
                      <a:r>
                        <a:rPr lang="en" sz="1600" baseline="30000">
                          <a:solidFill>
                            <a:srgbClr val="274E13"/>
                          </a:solidFill>
                          <a:latin typeface="Droid Sans"/>
                          <a:ea typeface="Droid Sans"/>
                          <a:cs typeface="Droid Sans"/>
                          <a:sym typeface="Droid Sans"/>
                        </a:rPr>
                        <a:t>he names of these operations mostly explain what kind of image they create. All you need to know is that mode strings means either "solid" or "outline" and color strings are strings such as "orange", "black", etc.</a:t>
                      </a:r>
                      <a:r>
                        <a:rPr lang="en" sz="1000">
                          <a:solidFill>
                            <a:srgbClr val="274E13"/>
                          </a:solidFill>
                          <a:latin typeface="Droid Sans"/>
                          <a:ea typeface="Droid Sans"/>
                          <a:cs typeface="Droid Sans"/>
                          <a:sym typeface="Droid Sans"/>
                        </a:rPr>
                        <a:t>3</a:t>
                      </a: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67" name="Shape 67"/>
          <p:cNvPicPr preferRelativeResize="0"/>
          <p:nvPr/>
        </p:nvPicPr>
        <p:blipFill>
          <a:blip r:embed="rId3">
            <a:alphaModFix/>
          </a:blip>
          <a:stretch>
            <a:fillRect/>
          </a:stretch>
        </p:blipFill>
        <p:spPr>
          <a:xfrm>
            <a:off x="5297851" y="2084176"/>
            <a:ext cx="3744625" cy="1849425"/>
          </a:xfrm>
          <a:prstGeom prst="rect">
            <a:avLst/>
          </a:prstGeom>
          <a:noFill/>
          <a:ln>
            <a:noFill/>
          </a:ln>
        </p:spPr>
      </p:pic>
    </p:spTree>
    <p:extLst>
      <p:ext uri="{BB962C8B-B14F-4D97-AF65-F5344CB8AC3E}">
        <p14:creationId xmlns:p14="http://schemas.microsoft.com/office/powerpoint/2010/main" val="25654587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graphicFrame>
        <p:nvGraphicFramePr>
          <p:cNvPr id="72" name="Shape 72"/>
          <p:cNvGraphicFramePr/>
          <p:nvPr/>
        </p:nvGraphicFramePr>
        <p:xfrm>
          <a:off x="-6700" y="901631"/>
          <a:ext cx="3000000" cy="3000000"/>
        </p:xfrm>
        <a:graphic>
          <a:graphicData uri="http://schemas.openxmlformats.org/drawingml/2006/table">
            <a:tbl>
              <a:tblPr>
                <a:noFill/>
              </a:tblPr>
              <a:tblGrid>
                <a:gridCol w="5266950">
                  <a:extLst>
                    <a:ext uri="{9D8B030D-6E8A-4147-A177-3AD203B41FA5}">
                      <a16:colId xmlns:a16="http://schemas.microsoft.com/office/drawing/2014/main" val="20000"/>
                    </a:ext>
                  </a:extLst>
                </a:gridCol>
                <a:gridCol w="3782225">
                  <a:extLst>
                    <a:ext uri="{9D8B030D-6E8A-4147-A177-3AD203B41FA5}">
                      <a16:colId xmlns:a16="http://schemas.microsoft.com/office/drawing/2014/main" val="20001"/>
                    </a:ext>
                  </a:extLst>
                </a:gridCol>
              </a:tblGrid>
              <a:tr h="5089325">
                <a:tc>
                  <a:txBody>
                    <a:bodyPr/>
                    <a:lstStyle/>
                    <a:p>
                      <a:pPr lvl="0" rtl="0">
                        <a:lnSpc>
                          <a:spcPct val="115000"/>
                        </a:lnSpc>
                        <a:spcBef>
                          <a:spcPts val="0"/>
                        </a:spcBef>
                        <a:buClr>
                          <a:schemeClr val="dk1"/>
                        </a:buClr>
                        <a:buSzPct val="68750"/>
                        <a:buFont typeface="Arial"/>
                        <a:buNone/>
                      </a:pPr>
                      <a:r>
                        <a:rPr lang="en" sz="1600" baseline="30000">
                          <a:solidFill>
                            <a:srgbClr val="CC0000"/>
                          </a:solidFill>
                          <a:latin typeface="Droid Sans"/>
                          <a:ea typeface="Droid Sans"/>
                          <a:cs typeface="Droid Sans"/>
                          <a:sym typeface="Droid Sans"/>
                        </a:rPr>
                        <a:t>Stop! The above uses a previously-unmentioned operation. Look up its documentation and find out how many more image creation operations there are in BSL. Look up the documentation for </a:t>
                      </a:r>
                      <a:r>
                        <a:rPr lang="en" sz="1600" u="sng" baseline="30000">
                          <a:solidFill>
                            <a:schemeClr val="hlink"/>
                          </a:solidFill>
                          <a:latin typeface="Droid Sans"/>
                          <a:ea typeface="Droid Sans"/>
                          <a:cs typeface="Droid Sans"/>
                          <a:sym typeface="Droid Sans"/>
                          <a:hlinkClick r:id="rId3"/>
                        </a:rPr>
                        <a:t>regular-polygon.</a:t>
                      </a:r>
                      <a:r>
                        <a:rPr lang="en" sz="1600" baseline="30000">
                          <a:solidFill>
                            <a:srgbClr val="CC0000"/>
                          </a:solidFill>
                          <a:latin typeface="Droid Sans"/>
                          <a:ea typeface="Droid Sans"/>
                          <a:cs typeface="Droid Sans"/>
                          <a:sym typeface="Droid Sans"/>
                        </a:rPr>
                        <a:t> Experiment!</a:t>
                      </a: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txBody>
                  <a:tcPr marL="91425" marR="91425" marT="68575" marB="68575" anchor="ctr">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73" name="Shape 73"/>
          <p:cNvPicPr preferRelativeResize="0"/>
          <p:nvPr/>
        </p:nvPicPr>
        <p:blipFill>
          <a:blip r:embed="rId4">
            <a:alphaModFix/>
          </a:blip>
          <a:stretch>
            <a:fillRect/>
          </a:stretch>
        </p:blipFill>
        <p:spPr>
          <a:xfrm>
            <a:off x="5274475" y="857250"/>
            <a:ext cx="3801201" cy="5143500"/>
          </a:xfrm>
          <a:prstGeom prst="rect">
            <a:avLst/>
          </a:prstGeom>
          <a:noFill/>
          <a:ln>
            <a:noFill/>
          </a:ln>
        </p:spPr>
      </p:pic>
    </p:spTree>
    <p:extLst>
      <p:ext uri="{BB962C8B-B14F-4D97-AF65-F5344CB8AC3E}">
        <p14:creationId xmlns:p14="http://schemas.microsoft.com/office/powerpoint/2010/main" val="23915366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aphicFrame>
        <p:nvGraphicFramePr>
          <p:cNvPr id="78" name="Shape 78"/>
          <p:cNvGraphicFramePr/>
          <p:nvPr/>
        </p:nvGraphicFramePr>
        <p:xfrm>
          <a:off x="-6700" y="901631"/>
          <a:ext cx="3000000" cy="3000000"/>
        </p:xfrm>
        <a:graphic>
          <a:graphicData uri="http://schemas.openxmlformats.org/drawingml/2006/table">
            <a:tbl>
              <a:tblPr>
                <a:noFill/>
              </a:tblPr>
              <a:tblGrid>
                <a:gridCol w="5266950">
                  <a:extLst>
                    <a:ext uri="{9D8B030D-6E8A-4147-A177-3AD203B41FA5}">
                      <a16:colId xmlns:a16="http://schemas.microsoft.com/office/drawing/2014/main" val="20000"/>
                    </a:ext>
                  </a:extLst>
                </a:gridCol>
                <a:gridCol w="3782225">
                  <a:extLst>
                    <a:ext uri="{9D8B030D-6E8A-4147-A177-3AD203B41FA5}">
                      <a16:colId xmlns:a16="http://schemas.microsoft.com/office/drawing/2014/main" val="20001"/>
                    </a:ext>
                  </a:extLst>
                </a:gridCol>
              </a:tblGrid>
              <a:tr h="5089325">
                <a:tc>
                  <a:txBody>
                    <a:bodyPr/>
                    <a:lstStyle/>
                    <a:p>
                      <a:pPr lvl="0" rtl="0">
                        <a:lnSpc>
                          <a:spcPct val="115000"/>
                        </a:lnSpc>
                        <a:spcBef>
                          <a:spcPts val="0"/>
                        </a:spcBef>
                        <a:buClr>
                          <a:schemeClr val="dk1"/>
                        </a:buClr>
                        <a:buSzPct val="68750"/>
                        <a:buFont typeface="Arial"/>
                        <a:buNone/>
                      </a:pPr>
                      <a:r>
                        <a:rPr lang="en" sz="1600" baseline="30000">
                          <a:solidFill>
                            <a:srgbClr val="CC0000"/>
                          </a:solidFill>
                          <a:latin typeface="Droid Sans"/>
                          <a:ea typeface="Droid Sans"/>
                          <a:cs typeface="Droid Sans"/>
                          <a:sym typeface="Droid Sans"/>
                        </a:rPr>
                        <a:t>Stop! The above uses a previously-unmentioned operation. Look up its documentation and find out how many more image creation operations there are in BSL. Look up the documentation for </a:t>
                      </a:r>
                      <a:r>
                        <a:rPr lang="en" sz="1600" u="sng" baseline="30000">
                          <a:solidFill>
                            <a:schemeClr val="hlink"/>
                          </a:solidFill>
                          <a:latin typeface="Droid Sans"/>
                          <a:ea typeface="Droid Sans"/>
                          <a:cs typeface="Droid Sans"/>
                          <a:sym typeface="Droid Sans"/>
                          <a:hlinkClick r:id="rId3"/>
                        </a:rPr>
                        <a:t>regular-polygon.</a:t>
                      </a:r>
                      <a:r>
                        <a:rPr lang="en" sz="1600" baseline="30000">
                          <a:solidFill>
                            <a:srgbClr val="CC0000"/>
                          </a:solidFill>
                          <a:latin typeface="Droid Sans"/>
                          <a:ea typeface="Droid Sans"/>
                          <a:cs typeface="Droid Sans"/>
                          <a:sym typeface="Droid Sans"/>
                        </a:rPr>
                        <a:t> Experiment!</a:t>
                      </a: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txBody>
                  <a:tcPr marL="91425" marR="91425" marT="68575" marB="68575" anchor="ctr">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79" name="Shape 79"/>
          <p:cNvPicPr preferRelativeResize="0"/>
          <p:nvPr/>
        </p:nvPicPr>
        <p:blipFill>
          <a:blip r:embed="rId4">
            <a:alphaModFix/>
          </a:blip>
          <a:stretch>
            <a:fillRect/>
          </a:stretch>
        </p:blipFill>
        <p:spPr>
          <a:xfrm>
            <a:off x="5274475" y="857250"/>
            <a:ext cx="3801201" cy="5143500"/>
          </a:xfrm>
          <a:prstGeom prst="rect">
            <a:avLst/>
          </a:prstGeom>
          <a:noFill/>
          <a:ln>
            <a:noFill/>
          </a:ln>
        </p:spPr>
      </p:pic>
    </p:spTree>
    <p:extLst>
      <p:ext uri="{BB962C8B-B14F-4D97-AF65-F5344CB8AC3E}">
        <p14:creationId xmlns:p14="http://schemas.microsoft.com/office/powerpoint/2010/main" val="1272668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aphicFrame>
        <p:nvGraphicFramePr>
          <p:cNvPr id="84" name="Shape 84"/>
          <p:cNvGraphicFramePr/>
          <p:nvPr/>
        </p:nvGraphicFramePr>
        <p:xfrm>
          <a:off x="-6700" y="901631"/>
          <a:ext cx="3000000" cy="3000000"/>
        </p:xfrm>
        <a:graphic>
          <a:graphicData uri="http://schemas.openxmlformats.org/drawingml/2006/table">
            <a:tbl>
              <a:tblPr>
                <a:noFill/>
              </a:tblPr>
              <a:tblGrid>
                <a:gridCol w="2503250">
                  <a:extLst>
                    <a:ext uri="{9D8B030D-6E8A-4147-A177-3AD203B41FA5}">
                      <a16:colId xmlns:a16="http://schemas.microsoft.com/office/drawing/2014/main" val="20000"/>
                    </a:ext>
                  </a:extLst>
                </a:gridCol>
                <a:gridCol w="4264125">
                  <a:extLst>
                    <a:ext uri="{9D8B030D-6E8A-4147-A177-3AD203B41FA5}">
                      <a16:colId xmlns:a16="http://schemas.microsoft.com/office/drawing/2014/main" val="20001"/>
                    </a:ext>
                  </a:extLst>
                </a:gridCol>
                <a:gridCol w="2281775">
                  <a:extLst>
                    <a:ext uri="{9D8B030D-6E8A-4147-A177-3AD203B41FA5}">
                      <a16:colId xmlns:a16="http://schemas.microsoft.com/office/drawing/2014/main" val="20002"/>
                    </a:ext>
                  </a:extLst>
                </a:gridCol>
              </a:tblGrid>
              <a:tr h="5089325">
                <a:tc>
                  <a:txBody>
                    <a:bodyPr/>
                    <a:lstStyle/>
                    <a:p>
                      <a:pPr lvl="0" rtl="0">
                        <a:lnSpc>
                          <a:spcPct val="115000"/>
                        </a:lnSpc>
                        <a:spcBef>
                          <a:spcPts val="0"/>
                        </a:spcBef>
                        <a:buClr>
                          <a:schemeClr val="dk1"/>
                        </a:buClr>
                        <a:buSzPct val="68750"/>
                        <a:buFont typeface="Arial"/>
                        <a:buNone/>
                      </a:pPr>
                      <a:endParaRPr sz="1600" baseline="30000">
                        <a:solidFill>
                          <a:srgbClr val="274E13"/>
                        </a:solidFill>
                        <a:latin typeface="Droid Sans"/>
                        <a:ea typeface="Droid Sans"/>
                        <a:cs typeface="Droid Sans"/>
                        <a:sym typeface="Droid Sans"/>
                      </a:endParaRP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txBody>
                  <a:tcPr marL="91425" marR="91425" marT="68575" marB="68575" anchor="ctr">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endParaRPr sz="1600" baseline="30000">
                        <a:solidFill>
                          <a:srgbClr val="274E13"/>
                        </a:solidFill>
                        <a:latin typeface="Droid Sans"/>
                        <a:ea typeface="Droid Sans"/>
                        <a:cs typeface="Droid Sans"/>
                        <a:sym typeface="Droid Sans"/>
                      </a:endParaRPr>
                    </a:p>
                  </a:txBody>
                  <a:tcPr marL="91425" marR="91425" marT="68575" marB="68575" anchor="ctr">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85" name="Shape 85"/>
          <p:cNvPicPr preferRelativeResize="0"/>
          <p:nvPr/>
        </p:nvPicPr>
        <p:blipFill rotWithShape="1">
          <a:blip r:embed="rId3">
            <a:alphaModFix/>
          </a:blip>
          <a:srcRect r="37527" b="57560"/>
          <a:stretch/>
        </p:blipFill>
        <p:spPr>
          <a:xfrm>
            <a:off x="0" y="2154856"/>
            <a:ext cx="2449950" cy="2252043"/>
          </a:xfrm>
          <a:prstGeom prst="rect">
            <a:avLst/>
          </a:prstGeom>
          <a:noFill/>
          <a:ln>
            <a:noFill/>
          </a:ln>
        </p:spPr>
      </p:pic>
      <p:pic>
        <p:nvPicPr>
          <p:cNvPr id="86" name="Shape 86"/>
          <p:cNvPicPr preferRelativeResize="0"/>
          <p:nvPr/>
        </p:nvPicPr>
        <p:blipFill rotWithShape="1">
          <a:blip r:embed="rId3">
            <a:alphaModFix/>
          </a:blip>
          <a:srcRect t="43400" b="31835"/>
          <a:stretch/>
        </p:blipFill>
        <p:spPr>
          <a:xfrm>
            <a:off x="2521776" y="2611201"/>
            <a:ext cx="4206137" cy="1409391"/>
          </a:xfrm>
          <a:prstGeom prst="rect">
            <a:avLst/>
          </a:prstGeom>
          <a:noFill/>
          <a:ln>
            <a:noFill/>
          </a:ln>
        </p:spPr>
      </p:pic>
      <p:pic>
        <p:nvPicPr>
          <p:cNvPr id="87" name="Shape 87"/>
          <p:cNvPicPr preferRelativeResize="0"/>
          <p:nvPr/>
        </p:nvPicPr>
        <p:blipFill rotWithShape="1">
          <a:blip r:embed="rId3">
            <a:alphaModFix/>
          </a:blip>
          <a:srcRect t="69260" r="43349"/>
          <a:stretch/>
        </p:blipFill>
        <p:spPr>
          <a:xfrm>
            <a:off x="6797251" y="2395401"/>
            <a:ext cx="2153399" cy="1581099"/>
          </a:xfrm>
          <a:prstGeom prst="rect">
            <a:avLst/>
          </a:prstGeom>
          <a:noFill/>
          <a:ln>
            <a:noFill/>
          </a:ln>
        </p:spPr>
      </p:pic>
      <p:sp>
        <p:nvSpPr>
          <p:cNvPr id="88" name="Shape 88"/>
          <p:cNvSpPr txBox="1"/>
          <p:nvPr/>
        </p:nvSpPr>
        <p:spPr>
          <a:xfrm>
            <a:off x="55676" y="954700"/>
            <a:ext cx="2345699" cy="487200"/>
          </a:xfrm>
          <a:prstGeom prst="rect">
            <a:avLst/>
          </a:prstGeom>
          <a:noFill/>
          <a:ln>
            <a:noFill/>
          </a:ln>
        </p:spPr>
        <p:txBody>
          <a:bodyPr lIns="91425" tIns="91425" rIns="91425" bIns="91425" anchor="t" anchorCtr="0">
            <a:noAutofit/>
          </a:bodyPr>
          <a:lstStyle/>
          <a:p>
            <a:r>
              <a:rPr lang="en" sz="3000"/>
              <a:t>Signature</a:t>
            </a:r>
          </a:p>
        </p:txBody>
      </p:sp>
      <p:sp>
        <p:nvSpPr>
          <p:cNvPr id="89" name="Shape 89"/>
          <p:cNvSpPr txBox="1"/>
          <p:nvPr/>
        </p:nvSpPr>
        <p:spPr>
          <a:xfrm>
            <a:off x="2589150" y="954700"/>
            <a:ext cx="3897600" cy="487200"/>
          </a:xfrm>
          <a:prstGeom prst="rect">
            <a:avLst/>
          </a:prstGeom>
          <a:noFill/>
          <a:ln>
            <a:noFill/>
          </a:ln>
        </p:spPr>
        <p:txBody>
          <a:bodyPr lIns="91425" tIns="91425" rIns="91425" bIns="91425" anchor="t" anchorCtr="0">
            <a:noAutofit/>
          </a:bodyPr>
          <a:lstStyle/>
          <a:p>
            <a:r>
              <a:rPr lang="en" sz="3000"/>
              <a:t>Purpose statement</a:t>
            </a:r>
          </a:p>
        </p:txBody>
      </p:sp>
      <p:sp>
        <p:nvSpPr>
          <p:cNvPr id="90" name="Shape 90"/>
          <p:cNvSpPr txBox="1"/>
          <p:nvPr/>
        </p:nvSpPr>
        <p:spPr>
          <a:xfrm>
            <a:off x="6911351" y="1010375"/>
            <a:ext cx="2192399" cy="487200"/>
          </a:xfrm>
          <a:prstGeom prst="rect">
            <a:avLst/>
          </a:prstGeom>
          <a:noFill/>
          <a:ln>
            <a:noFill/>
          </a:ln>
        </p:spPr>
        <p:txBody>
          <a:bodyPr lIns="91425" tIns="91425" rIns="91425" bIns="91425" anchor="t" anchorCtr="0">
            <a:noAutofit/>
          </a:bodyPr>
          <a:lstStyle/>
          <a:p>
            <a:r>
              <a:rPr lang="en" sz="3000"/>
              <a:t>Examples</a:t>
            </a:r>
          </a:p>
        </p:txBody>
      </p:sp>
    </p:spTree>
    <p:extLst>
      <p:ext uri="{BB962C8B-B14F-4D97-AF65-F5344CB8AC3E}">
        <p14:creationId xmlns:p14="http://schemas.microsoft.com/office/powerpoint/2010/main" val="31011489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graphicFrame>
        <p:nvGraphicFramePr>
          <p:cNvPr id="95" name="Shape 95"/>
          <p:cNvGraphicFramePr/>
          <p:nvPr/>
        </p:nvGraphicFramePr>
        <p:xfrm>
          <a:off x="-6700" y="901631"/>
          <a:ext cx="3000000" cy="3000000"/>
        </p:xfrm>
        <a:graphic>
          <a:graphicData uri="http://schemas.openxmlformats.org/drawingml/2006/table">
            <a:tbl>
              <a:tblPr>
                <a:noFill/>
              </a:tblPr>
              <a:tblGrid>
                <a:gridCol w="2865700">
                  <a:extLst>
                    <a:ext uri="{9D8B030D-6E8A-4147-A177-3AD203B41FA5}">
                      <a16:colId xmlns:a16="http://schemas.microsoft.com/office/drawing/2014/main" val="20000"/>
                    </a:ext>
                  </a:extLst>
                </a:gridCol>
                <a:gridCol w="6183475">
                  <a:extLst>
                    <a:ext uri="{9D8B030D-6E8A-4147-A177-3AD203B41FA5}">
                      <a16:colId xmlns:a16="http://schemas.microsoft.com/office/drawing/2014/main" val="20001"/>
                    </a:ext>
                  </a:extLst>
                </a:gridCol>
              </a:tblGrid>
              <a:tr h="5089325">
                <a:tc>
                  <a:txBody>
                    <a:bodyPr/>
                    <a:lstStyle/>
                    <a:p>
                      <a:pPr lvl="0" rtl="0">
                        <a:lnSpc>
                          <a:spcPct val="115000"/>
                        </a:lnSpc>
                        <a:spcBef>
                          <a:spcPts val="0"/>
                        </a:spcBef>
                        <a:buClr>
                          <a:schemeClr val="dk1"/>
                        </a:buClr>
                        <a:buSzPct val="68750"/>
                        <a:buFont typeface="Arial"/>
                        <a:buNone/>
                      </a:pPr>
                      <a:r>
                        <a:rPr lang="en" sz="1600" baseline="30000">
                          <a:solidFill>
                            <a:srgbClr val="274E13"/>
                          </a:solidFill>
                          <a:latin typeface="Droid Sans"/>
                          <a:ea typeface="Droid Sans"/>
                          <a:cs typeface="Droid Sans"/>
                          <a:sym typeface="Droid Sans"/>
                        </a:rPr>
                        <a:t>The laws of arithmetic for images are analogous to those for numbers:</a:t>
                      </a:r>
                    </a:p>
                    <a:p>
                      <a:pPr lvl="0" rtl="0">
                        <a:lnSpc>
                          <a:spcPct val="115000"/>
                        </a:lnSpc>
                        <a:spcBef>
                          <a:spcPts val="0"/>
                        </a:spcBef>
                        <a:buClr>
                          <a:schemeClr val="dk1"/>
                        </a:buClr>
                        <a:buSzPct val="68750"/>
                        <a:buFont typeface="Arial"/>
                        <a:buNone/>
                      </a:pPr>
                      <a:endParaRPr sz="1600" baseline="30000">
                        <a:solidFill>
                          <a:srgbClr val="274E13"/>
                        </a:solidFill>
                        <a:latin typeface="Droid Sans"/>
                        <a:ea typeface="Droid Sans"/>
                        <a:cs typeface="Droid Sans"/>
                        <a:sym typeface="Droid Sans"/>
                      </a:endParaRPr>
                    </a:p>
                    <a:p>
                      <a:pPr lvl="0" rtl="0">
                        <a:lnSpc>
                          <a:spcPct val="115000"/>
                        </a:lnSpc>
                        <a:spcBef>
                          <a:spcPts val="0"/>
                        </a:spcBef>
                        <a:buClr>
                          <a:schemeClr val="dk1"/>
                        </a:buClr>
                        <a:buSzPct val="68750"/>
                        <a:buFont typeface="Arial"/>
                        <a:buNone/>
                      </a:pPr>
                      <a:endParaRPr sz="1600" baseline="30000">
                        <a:solidFill>
                          <a:srgbClr val="274E13"/>
                        </a:solidFill>
                        <a:latin typeface="Droid Sans"/>
                        <a:ea typeface="Droid Sans"/>
                        <a:cs typeface="Droid Sans"/>
                        <a:sym typeface="Droid Sans"/>
                      </a:endParaRPr>
                    </a:p>
                    <a:p>
                      <a:pPr lvl="0" rtl="0">
                        <a:lnSpc>
                          <a:spcPct val="115000"/>
                        </a:lnSpc>
                        <a:spcBef>
                          <a:spcPts val="0"/>
                        </a:spcBef>
                        <a:buClr>
                          <a:schemeClr val="dk1"/>
                        </a:buClr>
                        <a:buSzPct val="68750"/>
                        <a:buFont typeface="Arial"/>
                        <a:buNone/>
                      </a:pPr>
                      <a:r>
                        <a:rPr lang="en" sz="1600" baseline="30000">
                          <a:solidFill>
                            <a:srgbClr val="CC0000"/>
                          </a:solidFill>
                          <a:latin typeface="Droid Sans"/>
                          <a:ea typeface="Droid Sans"/>
                          <a:cs typeface="Droid Sans"/>
                          <a:sym typeface="Droid Sans"/>
                        </a:rPr>
                        <a:t>Again, no image gets destroyed or changed. Like +, these image combinations just make up new images that combine the given ones in the requested manner.</a:t>
                      </a: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txBody>
                  <a:tcPr marL="91425" marR="91425" marT="68575" marB="68575" anchor="ctr">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96" name="Shape 96"/>
          <p:cNvPicPr preferRelativeResize="0"/>
          <p:nvPr/>
        </p:nvPicPr>
        <p:blipFill>
          <a:blip r:embed="rId3">
            <a:alphaModFix/>
          </a:blip>
          <a:stretch>
            <a:fillRect/>
          </a:stretch>
        </p:blipFill>
        <p:spPr>
          <a:xfrm>
            <a:off x="2881476" y="1497276"/>
            <a:ext cx="6160999" cy="3838999"/>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29367324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101" name="Shape 101"/>
          <p:cNvGraphicFramePr/>
          <p:nvPr/>
        </p:nvGraphicFramePr>
        <p:xfrm>
          <a:off x="62175" y="914400"/>
          <a:ext cx="3000000" cy="3000000"/>
        </p:xfrm>
        <a:graphic>
          <a:graphicData uri="http://schemas.openxmlformats.org/drawingml/2006/table">
            <a:tbl>
              <a:tblPr>
                <a:noFill/>
              </a:tblPr>
              <a:tblGrid>
                <a:gridCol w="5394850">
                  <a:extLst>
                    <a:ext uri="{9D8B030D-6E8A-4147-A177-3AD203B41FA5}">
                      <a16:colId xmlns:a16="http://schemas.microsoft.com/office/drawing/2014/main" val="20000"/>
                    </a:ext>
                  </a:extLst>
                </a:gridCol>
                <a:gridCol w="1613850">
                  <a:extLst>
                    <a:ext uri="{9D8B030D-6E8A-4147-A177-3AD203B41FA5}">
                      <a16:colId xmlns:a16="http://schemas.microsoft.com/office/drawing/2014/main" val="20001"/>
                    </a:ext>
                  </a:extLst>
                </a:gridCol>
                <a:gridCol w="1981525">
                  <a:extLst>
                    <a:ext uri="{9D8B030D-6E8A-4147-A177-3AD203B41FA5}">
                      <a16:colId xmlns:a16="http://schemas.microsoft.com/office/drawing/2014/main" val="20002"/>
                    </a:ext>
                  </a:extLst>
                </a:gridCol>
              </a:tblGrid>
              <a:tr h="615950">
                <a:tc>
                  <a:txBody>
                    <a:bodyPr/>
                    <a:lstStyle/>
                    <a:p>
                      <a:pPr lvl="0" rtl="0">
                        <a:spcBef>
                          <a:spcPts val="0"/>
                        </a:spcBef>
                        <a:spcAft>
                          <a:spcPts val="1200"/>
                        </a:spcAft>
                        <a:buClr>
                          <a:schemeClr val="dk1"/>
                        </a:buClr>
                        <a:buSzPct val="38095"/>
                        <a:buFont typeface="Arial"/>
                        <a:buNone/>
                      </a:pPr>
                      <a:r>
                        <a:rPr lang="en" sz="2100">
                          <a:solidFill>
                            <a:schemeClr val="dk2"/>
                          </a:solidFill>
                        </a:rPr>
                        <a:t>Code</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spcAft>
                          <a:spcPts val="1200"/>
                        </a:spcAft>
                        <a:buClr>
                          <a:schemeClr val="dk1"/>
                        </a:buClr>
                        <a:buSzPct val="38095"/>
                        <a:buFont typeface="Arial"/>
                        <a:buNone/>
                      </a:pPr>
                      <a:r>
                        <a:rPr lang="en" sz="2100">
                          <a:solidFill>
                            <a:schemeClr val="dk2"/>
                          </a:solidFill>
                        </a:rPr>
                        <a:t>Predicted</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spcAft>
                          <a:spcPts val="1200"/>
                        </a:spcAft>
                        <a:buClr>
                          <a:schemeClr val="dk1"/>
                        </a:buClr>
                        <a:buSzPct val="38095"/>
                        <a:buFont typeface="Arial"/>
                        <a:buNone/>
                      </a:pPr>
                      <a:r>
                        <a:rPr lang="en" sz="2100">
                          <a:solidFill>
                            <a:schemeClr val="dk2"/>
                          </a:solidFill>
                        </a:rPr>
                        <a:t>Actual</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90275">
                <a:tc>
                  <a:txBody>
                    <a:bodyPr/>
                    <a:lstStyle/>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3"/>
                        </a:rPr>
                        <a:t>image-width</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4"/>
                        </a:rPr>
                        <a:t>circle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"red"</a:t>
                      </a:r>
                      <a:r>
                        <a:rPr lang="en" sz="1350">
                          <a:solidFill>
                            <a:srgbClr val="843C24"/>
                          </a:solidFill>
                          <a:highlight>
                            <a:srgbClr val="FFFFFF"/>
                          </a:highlight>
                          <a:latin typeface="Consolas"/>
                          <a:ea typeface="Consolas"/>
                          <a:cs typeface="Consolas"/>
                          <a:sym typeface="Consolas"/>
                        </a:rPr>
                        <a:t>))</a:t>
                      </a:r>
                    </a:p>
                    <a:p>
                      <a:pPr lvl="0" rtl="0">
                        <a:spcBef>
                          <a:spcPts val="0"/>
                        </a:spcBef>
                        <a:buNone/>
                      </a:pPr>
                      <a:endParaRPr/>
                    </a:p>
                    <a:p>
                      <a:pPr lvl="0" rtl="0">
                        <a:spcBef>
                          <a:spcPts val="0"/>
                        </a:spcBef>
                        <a:buNone/>
                      </a:pPr>
                      <a:endParaRPr/>
                    </a:p>
                    <a:p>
                      <a:pPr lvl="0" rtl="0">
                        <a:spcBef>
                          <a:spcPts val="0"/>
                        </a:spcBef>
                        <a:buNone/>
                      </a:pPr>
                      <a:endParaRPr/>
                    </a:p>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5"/>
                        </a:rPr>
                        <a:t>image-height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6"/>
                        </a:rPr>
                        <a:t>rectangle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20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"blue"</a:t>
                      </a:r>
                      <a:r>
                        <a:rPr lang="en" sz="1350">
                          <a:solidFill>
                            <a:srgbClr val="843C24"/>
                          </a:solidFill>
                          <a:highlight>
                            <a:srgbClr val="FFFFFF"/>
                          </a:highlight>
                          <a:latin typeface="Consolas"/>
                          <a:ea typeface="Consolas"/>
                          <a:cs typeface="Consolas"/>
                          <a:sym typeface="Consolas"/>
                        </a:rPr>
                        <a:t>))</a:t>
                      </a:r>
                    </a:p>
                    <a:p>
                      <a:pPr lvl="0" rtl="0">
                        <a:spcBef>
                          <a:spcPts val="0"/>
                        </a:spcBef>
                        <a:buNone/>
                      </a:pPr>
                      <a:endParaRPr/>
                    </a:p>
                    <a:p>
                      <a:pPr lvl="0" rtl="0">
                        <a:spcBef>
                          <a:spcPts val="0"/>
                        </a:spcBef>
                        <a:buNone/>
                      </a:pPr>
                      <a:endParaRPr/>
                    </a:p>
                    <a:p>
                      <a:pPr lvl="0" rtl="0">
                        <a:spcBef>
                          <a:spcPts val="0"/>
                        </a:spcBef>
                        <a:buNone/>
                      </a:pPr>
                      <a:endParaRPr/>
                    </a:p>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7"/>
                        </a:rPr>
                        <a: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3"/>
                        </a:rPr>
                        <a:t>image-width</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4"/>
                        </a:rPr>
                        <a:t>circle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"red"</a:t>
                      </a:r>
                      <a:r>
                        <a:rPr lang="en" sz="1350">
                          <a:solidFill>
                            <a:srgbClr val="843C24"/>
                          </a:solidFill>
                          <a:highlight>
                            <a:srgbClr val="FFFFFF"/>
                          </a:highlight>
                          <a:latin typeface="Consolas"/>
                          <a:ea typeface="Consolas"/>
                          <a:cs typeface="Consolas"/>
                          <a:sym typeface="Consolas"/>
                        </a:rPr>
                        <a:t>))</a:t>
                      </a:r>
                    </a:p>
                    <a:p>
                      <a:pPr marR="342900" lvl="0" rtl="0">
                        <a:spcBef>
                          <a:spcPts val="0"/>
                        </a:spcBef>
                        <a:buClr>
                          <a:schemeClr val="dk1"/>
                        </a:buClr>
                        <a:buSzPct val="78571"/>
                        <a:buFont typeface="Arial"/>
                        <a:buNone/>
                      </a:pPr>
                      <a:r>
                        <a:rPr lang="en" sz="1350">
                          <a:solidFill>
                            <a:srgbClr val="843C24"/>
                          </a:solidFill>
                          <a:highlight>
                            <a:srgbClr val="FFFFFF"/>
                          </a:highlight>
                          <a:latin typeface="Consolas"/>
                          <a:ea typeface="Consolas"/>
                          <a:cs typeface="Consolas"/>
                          <a:sym typeface="Consolas"/>
                        </a:rPr>
                        <a:t>   (</a:t>
                      </a:r>
                      <a:r>
                        <a:rPr lang="en" sz="1350">
                          <a:solidFill>
                            <a:srgbClr val="0077AA"/>
                          </a:solidFill>
                          <a:highlight>
                            <a:srgbClr val="FFFFFF"/>
                          </a:highlight>
                          <a:latin typeface="Consolas"/>
                          <a:ea typeface="Consolas"/>
                          <a:cs typeface="Consolas"/>
                          <a:sym typeface="Consolas"/>
                          <a:hlinkClick r:id="rId5"/>
                        </a:rPr>
                        <a:t>image-height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6"/>
                        </a:rPr>
                        <a:t>rectangle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20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"blue"</a:t>
                      </a:r>
                      <a:r>
                        <a:rPr lang="en" sz="1350">
                          <a:solidFill>
                            <a:srgbClr val="843C24"/>
                          </a:solidFill>
                          <a:highlight>
                            <a:srgbClr val="FFFFFF"/>
                          </a:highlight>
                          <a:latin typeface="Consolas"/>
                          <a:ea typeface="Consolas"/>
                          <a:cs typeface="Consolas"/>
                          <a:sym typeface="Consolas"/>
                        </a:rPr>
                        <a:t>)))</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64345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p:txBody>
          <a:bodyPr/>
          <a:lstStyle/>
          <a:p>
            <a:r>
              <a:rPr lang="en"/>
              <a:t>Review the Rules for Brainstorming	</a:t>
            </a:r>
          </a:p>
        </p:txBody>
      </p:sp>
      <p:sp>
        <p:nvSpPr>
          <p:cNvPr id="143" name="Shape 143"/>
          <p:cNvSpPr txBox="1">
            <a:spLocks noGrp="1"/>
          </p:cNvSpPr>
          <p:nvPr>
            <p:ph idx="1"/>
          </p:nvPr>
        </p:nvSpPr>
        <p:spPr/>
        <p:txBody>
          <a:bodyPr>
            <a:normAutofit fontScale="70000" lnSpcReduction="20000"/>
          </a:bodyPr>
          <a:lstStyle/>
          <a:p>
            <a:r>
              <a:rPr lang="en-US"/>
              <a:t>1. Defer Judgment. Don’t block someone else’s idea if you don’t like it…put it on the whiteboard and maybe you’ll be able to build on it later.</a:t>
            </a:r>
          </a:p>
          <a:p>
            <a:r>
              <a:rPr lang="en-US"/>
              <a:t>2. Go for quantity. Getting to 100 ideas is better than 10, no matter what you initially think about the “quality”. Try setting a goal for the number of ideas you’ll get to in a certain amount of time to provide some stoke.</a:t>
            </a:r>
          </a:p>
          <a:p>
            <a:r>
              <a:rPr lang="en-US"/>
              <a:t>3. One conversation at a time. When different conversations are going on within a team, no one can focus.</a:t>
            </a:r>
          </a:p>
          <a:p>
            <a:r>
              <a:rPr lang="en-US"/>
              <a:t>4. Be visual. Sketch your ideas out for your teammate. It will communicate them more clearly than words alone, plus you might inspire some crazy new ideas.</a:t>
            </a:r>
          </a:p>
          <a:p>
            <a:r>
              <a:rPr lang="en-US"/>
              <a:t>5. Headline your idea. Make it quick and sharp, then move on to the next one.</a:t>
            </a:r>
          </a:p>
          <a:p>
            <a:r>
              <a:rPr lang="en-US"/>
              <a:t>6. Build on the Ideas of others. This leverages the perspectives of diverse teams and can be especially useful when you feel like you’re stuck.</a:t>
            </a:r>
          </a:p>
          <a:p>
            <a:r>
              <a:rPr lang="en-US"/>
              <a:t>7. Stay on topic. Your idea for an edible cell phone is awesome, but not during a brainstorm on making opera more exciting for children.</a:t>
            </a:r>
          </a:p>
          <a:p>
            <a:r>
              <a:rPr lang="en-US"/>
              <a:t>8. Encourage wild ideas. The crazier the better…you never know where your team might be able to take it. (See #1 and #6).</a:t>
            </a:r>
          </a:p>
          <a:p>
            <a:endParaRPr lang="en-US"/>
          </a:p>
        </p:txBody>
      </p:sp>
    </p:spTree>
    <p:extLst>
      <p:ext uri="{BB962C8B-B14F-4D97-AF65-F5344CB8AC3E}">
        <p14:creationId xmlns:p14="http://schemas.microsoft.com/office/powerpoint/2010/main" val="15267112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graphicFrame>
        <p:nvGraphicFramePr>
          <p:cNvPr id="106" name="Shape 106"/>
          <p:cNvGraphicFramePr/>
          <p:nvPr/>
        </p:nvGraphicFramePr>
        <p:xfrm>
          <a:off x="62175" y="914400"/>
          <a:ext cx="3000000" cy="3000000"/>
        </p:xfrm>
        <a:graphic>
          <a:graphicData uri="http://schemas.openxmlformats.org/drawingml/2006/table">
            <a:tbl>
              <a:tblPr>
                <a:noFill/>
              </a:tblPr>
              <a:tblGrid>
                <a:gridCol w="5394850">
                  <a:extLst>
                    <a:ext uri="{9D8B030D-6E8A-4147-A177-3AD203B41FA5}">
                      <a16:colId xmlns:a16="http://schemas.microsoft.com/office/drawing/2014/main" val="20000"/>
                    </a:ext>
                  </a:extLst>
                </a:gridCol>
                <a:gridCol w="1613850">
                  <a:extLst>
                    <a:ext uri="{9D8B030D-6E8A-4147-A177-3AD203B41FA5}">
                      <a16:colId xmlns:a16="http://schemas.microsoft.com/office/drawing/2014/main" val="20001"/>
                    </a:ext>
                  </a:extLst>
                </a:gridCol>
                <a:gridCol w="1981525">
                  <a:extLst>
                    <a:ext uri="{9D8B030D-6E8A-4147-A177-3AD203B41FA5}">
                      <a16:colId xmlns:a16="http://schemas.microsoft.com/office/drawing/2014/main" val="20002"/>
                    </a:ext>
                  </a:extLst>
                </a:gridCol>
              </a:tblGrid>
              <a:tr h="615950">
                <a:tc>
                  <a:txBody>
                    <a:bodyPr/>
                    <a:lstStyle/>
                    <a:p>
                      <a:pPr lvl="0" rtl="0">
                        <a:spcBef>
                          <a:spcPts val="0"/>
                        </a:spcBef>
                        <a:spcAft>
                          <a:spcPts val="1200"/>
                        </a:spcAft>
                        <a:buClr>
                          <a:schemeClr val="dk1"/>
                        </a:buClr>
                        <a:buSzPct val="38095"/>
                        <a:buFont typeface="Arial"/>
                        <a:buNone/>
                      </a:pPr>
                      <a:r>
                        <a:rPr lang="en" sz="2100">
                          <a:solidFill>
                            <a:schemeClr val="dk2"/>
                          </a:solidFill>
                        </a:rPr>
                        <a:t>Code</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spcAft>
                          <a:spcPts val="1200"/>
                        </a:spcAft>
                        <a:buClr>
                          <a:schemeClr val="dk1"/>
                        </a:buClr>
                        <a:buSzPct val="38095"/>
                        <a:buFont typeface="Arial"/>
                        <a:buNone/>
                      </a:pPr>
                      <a:r>
                        <a:rPr lang="en" sz="2100">
                          <a:solidFill>
                            <a:schemeClr val="dk2"/>
                          </a:solidFill>
                        </a:rPr>
                        <a:t>Predicted</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spcAft>
                          <a:spcPts val="1200"/>
                        </a:spcAft>
                        <a:buClr>
                          <a:schemeClr val="dk1"/>
                        </a:buClr>
                        <a:buSzPct val="38095"/>
                        <a:buFont typeface="Arial"/>
                        <a:buNone/>
                      </a:pPr>
                      <a:r>
                        <a:rPr lang="en" sz="2100">
                          <a:solidFill>
                            <a:schemeClr val="dk2"/>
                          </a:solidFill>
                        </a:rPr>
                        <a:t>Actual</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90275">
                <a:tc>
                  <a:txBody>
                    <a:bodyPr/>
                    <a:lstStyle/>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3"/>
                        </a:rPr>
                        <a:t>image-width</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4"/>
                        </a:rPr>
                        <a:t>circle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"red"</a:t>
                      </a:r>
                      <a:r>
                        <a:rPr lang="en" sz="1350">
                          <a:solidFill>
                            <a:srgbClr val="843C24"/>
                          </a:solidFill>
                          <a:highlight>
                            <a:srgbClr val="FFFFFF"/>
                          </a:highlight>
                          <a:latin typeface="Consolas"/>
                          <a:ea typeface="Consolas"/>
                          <a:cs typeface="Consolas"/>
                          <a:sym typeface="Consolas"/>
                        </a:rPr>
                        <a:t>))</a:t>
                      </a:r>
                    </a:p>
                    <a:p>
                      <a:pPr lvl="0" rtl="0">
                        <a:spcBef>
                          <a:spcPts val="0"/>
                        </a:spcBef>
                        <a:buNone/>
                      </a:pPr>
                      <a:endParaRPr/>
                    </a:p>
                    <a:p>
                      <a:pPr lvl="0" rtl="0">
                        <a:spcBef>
                          <a:spcPts val="0"/>
                        </a:spcBef>
                        <a:buNone/>
                      </a:pPr>
                      <a:endParaRPr/>
                    </a:p>
                    <a:p>
                      <a:pPr lvl="0" rtl="0">
                        <a:spcBef>
                          <a:spcPts val="0"/>
                        </a:spcBef>
                        <a:buNone/>
                      </a:pPr>
                      <a:endParaRPr/>
                    </a:p>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5"/>
                        </a:rPr>
                        <a:t>image-height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6"/>
                        </a:rPr>
                        <a:t>rectangle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20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"blue"</a:t>
                      </a:r>
                      <a:r>
                        <a:rPr lang="en" sz="1350">
                          <a:solidFill>
                            <a:srgbClr val="843C24"/>
                          </a:solidFill>
                          <a:highlight>
                            <a:srgbClr val="FFFFFF"/>
                          </a:highlight>
                          <a:latin typeface="Consolas"/>
                          <a:ea typeface="Consolas"/>
                          <a:cs typeface="Consolas"/>
                          <a:sym typeface="Consolas"/>
                        </a:rPr>
                        <a:t>))</a:t>
                      </a:r>
                    </a:p>
                    <a:p>
                      <a:pPr lvl="0" rtl="0">
                        <a:spcBef>
                          <a:spcPts val="0"/>
                        </a:spcBef>
                        <a:buNone/>
                      </a:pPr>
                      <a:endParaRPr/>
                    </a:p>
                    <a:p>
                      <a:pPr lvl="0" rtl="0">
                        <a:spcBef>
                          <a:spcPts val="0"/>
                        </a:spcBef>
                        <a:buNone/>
                      </a:pPr>
                      <a:endParaRPr/>
                    </a:p>
                    <a:p>
                      <a:pPr lvl="0" rtl="0">
                        <a:spcBef>
                          <a:spcPts val="0"/>
                        </a:spcBef>
                        <a:buNone/>
                      </a:pPr>
                      <a:endParaRPr/>
                    </a:p>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7"/>
                        </a:rPr>
                        <a: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3"/>
                        </a:rPr>
                        <a:t>image-width</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4"/>
                        </a:rPr>
                        <a:t>circle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"red"</a:t>
                      </a:r>
                      <a:r>
                        <a:rPr lang="en" sz="1350">
                          <a:solidFill>
                            <a:srgbClr val="843C24"/>
                          </a:solidFill>
                          <a:highlight>
                            <a:srgbClr val="FFFFFF"/>
                          </a:highlight>
                          <a:latin typeface="Consolas"/>
                          <a:ea typeface="Consolas"/>
                          <a:cs typeface="Consolas"/>
                          <a:sym typeface="Consolas"/>
                        </a:rPr>
                        <a:t>))</a:t>
                      </a:r>
                    </a:p>
                    <a:p>
                      <a:pPr marR="342900" lvl="0" rtl="0">
                        <a:spcBef>
                          <a:spcPts val="0"/>
                        </a:spcBef>
                        <a:buNone/>
                      </a:pPr>
                      <a:r>
                        <a:rPr lang="en" sz="1350">
                          <a:solidFill>
                            <a:srgbClr val="843C24"/>
                          </a:solidFill>
                          <a:highlight>
                            <a:srgbClr val="FFFFFF"/>
                          </a:highlight>
                          <a:latin typeface="Consolas"/>
                          <a:ea typeface="Consolas"/>
                          <a:cs typeface="Consolas"/>
                          <a:sym typeface="Consolas"/>
                        </a:rPr>
                        <a:t>   (</a:t>
                      </a:r>
                      <a:r>
                        <a:rPr lang="en" sz="1350">
                          <a:solidFill>
                            <a:srgbClr val="0077AA"/>
                          </a:solidFill>
                          <a:highlight>
                            <a:srgbClr val="FFFFFF"/>
                          </a:highlight>
                          <a:latin typeface="Consolas"/>
                          <a:ea typeface="Consolas"/>
                          <a:cs typeface="Consolas"/>
                          <a:sym typeface="Consolas"/>
                          <a:hlinkClick r:id="rId5"/>
                        </a:rPr>
                        <a:t>image-height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6"/>
                        </a:rPr>
                        <a:t>rectangle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20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"blue"</a:t>
                      </a:r>
                      <a:r>
                        <a:rPr lang="en" sz="1350">
                          <a:solidFill>
                            <a:srgbClr val="843C24"/>
                          </a:solidFill>
                          <a:highlight>
                            <a:srgbClr val="FFFFFF"/>
                          </a:highlight>
                          <a:latin typeface="Consolas"/>
                          <a:ea typeface="Consolas"/>
                          <a:cs typeface="Consolas"/>
                          <a:sym typeface="Consolas"/>
                        </a:rPr>
                        <a:t>)))</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208975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311701" y="1054351"/>
            <a:ext cx="8520599" cy="572699"/>
          </a:xfrm>
          <a:prstGeom prst="rect">
            <a:avLst/>
          </a:prstGeom>
        </p:spPr>
        <p:txBody>
          <a:bodyPr vert="horz" lIns="91425" tIns="91425" rIns="91425" bIns="91425" rtlCol="0" anchor="t" anchorCtr="0">
            <a:noAutofit/>
          </a:bodyPr>
          <a:lstStyle/>
          <a:p>
            <a:r>
              <a:rPr lang="en"/>
              <a:t>Important Vocabulary</a:t>
            </a:r>
          </a:p>
        </p:txBody>
      </p:sp>
      <p:graphicFrame>
        <p:nvGraphicFramePr>
          <p:cNvPr id="112" name="Shape 112"/>
          <p:cNvGraphicFramePr/>
          <p:nvPr/>
        </p:nvGraphicFramePr>
        <p:xfrm>
          <a:off x="83600" y="1511662"/>
          <a:ext cx="3000000" cy="3000000"/>
        </p:xfrm>
        <a:graphic>
          <a:graphicData uri="http://schemas.openxmlformats.org/drawingml/2006/table">
            <a:tbl>
              <a:tblPr>
                <a:noFill/>
              </a:tblPr>
              <a:tblGrid>
                <a:gridCol w="2896475">
                  <a:extLst>
                    <a:ext uri="{9D8B030D-6E8A-4147-A177-3AD203B41FA5}">
                      <a16:colId xmlns:a16="http://schemas.microsoft.com/office/drawing/2014/main" val="20000"/>
                    </a:ext>
                  </a:extLst>
                </a:gridCol>
                <a:gridCol w="3262125">
                  <a:extLst>
                    <a:ext uri="{9D8B030D-6E8A-4147-A177-3AD203B41FA5}">
                      <a16:colId xmlns:a16="http://schemas.microsoft.com/office/drawing/2014/main" val="20001"/>
                    </a:ext>
                  </a:extLst>
                </a:gridCol>
                <a:gridCol w="2635300">
                  <a:extLst>
                    <a:ext uri="{9D8B030D-6E8A-4147-A177-3AD203B41FA5}">
                      <a16:colId xmlns:a16="http://schemas.microsoft.com/office/drawing/2014/main" val="20002"/>
                    </a:ext>
                  </a:extLst>
                </a:gridCol>
              </a:tblGrid>
              <a:tr h="4132350">
                <a:tc>
                  <a:txBody>
                    <a:bodyPr/>
                    <a:lstStyle/>
                    <a:p>
                      <a:pPr lvl="0" algn="ctr" rtl="0">
                        <a:lnSpc>
                          <a:spcPct val="115000"/>
                        </a:lnSpc>
                        <a:spcBef>
                          <a:spcPts val="0"/>
                        </a:spcBef>
                        <a:buNone/>
                      </a:pPr>
                      <a:r>
                        <a:rPr lang="en" sz="2300" i="1">
                          <a:latin typeface="Architects Daughter"/>
                          <a:ea typeface="Architects Daughter"/>
                          <a:cs typeface="Architects Daughter"/>
                          <a:sym typeface="Architects Daughter"/>
                        </a:rPr>
                        <a:t>image</a:t>
                      </a:r>
                    </a:p>
                    <a:p>
                      <a:pPr lvl="0" algn="ctr" rtl="0">
                        <a:lnSpc>
                          <a:spcPct val="115000"/>
                        </a:lnSpc>
                        <a:spcBef>
                          <a:spcPts val="0"/>
                        </a:spcBef>
                        <a:buNone/>
                      </a:pPr>
                      <a:r>
                        <a:rPr lang="en" sz="2300" i="1">
                          <a:latin typeface="Architects Daughter"/>
                          <a:ea typeface="Architects Daughter"/>
                          <a:cs typeface="Architects Daughter"/>
                          <a:sym typeface="Architects Daughter"/>
                        </a:rPr>
                        <a:t>symbolic data</a:t>
                      </a:r>
                    </a:p>
                    <a:p>
                      <a:pPr lvl="0" algn="ctr" rtl="0">
                        <a:lnSpc>
                          <a:spcPct val="115000"/>
                        </a:lnSpc>
                        <a:spcBef>
                          <a:spcPts val="0"/>
                        </a:spcBef>
                        <a:buNone/>
                      </a:pPr>
                      <a:r>
                        <a:rPr lang="en" sz="2300" i="1">
                          <a:latin typeface="Architects Daughter"/>
                          <a:ea typeface="Architects Daughter"/>
                          <a:cs typeface="Architects Daughter"/>
                          <a:sym typeface="Architects Daughter"/>
                        </a:rPr>
                        <a:t>values</a:t>
                      </a:r>
                    </a:p>
                    <a:p>
                      <a:pPr lvl="0" algn="ctr" rtl="0">
                        <a:lnSpc>
                          <a:spcPct val="115000"/>
                        </a:lnSpc>
                        <a:spcBef>
                          <a:spcPts val="0"/>
                        </a:spcBef>
                        <a:buNone/>
                      </a:pPr>
                      <a:r>
                        <a:rPr lang="en" sz="2300" i="1">
                          <a:latin typeface="Architects Daughter"/>
                          <a:ea typeface="Architects Daughter"/>
                          <a:cs typeface="Architects Daughter"/>
                          <a:sym typeface="Architects Daughter"/>
                        </a:rPr>
                        <a:t>anchor point</a:t>
                      </a:r>
                    </a:p>
                    <a:p>
                      <a:pPr lvl="0" algn="ctr" rtl="0">
                        <a:lnSpc>
                          <a:spcPct val="115000"/>
                        </a:lnSpc>
                        <a:spcBef>
                          <a:spcPts val="0"/>
                        </a:spcBef>
                        <a:buNone/>
                      </a:pPr>
                      <a:r>
                        <a:rPr lang="en" sz="2300" i="1">
                          <a:latin typeface="Architects Daughter"/>
                          <a:ea typeface="Architects Daughter"/>
                          <a:cs typeface="Architects Daughter"/>
                          <a:sym typeface="Architects Daughter"/>
                        </a:rPr>
                        <a:t>image-primitive</a:t>
                      </a:r>
                    </a:p>
                    <a:p>
                      <a:pPr lvl="0" algn="ctr" rtl="0">
                        <a:lnSpc>
                          <a:spcPct val="115000"/>
                        </a:lnSpc>
                        <a:spcBef>
                          <a:spcPts val="0"/>
                        </a:spcBef>
                        <a:buNone/>
                      </a:pPr>
                      <a:r>
                        <a:rPr lang="en" sz="2300" i="1">
                          <a:latin typeface="Architects Daughter"/>
                          <a:ea typeface="Architects Daughter"/>
                          <a:cs typeface="Architects Daughter"/>
                          <a:sym typeface="Architects Daughter"/>
                        </a:rPr>
                        <a:t>type</a:t>
                      </a:r>
                    </a:p>
                    <a:p>
                      <a:pPr lvl="0" algn="ctr" rtl="0">
                        <a:lnSpc>
                          <a:spcPct val="115000"/>
                        </a:lnSpc>
                        <a:spcBef>
                          <a:spcPts val="0"/>
                        </a:spcBef>
                        <a:buNone/>
                      </a:pPr>
                      <a:r>
                        <a:rPr lang="en" sz="2300" i="1">
                          <a:latin typeface="Architects Daughter"/>
                          <a:ea typeface="Architects Daughter"/>
                          <a:cs typeface="Architects Daughter"/>
                          <a:sym typeface="Architects Daughter"/>
                        </a:rPr>
                        <a:t>name</a:t>
                      </a:r>
                    </a:p>
                    <a:p>
                      <a:pPr lvl="0" algn="ctr" rtl="0">
                        <a:lnSpc>
                          <a:spcPct val="115000"/>
                        </a:lnSpc>
                        <a:spcBef>
                          <a:spcPts val="0"/>
                        </a:spcBef>
                        <a:buNone/>
                      </a:pPr>
                      <a:endParaRPr sz="2300" i="1">
                        <a:latin typeface="Architects Daughter"/>
                        <a:ea typeface="Architects Daughter"/>
                        <a:cs typeface="Architects Daughter"/>
                        <a:sym typeface="Architects Daughter"/>
                      </a:endParaRPr>
                    </a:p>
                  </a:txBody>
                  <a:tcPr marL="18300" marR="18300" marT="13725" marB="13725"/>
                </a:tc>
                <a:tc>
                  <a:txBody>
                    <a:bodyPr/>
                    <a:lstStyle/>
                    <a:p>
                      <a:pPr lvl="0" algn="ctr" rtl="0">
                        <a:lnSpc>
                          <a:spcPct val="115000"/>
                        </a:lnSpc>
                        <a:spcBef>
                          <a:spcPts val="0"/>
                        </a:spcBef>
                        <a:buNone/>
                      </a:pPr>
                      <a:r>
                        <a:rPr lang="en" sz="2300" i="1">
                          <a:solidFill>
                            <a:schemeClr val="dk1"/>
                          </a:solidFill>
                          <a:latin typeface="Architects Daughter"/>
                          <a:ea typeface="Architects Daughter"/>
                          <a:cs typeface="Architects Daughter"/>
                          <a:sym typeface="Architects Daughter"/>
                        </a:rPr>
                        <a:t>flavor</a:t>
                      </a:r>
                    </a:p>
                  </a:txBody>
                  <a:tcPr marL="18300" marR="18300" marT="13725" marB="13725"/>
                </a:tc>
                <a:tc>
                  <a:txBody>
                    <a:bodyPr/>
                    <a:lstStyle/>
                    <a:p>
                      <a:pPr lvl="0" rtl="0">
                        <a:spcBef>
                          <a:spcPts val="0"/>
                        </a:spcBef>
                        <a:buNone/>
                      </a:pPr>
                      <a:endParaRPr sz="2300">
                        <a:latin typeface="Architects Daughter"/>
                        <a:ea typeface="Architects Daughter"/>
                        <a:cs typeface="Architects Daughter"/>
                        <a:sym typeface="Architects Daughter"/>
                      </a:endParaRPr>
                    </a:p>
                  </a:txBody>
                  <a:tcPr marL="91425" marR="91425" marT="68575" marB="68575"/>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511581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Concept Map (from wikipedia)		</a:t>
            </a:r>
          </a:p>
        </p:txBody>
      </p:sp>
      <p:sp>
        <p:nvSpPr>
          <p:cNvPr id="118" name="Shape 118"/>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solidFill>
                  <a:srgbClr val="000000"/>
                </a:solidFill>
              </a:rPr>
              <a:t>A </a:t>
            </a:r>
            <a:r>
              <a:rPr lang="en" b="1">
                <a:solidFill>
                  <a:srgbClr val="000000"/>
                </a:solidFill>
              </a:rPr>
              <a:t>concept map</a:t>
            </a:r>
            <a:r>
              <a:rPr lang="en">
                <a:solidFill>
                  <a:srgbClr val="000000"/>
                </a:solidFill>
              </a:rPr>
              <a:t> or conceptual diagram is a diagram that depicts suggested relationships between concepts. </a:t>
            </a:r>
          </a:p>
          <a:p>
            <a:pPr>
              <a:buNone/>
            </a:pPr>
            <a:r>
              <a:rPr lang="en">
                <a:solidFill>
                  <a:srgbClr val="000000"/>
                </a:solidFill>
              </a:rPr>
              <a:t>It is a graphical tool that designers, engineers, technical writers, and others use to organize and structure knowledge.</a:t>
            </a:r>
          </a:p>
        </p:txBody>
      </p:sp>
    </p:spTree>
    <p:extLst>
      <p:ext uri="{BB962C8B-B14F-4D97-AF65-F5344CB8AC3E}">
        <p14:creationId xmlns:p14="http://schemas.microsoft.com/office/powerpoint/2010/main" val="29334080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p:nvPr/>
        </p:nvSpPr>
        <p:spPr>
          <a:xfrm>
            <a:off x="1411836" y="2798879"/>
            <a:ext cx="1277100" cy="4335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circle</a:t>
            </a:r>
          </a:p>
        </p:txBody>
      </p:sp>
      <p:sp>
        <p:nvSpPr>
          <p:cNvPr id="124" name="Shape 124"/>
          <p:cNvSpPr/>
          <p:nvPr/>
        </p:nvSpPr>
        <p:spPr>
          <a:xfrm>
            <a:off x="5623751" y="2603500"/>
            <a:ext cx="3382799" cy="4335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(circle 10 “solid” “red”)</a:t>
            </a:r>
          </a:p>
        </p:txBody>
      </p:sp>
      <p:sp>
        <p:nvSpPr>
          <p:cNvPr id="125" name="Shape 125"/>
          <p:cNvSpPr/>
          <p:nvPr/>
        </p:nvSpPr>
        <p:spPr>
          <a:xfrm>
            <a:off x="3201901" y="1314050"/>
            <a:ext cx="1076100" cy="4335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image</a:t>
            </a:r>
          </a:p>
        </p:txBody>
      </p:sp>
      <p:cxnSp>
        <p:nvCxnSpPr>
          <p:cNvPr id="126" name="Shape 126"/>
          <p:cNvCxnSpPr/>
          <p:nvPr/>
        </p:nvCxnSpPr>
        <p:spPr>
          <a:xfrm rot="10800000" flipH="1">
            <a:off x="2050247" y="1748234"/>
            <a:ext cx="1176300" cy="1050900"/>
          </a:xfrm>
          <a:prstGeom prst="straightConnector1">
            <a:avLst/>
          </a:prstGeom>
          <a:noFill/>
          <a:ln w="28575" cap="flat" cmpd="sng">
            <a:solidFill>
              <a:srgbClr val="999999"/>
            </a:solidFill>
            <a:prstDash val="solid"/>
            <a:round/>
            <a:headEnd type="none" w="lg" len="lg"/>
            <a:tailEnd type="triangle" w="lg" len="lg"/>
          </a:ln>
        </p:spPr>
      </p:cxnSp>
      <p:sp>
        <p:nvSpPr>
          <p:cNvPr id="127" name="Shape 127"/>
          <p:cNvSpPr txBox="1"/>
          <p:nvPr/>
        </p:nvSpPr>
        <p:spPr>
          <a:xfrm>
            <a:off x="1312848" y="1856199"/>
            <a:ext cx="2315699" cy="421799"/>
          </a:xfrm>
          <a:prstGeom prst="rect">
            <a:avLst/>
          </a:prstGeom>
          <a:noFill/>
          <a:ln>
            <a:noFill/>
          </a:ln>
        </p:spPr>
        <p:txBody>
          <a:bodyPr lIns="91425" tIns="91425" rIns="91425" bIns="91425" anchor="t" anchorCtr="0">
            <a:noAutofit/>
          </a:bodyPr>
          <a:lstStyle/>
          <a:p>
            <a:pPr algn="ctr"/>
            <a:r>
              <a:rPr lang="en" sz="2400">
                <a:latin typeface="Architects Daughter"/>
                <a:ea typeface="Architects Daughter"/>
                <a:cs typeface="Architects Daughter"/>
                <a:sym typeface="Architects Daughter"/>
              </a:rPr>
              <a:t>is an image primitive</a:t>
            </a:r>
          </a:p>
        </p:txBody>
      </p:sp>
      <p:cxnSp>
        <p:nvCxnSpPr>
          <p:cNvPr id="128" name="Shape 128"/>
          <p:cNvCxnSpPr>
            <a:stCxn id="124" idx="0"/>
            <a:endCxn id="125" idx="3"/>
          </p:cNvCxnSpPr>
          <p:nvPr/>
        </p:nvCxnSpPr>
        <p:spPr>
          <a:xfrm rot="10800000">
            <a:off x="4277949" y="1530700"/>
            <a:ext cx="3037200" cy="1072800"/>
          </a:xfrm>
          <a:prstGeom prst="straightConnector1">
            <a:avLst/>
          </a:prstGeom>
          <a:noFill/>
          <a:ln w="28575" cap="flat" cmpd="sng">
            <a:solidFill>
              <a:srgbClr val="999999"/>
            </a:solidFill>
            <a:prstDash val="solid"/>
            <a:round/>
            <a:headEnd type="none" w="lg" len="lg"/>
            <a:tailEnd type="triangle" w="lg" len="lg"/>
          </a:ln>
        </p:spPr>
      </p:cxnSp>
      <p:sp>
        <p:nvSpPr>
          <p:cNvPr id="129" name="Shape 129"/>
          <p:cNvSpPr txBox="1"/>
          <p:nvPr/>
        </p:nvSpPr>
        <p:spPr>
          <a:xfrm>
            <a:off x="4565801" y="1567250"/>
            <a:ext cx="3110999" cy="1072800"/>
          </a:xfrm>
          <a:prstGeom prst="rect">
            <a:avLst/>
          </a:prstGeom>
          <a:noFill/>
          <a:ln>
            <a:noFill/>
          </a:ln>
        </p:spPr>
        <p:txBody>
          <a:bodyPr lIns="91425" tIns="91425" rIns="91425" bIns="91425" anchor="t" anchorCtr="0">
            <a:noAutofit/>
          </a:bodyPr>
          <a:lstStyle/>
          <a:p>
            <a:pPr algn="ctr"/>
            <a:r>
              <a:rPr lang="en" sz="2400">
                <a:latin typeface="Architects Daughter"/>
                <a:ea typeface="Architects Daughter"/>
                <a:cs typeface="Architects Daughter"/>
                <a:sym typeface="Architects Daughter"/>
              </a:rPr>
              <a:t>is an image function example</a:t>
            </a:r>
          </a:p>
        </p:txBody>
      </p:sp>
      <p:sp>
        <p:nvSpPr>
          <p:cNvPr id="130" name="Shape 130"/>
          <p:cNvSpPr/>
          <p:nvPr/>
        </p:nvSpPr>
        <p:spPr>
          <a:xfrm>
            <a:off x="685801" y="4445895"/>
            <a:ext cx="2165699" cy="4335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rectangle</a:t>
            </a:r>
          </a:p>
        </p:txBody>
      </p:sp>
      <p:sp>
        <p:nvSpPr>
          <p:cNvPr id="131" name="Shape 131"/>
          <p:cNvSpPr/>
          <p:nvPr/>
        </p:nvSpPr>
        <p:spPr>
          <a:xfrm>
            <a:off x="3120377" y="4760128"/>
            <a:ext cx="2541300" cy="4335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function name</a:t>
            </a:r>
          </a:p>
        </p:txBody>
      </p:sp>
      <p:cxnSp>
        <p:nvCxnSpPr>
          <p:cNvPr id="132" name="Shape 132"/>
          <p:cNvCxnSpPr>
            <a:endCxn id="123" idx="2"/>
          </p:cNvCxnSpPr>
          <p:nvPr/>
        </p:nvCxnSpPr>
        <p:spPr>
          <a:xfrm rot="10800000" flipH="1">
            <a:off x="1612386" y="3232379"/>
            <a:ext cx="438000" cy="1213200"/>
          </a:xfrm>
          <a:prstGeom prst="straightConnector1">
            <a:avLst/>
          </a:prstGeom>
          <a:noFill/>
          <a:ln w="28575" cap="flat" cmpd="sng">
            <a:solidFill>
              <a:srgbClr val="999999"/>
            </a:solidFill>
            <a:prstDash val="solid"/>
            <a:round/>
            <a:headEnd type="triangle" w="lg" len="lg"/>
            <a:tailEnd type="triangle" w="lg" len="lg"/>
          </a:ln>
        </p:spPr>
      </p:cxnSp>
      <p:sp>
        <p:nvSpPr>
          <p:cNvPr id="133" name="Shape 133"/>
          <p:cNvSpPr txBox="1"/>
          <p:nvPr/>
        </p:nvSpPr>
        <p:spPr>
          <a:xfrm>
            <a:off x="280574" y="3498563"/>
            <a:ext cx="2541300" cy="421799"/>
          </a:xfrm>
          <a:prstGeom prst="rect">
            <a:avLst/>
          </a:prstGeom>
          <a:noFill/>
          <a:ln>
            <a:noFill/>
          </a:ln>
        </p:spPr>
        <p:txBody>
          <a:bodyPr lIns="91425" tIns="91425" rIns="91425" bIns="91425" anchor="t" anchorCtr="0">
            <a:noAutofit/>
          </a:bodyPr>
          <a:lstStyle/>
          <a:p>
            <a:pPr algn="ctr"/>
            <a:r>
              <a:rPr lang="en" sz="2400">
                <a:latin typeface="Architects Daughter"/>
                <a:ea typeface="Architects Daughter"/>
                <a:cs typeface="Architects Daughter"/>
                <a:sym typeface="Architects Daughter"/>
              </a:rPr>
              <a:t>is the same kind of function as</a:t>
            </a:r>
          </a:p>
        </p:txBody>
      </p:sp>
      <p:cxnSp>
        <p:nvCxnSpPr>
          <p:cNvPr id="134" name="Shape 134"/>
          <p:cNvCxnSpPr>
            <a:stCxn id="123" idx="3"/>
          </p:cNvCxnSpPr>
          <p:nvPr/>
        </p:nvCxnSpPr>
        <p:spPr>
          <a:xfrm>
            <a:off x="2688936" y="3015629"/>
            <a:ext cx="1076100" cy="1733700"/>
          </a:xfrm>
          <a:prstGeom prst="straightConnector1">
            <a:avLst/>
          </a:prstGeom>
          <a:noFill/>
          <a:ln w="28575" cap="flat" cmpd="sng">
            <a:solidFill>
              <a:srgbClr val="999999"/>
            </a:solidFill>
            <a:prstDash val="solid"/>
            <a:round/>
            <a:headEnd type="none" w="lg" len="lg"/>
            <a:tailEnd type="triangle" w="lg" len="lg"/>
          </a:ln>
        </p:spPr>
      </p:cxnSp>
      <p:cxnSp>
        <p:nvCxnSpPr>
          <p:cNvPr id="135" name="Shape 135"/>
          <p:cNvCxnSpPr>
            <a:stCxn id="123" idx="3"/>
            <a:endCxn id="136" idx="0"/>
          </p:cNvCxnSpPr>
          <p:nvPr/>
        </p:nvCxnSpPr>
        <p:spPr>
          <a:xfrm>
            <a:off x="2688936" y="3015629"/>
            <a:ext cx="2439900" cy="904800"/>
          </a:xfrm>
          <a:prstGeom prst="straightConnector1">
            <a:avLst/>
          </a:prstGeom>
          <a:noFill/>
          <a:ln w="28575" cap="flat" cmpd="sng">
            <a:solidFill>
              <a:srgbClr val="999999"/>
            </a:solidFill>
            <a:prstDash val="solid"/>
            <a:round/>
            <a:headEnd type="none" w="lg" len="lg"/>
            <a:tailEnd type="triangle" w="lg" len="lg"/>
          </a:ln>
        </p:spPr>
      </p:cxnSp>
      <p:sp>
        <p:nvSpPr>
          <p:cNvPr id="136" name="Shape 136"/>
          <p:cNvSpPr/>
          <p:nvPr/>
        </p:nvSpPr>
        <p:spPr>
          <a:xfrm>
            <a:off x="3858150" y="3920348"/>
            <a:ext cx="2541300" cy="5841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image producing operation</a:t>
            </a:r>
          </a:p>
        </p:txBody>
      </p:sp>
    </p:spTree>
    <p:extLst>
      <p:ext uri="{BB962C8B-B14F-4D97-AF65-F5344CB8AC3E}">
        <p14:creationId xmlns:p14="http://schemas.microsoft.com/office/powerpoint/2010/main" val="65677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36826" y="1016801"/>
            <a:ext cx="8520599" cy="572699"/>
          </a:xfrm>
          <a:prstGeom prst="rect">
            <a:avLst/>
          </a:prstGeom>
        </p:spPr>
        <p:txBody>
          <a:bodyPr vert="horz" lIns="91425" tIns="91425" rIns="91425" bIns="91425" rtlCol="0" anchor="t" anchorCtr="0">
            <a:noAutofit/>
          </a:bodyPr>
          <a:lstStyle/>
          <a:p>
            <a:r>
              <a:rPr lang="en"/>
              <a:t>Related Questions</a:t>
            </a:r>
          </a:p>
        </p:txBody>
      </p:sp>
      <p:graphicFrame>
        <p:nvGraphicFramePr>
          <p:cNvPr id="142" name="Shape 142"/>
          <p:cNvGraphicFramePr/>
          <p:nvPr/>
        </p:nvGraphicFramePr>
        <p:xfrm>
          <a:off x="311700" y="1511662"/>
          <a:ext cx="3000000" cy="3000000"/>
        </p:xfrm>
        <a:graphic>
          <a:graphicData uri="http://schemas.openxmlformats.org/drawingml/2006/table">
            <a:tbl>
              <a:tblPr>
                <a:noFill/>
              </a:tblPr>
              <a:tblGrid>
                <a:gridCol w="4285425">
                  <a:extLst>
                    <a:ext uri="{9D8B030D-6E8A-4147-A177-3AD203B41FA5}">
                      <a16:colId xmlns:a16="http://schemas.microsoft.com/office/drawing/2014/main" val="20000"/>
                    </a:ext>
                  </a:extLst>
                </a:gridCol>
                <a:gridCol w="4285425">
                  <a:extLst>
                    <a:ext uri="{9D8B030D-6E8A-4147-A177-3AD203B41FA5}">
                      <a16:colId xmlns:a16="http://schemas.microsoft.com/office/drawing/2014/main" val="20001"/>
                    </a:ext>
                  </a:extLst>
                </a:gridCol>
              </a:tblGrid>
              <a:tr h="431825">
                <a:tc>
                  <a:txBody>
                    <a:bodyPr/>
                    <a:lstStyle/>
                    <a:p>
                      <a:pPr lvl="0" rtl="0">
                        <a:spcBef>
                          <a:spcPts val="0"/>
                        </a:spcBef>
                        <a:buNone/>
                      </a:pPr>
                      <a:r>
                        <a:rPr lang="en" sz="2100"/>
                        <a:t>Question</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Clr>
                          <a:schemeClr val="dk1"/>
                        </a:buClr>
                        <a:buSzPct val="38095"/>
                        <a:buFont typeface="Arial"/>
                        <a:buNone/>
                      </a:pPr>
                      <a:r>
                        <a:rPr lang="en" sz="2100">
                          <a:solidFill>
                            <a:schemeClr val="dk1"/>
                          </a:solidFill>
                        </a:rPr>
                        <a:t>Code To Test</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58950">
                <a:tc>
                  <a:txBody>
                    <a:bodyPr/>
                    <a:lstStyle/>
                    <a:p>
                      <a:pPr lvl="0" rtl="0">
                        <a:spcBef>
                          <a:spcPts val="0"/>
                        </a:spcBef>
                        <a:buNone/>
                      </a:pPr>
                      <a:endParaRPr sz="1100"/>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29825">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29825">
                <a:tc>
                  <a:txBody>
                    <a:bodyPr/>
                    <a:lstStyle/>
                    <a:p>
                      <a:pPr lvl="0" rtl="0">
                        <a:spcBef>
                          <a:spcPts val="0"/>
                        </a:spcBef>
                        <a:buNone/>
                      </a:pPr>
                      <a:endParaRPr sz="1100"/>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29825">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29825">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06217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Objective</a:t>
            </a:r>
          </a:p>
        </p:txBody>
      </p:sp>
      <p:sp>
        <p:nvSpPr>
          <p:cNvPr id="74" name="Shape 74"/>
          <p:cNvSpPr txBox="1">
            <a:spLocks noGrp="1"/>
          </p:cNvSpPr>
          <p:nvPr>
            <p:ph type="body" idx="1"/>
          </p:nvPr>
        </p:nvSpPr>
        <p:spPr>
          <a:xfrm>
            <a:off x="471901" y="2776325"/>
            <a:ext cx="3999899" cy="2710200"/>
          </a:xfrm>
          <a:prstGeom prst="rect">
            <a:avLst/>
          </a:prstGeom>
        </p:spPr>
        <p:txBody>
          <a:bodyPr vert="horz" lIns="91425" tIns="91425" rIns="91425" bIns="91425" rtlCol="0" anchor="t" anchorCtr="0">
            <a:noAutofit/>
          </a:bodyPr>
          <a:lstStyle/>
          <a:p>
            <a:pPr>
              <a:buNone/>
            </a:pPr>
            <a:r>
              <a:rPr lang="en" sz="2800"/>
              <a:t>Knowledge:</a:t>
            </a:r>
          </a:p>
          <a:p>
            <a:pPr>
              <a:buNone/>
            </a:pPr>
            <a:r>
              <a:rPr lang="en" sz="2800"/>
              <a:t>How do we produce our own images in Racket?</a:t>
            </a:r>
          </a:p>
        </p:txBody>
      </p:sp>
      <p:sp>
        <p:nvSpPr>
          <p:cNvPr id="75" name="Shape 75"/>
          <p:cNvSpPr txBox="1">
            <a:spLocks noGrp="1"/>
          </p:cNvSpPr>
          <p:nvPr>
            <p:ph type="body" idx="2"/>
          </p:nvPr>
        </p:nvSpPr>
        <p:spPr>
          <a:xfrm>
            <a:off x="4694251" y="2776325"/>
            <a:ext cx="3999899" cy="2710200"/>
          </a:xfrm>
          <a:prstGeom prst="rect">
            <a:avLst/>
          </a:prstGeom>
        </p:spPr>
        <p:txBody>
          <a:bodyPr vert="horz" lIns="91425" tIns="91425" rIns="91425" bIns="91425" rtlCol="0" anchor="t" anchorCtr="0">
            <a:noAutofit/>
          </a:bodyPr>
          <a:lstStyle/>
          <a:p>
            <a:pPr>
              <a:buNone/>
            </a:pPr>
            <a:r>
              <a:rPr lang="en" sz="2800"/>
              <a:t>Skills:</a:t>
            </a:r>
          </a:p>
          <a:p>
            <a:pPr>
              <a:buNone/>
            </a:pPr>
            <a:r>
              <a:rPr lang="en" sz="2800"/>
              <a:t>Compose image producing expressions to solve problems</a:t>
            </a:r>
          </a:p>
        </p:txBody>
      </p:sp>
    </p:spTree>
    <p:extLst>
      <p:ext uri="{BB962C8B-B14F-4D97-AF65-F5344CB8AC3E}">
        <p14:creationId xmlns:p14="http://schemas.microsoft.com/office/powerpoint/2010/main" val="30046671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is the origin?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49280118"/>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58349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Origins</a:t>
            </a:r>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524761" y="1894695"/>
              <a:ext cx="109080" cy="1860480"/>
            </p14:xfrm>
          </p:contentPart>
        </mc:Choice>
        <mc:Fallback>
          <p:pic>
            <p:nvPicPr>
              <p:cNvPr id="5" name="Ink 4"/>
              <p:cNvPicPr/>
              <p:nvPr/>
            </p:nvPicPr>
            <p:blipFill>
              <a:blip r:embed="rId3"/>
              <a:stretch>
                <a:fillRect/>
              </a:stretch>
            </p:blipFill>
            <p:spPr>
              <a:xfrm>
                <a:off x="1521532" y="1891455"/>
                <a:ext cx="116615" cy="18669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p14:cNvContentPartPr/>
              <p14:nvPr/>
            </p14:nvContentPartPr>
            <p14:xfrm>
              <a:off x="669041" y="2953095"/>
              <a:ext cx="1802160" cy="166680"/>
            </p14:xfrm>
          </p:contentPart>
        </mc:Choice>
        <mc:Fallback>
          <p:pic>
            <p:nvPicPr>
              <p:cNvPr id="7" name="Ink 6"/>
              <p:cNvPicPr/>
              <p:nvPr/>
            </p:nvPicPr>
            <p:blipFill>
              <a:blip r:embed="rId5"/>
              <a:stretch>
                <a:fillRect/>
              </a:stretch>
            </p:blipFill>
            <p:spPr>
              <a:xfrm>
                <a:off x="666522" y="2950935"/>
                <a:ext cx="1806839"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p14:cNvContentPartPr/>
              <p14:nvPr/>
            </p14:nvContentPartPr>
            <p14:xfrm>
              <a:off x="4283801" y="2179455"/>
              <a:ext cx="1676160" cy="1369080"/>
            </p14:xfrm>
          </p:contentPart>
        </mc:Choice>
        <mc:Fallback>
          <p:pic>
            <p:nvPicPr>
              <p:cNvPr id="10" name="Ink 9"/>
              <p:cNvPicPr/>
              <p:nvPr/>
            </p:nvPicPr>
            <p:blipFill>
              <a:blip r:embed="rId7"/>
              <a:stretch>
                <a:fillRect/>
              </a:stretch>
            </p:blipFill>
            <p:spPr>
              <a:xfrm>
                <a:off x="4280561" y="2176215"/>
                <a:ext cx="1680840" cy="1376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 name="Ink 15"/>
              <p14:cNvContentPartPr/>
              <p14:nvPr/>
            </p14:nvContentPartPr>
            <p14:xfrm>
              <a:off x="1190681" y="4507935"/>
              <a:ext cx="2074680" cy="1643400"/>
            </p14:xfrm>
          </p:contentPart>
        </mc:Choice>
        <mc:Fallback>
          <p:pic>
            <p:nvPicPr>
              <p:cNvPr id="16" name="Ink 15"/>
              <p:cNvPicPr/>
              <p:nvPr/>
            </p:nvPicPr>
            <p:blipFill>
              <a:blip r:embed="rId9"/>
              <a:stretch>
                <a:fillRect/>
              </a:stretch>
            </p:blipFill>
            <p:spPr>
              <a:xfrm>
                <a:off x="1186361" y="4503615"/>
                <a:ext cx="2081520" cy="1650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9" name="Ink 18"/>
              <p14:cNvContentPartPr/>
              <p14:nvPr/>
            </p14:nvContentPartPr>
            <p14:xfrm>
              <a:off x="1057481" y="2762295"/>
              <a:ext cx="405000" cy="278280"/>
            </p14:xfrm>
          </p:contentPart>
        </mc:Choice>
        <mc:Fallback>
          <p:pic>
            <p:nvPicPr>
              <p:cNvPr id="19" name="Ink 18"/>
              <p:cNvPicPr/>
              <p:nvPr/>
            </p:nvPicPr>
            <p:blipFill>
              <a:blip r:embed="rId11"/>
              <a:stretch>
                <a:fillRect/>
              </a:stretch>
            </p:blipFill>
            <p:spPr>
              <a:xfrm>
                <a:off x="1054601" y="2760857"/>
                <a:ext cx="411480" cy="282235"/>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4" name="Ink 23"/>
              <p14:cNvContentPartPr/>
              <p14:nvPr/>
            </p14:nvContentPartPr>
            <p14:xfrm>
              <a:off x="1564721" y="2916015"/>
              <a:ext cx="87840" cy="81360"/>
            </p14:xfrm>
          </p:contentPart>
        </mc:Choice>
        <mc:Fallback>
          <p:pic>
            <p:nvPicPr>
              <p:cNvPr id="24" name="Ink 23"/>
              <p:cNvPicPr/>
              <p:nvPr/>
            </p:nvPicPr>
            <p:blipFill>
              <a:blip r:embed="rId13"/>
              <a:stretch>
                <a:fillRect/>
              </a:stretch>
            </p:blipFill>
            <p:spPr>
              <a:xfrm>
                <a:off x="1562211" y="2913506"/>
                <a:ext cx="93576" cy="87453"/>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9" name="Ink 28"/>
              <p14:cNvContentPartPr/>
              <p14:nvPr/>
            </p14:nvContentPartPr>
            <p14:xfrm>
              <a:off x="992321" y="4670295"/>
              <a:ext cx="368640" cy="1509840"/>
            </p14:xfrm>
          </p:contentPart>
        </mc:Choice>
        <mc:Fallback>
          <p:pic>
            <p:nvPicPr>
              <p:cNvPr id="29" name="Ink 28"/>
              <p:cNvPicPr/>
              <p:nvPr/>
            </p:nvPicPr>
            <p:blipFill>
              <a:blip r:embed="rId15"/>
              <a:stretch>
                <a:fillRect/>
              </a:stretch>
            </p:blipFill>
            <p:spPr>
              <a:xfrm>
                <a:off x="988721" y="4668135"/>
                <a:ext cx="375480" cy="15163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0" name="Ink 29"/>
              <p14:cNvContentPartPr/>
              <p14:nvPr/>
            </p14:nvContentPartPr>
            <p14:xfrm>
              <a:off x="681641" y="5262135"/>
              <a:ext cx="188640" cy="152640"/>
            </p14:xfrm>
          </p:contentPart>
        </mc:Choice>
        <mc:Fallback>
          <p:pic>
            <p:nvPicPr>
              <p:cNvPr id="30" name="Ink 29"/>
              <p:cNvPicPr/>
              <p:nvPr/>
            </p:nvPicPr>
            <p:blipFill>
              <a:blip r:embed="rId17"/>
              <a:stretch>
                <a:fillRect/>
              </a:stretch>
            </p:blipFill>
            <p:spPr>
              <a:xfrm>
                <a:off x="678761" y="5258903"/>
                <a:ext cx="194040" cy="158386"/>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1" name="Ink 30"/>
              <p14:cNvContentPartPr/>
              <p14:nvPr/>
            </p14:nvContentPartPr>
            <p14:xfrm>
              <a:off x="882881" y="5234775"/>
              <a:ext cx="67680" cy="521280"/>
            </p14:xfrm>
          </p:contentPart>
        </mc:Choice>
        <mc:Fallback>
          <p:pic>
            <p:nvPicPr>
              <p:cNvPr id="31" name="Ink 30"/>
              <p:cNvPicPr/>
              <p:nvPr/>
            </p:nvPicPr>
            <p:blipFill>
              <a:blip r:embed="rId19"/>
              <a:stretch>
                <a:fillRect/>
              </a:stretch>
            </p:blipFill>
            <p:spPr>
              <a:xfrm>
                <a:off x="880721" y="5232255"/>
                <a:ext cx="72360" cy="525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7" name="Ink 36"/>
              <p14:cNvContentPartPr/>
              <p14:nvPr/>
            </p14:nvContentPartPr>
            <p14:xfrm>
              <a:off x="1324961" y="4277535"/>
              <a:ext cx="1803240" cy="292320"/>
            </p14:xfrm>
          </p:contentPart>
        </mc:Choice>
        <mc:Fallback>
          <p:pic>
            <p:nvPicPr>
              <p:cNvPr id="37" name="Ink 36"/>
              <p:cNvPicPr/>
              <p:nvPr/>
            </p:nvPicPr>
            <p:blipFill>
              <a:blip r:embed="rId21"/>
              <a:stretch>
                <a:fillRect/>
              </a:stretch>
            </p:blipFill>
            <p:spPr>
              <a:xfrm>
                <a:off x="1322081" y="4275375"/>
                <a:ext cx="181080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3" name="Ink 52"/>
              <p14:cNvContentPartPr/>
              <p14:nvPr/>
            </p14:nvContentPartPr>
            <p14:xfrm>
              <a:off x="4027841" y="2232375"/>
              <a:ext cx="354600" cy="1197720"/>
            </p14:xfrm>
          </p:contentPart>
        </mc:Choice>
        <mc:Fallback>
          <p:pic>
            <p:nvPicPr>
              <p:cNvPr id="53" name="Ink 52"/>
              <p:cNvPicPr/>
              <p:nvPr/>
            </p:nvPicPr>
            <p:blipFill>
              <a:blip r:embed="rId23"/>
              <a:stretch>
                <a:fillRect/>
              </a:stretch>
            </p:blipFill>
            <p:spPr>
              <a:xfrm>
                <a:off x="4023885" y="2228055"/>
                <a:ext cx="361073" cy="1203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9" name="Ink 58"/>
              <p14:cNvContentPartPr/>
              <p14:nvPr/>
            </p14:nvContentPartPr>
            <p14:xfrm>
              <a:off x="1744721" y="2673375"/>
              <a:ext cx="1049040" cy="217440"/>
            </p14:xfrm>
          </p:contentPart>
        </mc:Choice>
        <mc:Fallback>
          <p:pic>
            <p:nvPicPr>
              <p:cNvPr id="59" name="Ink 58"/>
              <p:cNvPicPr/>
              <p:nvPr/>
            </p:nvPicPr>
            <p:blipFill>
              <a:blip r:embed="rId25"/>
              <a:stretch>
                <a:fillRect/>
              </a:stretch>
            </p:blipFill>
            <p:spPr>
              <a:xfrm>
                <a:off x="1742202" y="2669055"/>
                <a:ext cx="1055518"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0" name="Ink 59"/>
              <p14:cNvContentPartPr/>
              <p14:nvPr/>
            </p14:nvContentPartPr>
            <p14:xfrm>
              <a:off x="4525361" y="3237855"/>
              <a:ext cx="1572120" cy="219240"/>
            </p14:xfrm>
          </p:contentPart>
        </mc:Choice>
        <mc:Fallback>
          <p:pic>
            <p:nvPicPr>
              <p:cNvPr id="60" name="Ink 59"/>
              <p:cNvPicPr/>
              <p:nvPr/>
            </p:nvPicPr>
            <p:blipFill>
              <a:blip r:embed="rId27"/>
              <a:stretch>
                <a:fillRect/>
              </a:stretch>
            </p:blipFill>
            <p:spPr>
              <a:xfrm>
                <a:off x="4522841" y="3233901"/>
                <a:ext cx="1578600" cy="224631"/>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66" name="Ink 65"/>
              <p14:cNvContentPartPr/>
              <p14:nvPr/>
            </p14:nvContentPartPr>
            <p14:xfrm>
              <a:off x="2255201" y="2666175"/>
              <a:ext cx="134280" cy="148320"/>
            </p14:xfrm>
          </p:contentPart>
        </mc:Choice>
        <mc:Fallback>
          <p:pic>
            <p:nvPicPr>
              <p:cNvPr id="66" name="Ink 65"/>
              <p:cNvPicPr/>
              <p:nvPr/>
            </p:nvPicPr>
            <p:blipFill>
              <a:blip r:embed="rId29"/>
              <a:stretch>
                <a:fillRect/>
              </a:stretch>
            </p:blipFill>
            <p:spPr>
              <a:xfrm>
                <a:off x="2253047" y="2662935"/>
                <a:ext cx="138588"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67" name="Ink 66"/>
              <p14:cNvContentPartPr/>
              <p14:nvPr/>
            </p14:nvContentPartPr>
            <p14:xfrm>
              <a:off x="738521" y="4386255"/>
              <a:ext cx="194400" cy="164880"/>
            </p14:xfrm>
          </p:contentPart>
        </mc:Choice>
        <mc:Fallback>
          <p:pic>
            <p:nvPicPr>
              <p:cNvPr id="67" name="Ink 66"/>
              <p:cNvPicPr/>
              <p:nvPr/>
            </p:nvPicPr>
            <p:blipFill>
              <a:blip r:embed="rId31"/>
              <a:stretch>
                <a:fillRect/>
              </a:stretch>
            </p:blipFill>
            <p:spPr>
              <a:xfrm>
                <a:off x="735281" y="4382304"/>
                <a:ext cx="201600" cy="172064"/>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68" name="Ink 67"/>
              <p14:cNvContentPartPr/>
              <p14:nvPr/>
            </p14:nvContentPartPr>
            <p14:xfrm>
              <a:off x="1668401" y="2192775"/>
              <a:ext cx="327240" cy="723600"/>
            </p14:xfrm>
          </p:contentPart>
        </mc:Choice>
        <mc:Fallback>
          <p:pic>
            <p:nvPicPr>
              <p:cNvPr id="68" name="Ink 67"/>
              <p:cNvPicPr/>
              <p:nvPr/>
            </p:nvPicPr>
            <p:blipFill>
              <a:blip r:embed="rId33"/>
              <a:stretch>
                <a:fillRect/>
              </a:stretch>
            </p:blipFill>
            <p:spPr>
              <a:xfrm>
                <a:off x="1664445" y="2188815"/>
                <a:ext cx="334072" cy="7297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9" name="Ink 68"/>
              <p14:cNvContentPartPr/>
              <p14:nvPr/>
            </p14:nvContentPartPr>
            <p14:xfrm>
              <a:off x="1902761" y="2412015"/>
              <a:ext cx="33120" cy="123840"/>
            </p14:xfrm>
          </p:contentPart>
        </mc:Choice>
        <mc:Fallback>
          <p:pic>
            <p:nvPicPr>
              <p:cNvPr id="69" name="Ink 68"/>
              <p:cNvPicPr/>
              <p:nvPr/>
            </p:nvPicPr>
            <p:blipFill>
              <a:blip r:embed="rId35"/>
              <a:stretch>
                <a:fillRect/>
              </a:stretch>
            </p:blipFill>
            <p:spPr>
              <a:xfrm>
                <a:off x="1899912" y="2408775"/>
                <a:ext cx="38462"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70" name="Ink 69"/>
              <p14:cNvContentPartPr/>
              <p14:nvPr/>
            </p14:nvContentPartPr>
            <p14:xfrm>
              <a:off x="1893041" y="2466375"/>
              <a:ext cx="148680" cy="126360"/>
            </p14:xfrm>
          </p:contentPart>
        </mc:Choice>
        <mc:Fallback>
          <p:pic>
            <p:nvPicPr>
              <p:cNvPr id="70" name="Ink 69"/>
              <p:cNvPicPr/>
              <p:nvPr/>
            </p:nvPicPr>
            <p:blipFill>
              <a:blip r:embed="rId37"/>
              <a:stretch>
                <a:fillRect/>
              </a:stretch>
            </p:blipFill>
            <p:spPr>
              <a:xfrm>
                <a:off x="1890886" y="2463855"/>
                <a:ext cx="15299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80" name="Ink 79"/>
              <p14:cNvContentPartPr/>
              <p14:nvPr/>
            </p14:nvContentPartPr>
            <p14:xfrm>
              <a:off x="2195081" y="4161615"/>
              <a:ext cx="254160" cy="137160"/>
            </p14:xfrm>
          </p:contentPart>
        </mc:Choice>
        <mc:Fallback>
          <p:pic>
            <p:nvPicPr>
              <p:cNvPr id="80" name="Ink 79"/>
              <p:cNvPicPr/>
              <p:nvPr/>
            </p:nvPicPr>
            <p:blipFill>
              <a:blip r:embed="rId39"/>
              <a:stretch>
                <a:fillRect/>
              </a:stretch>
            </p:blipFill>
            <p:spPr>
              <a:xfrm>
                <a:off x="2192205" y="4159095"/>
                <a:ext cx="259552"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81" name="Ink 80"/>
              <p14:cNvContentPartPr/>
              <p14:nvPr/>
            </p14:nvContentPartPr>
            <p14:xfrm>
              <a:off x="2230001" y="4177815"/>
              <a:ext cx="195480" cy="166680"/>
            </p14:xfrm>
          </p:contentPart>
        </mc:Choice>
        <mc:Fallback>
          <p:pic>
            <p:nvPicPr>
              <p:cNvPr id="81" name="Ink 80"/>
              <p:cNvPicPr/>
              <p:nvPr/>
            </p:nvPicPr>
            <p:blipFill>
              <a:blip r:embed="rId41"/>
              <a:stretch>
                <a:fillRect/>
              </a:stretch>
            </p:blipFill>
            <p:spPr>
              <a:xfrm>
                <a:off x="2228204" y="4174935"/>
                <a:ext cx="200151"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82" name="Ink 81"/>
              <p14:cNvContentPartPr/>
              <p14:nvPr/>
            </p14:nvContentPartPr>
            <p14:xfrm>
              <a:off x="2324321" y="4218495"/>
              <a:ext cx="23400" cy="11160"/>
            </p14:xfrm>
          </p:contentPart>
        </mc:Choice>
        <mc:Fallback>
          <p:pic>
            <p:nvPicPr>
              <p:cNvPr id="82" name="Ink 81"/>
              <p:cNvPicPr/>
              <p:nvPr/>
            </p:nvPicPr>
            <p:blipFill>
              <a:blip r:embed="rId43"/>
              <a:stretch>
                <a:fillRect/>
              </a:stretch>
            </p:blipFill>
            <p:spPr>
              <a:xfrm>
                <a:off x="2322903" y="4217055"/>
                <a:ext cx="26236" cy="140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87" name="Ink 86"/>
              <p14:cNvContentPartPr/>
              <p14:nvPr/>
            </p14:nvContentPartPr>
            <p14:xfrm>
              <a:off x="4654241" y="4168095"/>
              <a:ext cx="2389680" cy="1481760"/>
            </p14:xfrm>
          </p:contentPart>
        </mc:Choice>
        <mc:Fallback>
          <p:pic>
            <p:nvPicPr>
              <p:cNvPr id="87" name="Ink 86"/>
              <p:cNvPicPr/>
              <p:nvPr/>
            </p:nvPicPr>
            <p:blipFill>
              <a:blip r:embed="rId45"/>
              <a:stretch>
                <a:fillRect/>
              </a:stretch>
            </p:blipFill>
            <p:spPr>
              <a:xfrm>
                <a:off x="4648481" y="4162336"/>
                <a:ext cx="2400840" cy="1490038"/>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01" name="Ink 100"/>
              <p14:cNvContentPartPr/>
              <p14:nvPr/>
            </p14:nvContentPartPr>
            <p14:xfrm>
              <a:off x="5799041" y="3976935"/>
              <a:ext cx="187200" cy="158760"/>
            </p14:xfrm>
          </p:contentPart>
        </mc:Choice>
        <mc:Fallback>
          <p:pic>
            <p:nvPicPr>
              <p:cNvPr id="101" name="Ink 100"/>
              <p:cNvPicPr/>
              <p:nvPr/>
            </p:nvPicPr>
            <p:blipFill>
              <a:blip r:embed="rId47"/>
              <a:stretch>
                <a:fillRect/>
              </a:stretch>
            </p:blipFill>
            <p:spPr>
              <a:xfrm>
                <a:off x="5796881" y="3973343"/>
                <a:ext cx="191880" cy="165585"/>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12" name="Ink 111"/>
              <p14:cNvContentPartPr/>
              <p14:nvPr/>
            </p14:nvContentPartPr>
            <p14:xfrm>
              <a:off x="3876641" y="3705855"/>
              <a:ext cx="3762000" cy="2329560"/>
            </p14:xfrm>
          </p:contentPart>
        </mc:Choice>
        <mc:Fallback>
          <p:pic>
            <p:nvPicPr>
              <p:cNvPr id="112" name="Ink 111"/>
              <p:cNvPicPr/>
              <p:nvPr/>
            </p:nvPicPr>
            <p:blipFill>
              <a:blip r:embed="rId49"/>
              <a:stretch>
                <a:fillRect/>
              </a:stretch>
            </p:blipFill>
            <p:spPr>
              <a:xfrm>
                <a:off x="3873401" y="3702616"/>
                <a:ext cx="3767399" cy="2335679"/>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33" name="Ink 132"/>
              <p14:cNvContentPartPr/>
              <p14:nvPr/>
            </p14:nvContentPartPr>
            <p14:xfrm>
              <a:off x="4266161" y="3524415"/>
              <a:ext cx="88560" cy="74160"/>
            </p14:xfrm>
          </p:contentPart>
        </mc:Choice>
        <mc:Fallback>
          <p:pic>
            <p:nvPicPr>
              <p:cNvPr id="133" name="Ink 132"/>
              <p:cNvPicPr/>
              <p:nvPr/>
            </p:nvPicPr>
            <p:blipFill>
              <a:blip r:embed="rId51"/>
              <a:stretch>
                <a:fillRect/>
              </a:stretch>
            </p:blipFill>
            <p:spPr>
              <a:xfrm>
                <a:off x="4263293" y="3520493"/>
                <a:ext cx="95731" cy="82004"/>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35" name="Ink 134"/>
              <p14:cNvContentPartPr/>
              <p14:nvPr/>
            </p14:nvContentPartPr>
            <p14:xfrm>
              <a:off x="5891921" y="4280055"/>
              <a:ext cx="69480" cy="545040"/>
            </p14:xfrm>
          </p:contentPart>
        </mc:Choice>
        <mc:Fallback>
          <p:pic>
            <p:nvPicPr>
              <p:cNvPr id="135" name="Ink 134"/>
              <p:cNvPicPr/>
              <p:nvPr/>
            </p:nvPicPr>
            <p:blipFill>
              <a:blip r:embed="rId53"/>
              <a:stretch>
                <a:fillRect/>
              </a:stretch>
            </p:blipFill>
            <p:spPr>
              <a:xfrm>
                <a:off x="5889041" y="4276455"/>
                <a:ext cx="74880" cy="551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38" name="Ink 137"/>
              <p14:cNvContentPartPr/>
              <p14:nvPr/>
            </p14:nvContentPartPr>
            <p14:xfrm>
              <a:off x="5282081" y="4331895"/>
              <a:ext cx="1233720" cy="1042560"/>
            </p14:xfrm>
          </p:contentPart>
        </mc:Choice>
        <mc:Fallback>
          <p:pic>
            <p:nvPicPr>
              <p:cNvPr id="138" name="Ink 137"/>
              <p:cNvPicPr/>
              <p:nvPr/>
            </p:nvPicPr>
            <p:blipFill>
              <a:blip r:embed="rId55"/>
              <a:stretch>
                <a:fillRect/>
              </a:stretch>
            </p:blipFill>
            <p:spPr>
              <a:xfrm>
                <a:off x="5277401" y="4326495"/>
                <a:ext cx="1243800" cy="1053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43" name="Ink 142"/>
              <p14:cNvContentPartPr/>
              <p14:nvPr/>
            </p14:nvContentPartPr>
            <p14:xfrm>
              <a:off x="1562921" y="2981535"/>
              <a:ext cx="75240" cy="91440"/>
            </p14:xfrm>
          </p:contentPart>
        </mc:Choice>
        <mc:Fallback>
          <p:pic>
            <p:nvPicPr>
              <p:cNvPr id="143" name="Ink 142"/>
              <p:cNvPicPr/>
              <p:nvPr/>
            </p:nvPicPr>
            <p:blipFill>
              <a:blip r:embed="rId57"/>
              <a:stretch>
                <a:fillRect/>
              </a:stretch>
            </p:blipFill>
            <p:spPr>
              <a:xfrm>
                <a:off x="1559338" y="2979025"/>
                <a:ext cx="80614" cy="97177"/>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44" name="Ink 143"/>
              <p14:cNvContentPartPr/>
              <p14:nvPr/>
            </p14:nvContentPartPr>
            <p14:xfrm>
              <a:off x="1053521" y="4192575"/>
              <a:ext cx="257760" cy="412920"/>
            </p14:xfrm>
          </p:contentPart>
        </mc:Choice>
        <mc:Fallback>
          <p:pic>
            <p:nvPicPr>
              <p:cNvPr id="144" name="Ink 143"/>
              <p:cNvPicPr/>
              <p:nvPr/>
            </p:nvPicPr>
            <p:blipFill>
              <a:blip r:embed="rId59"/>
              <a:stretch>
                <a:fillRect/>
              </a:stretch>
            </p:blipFill>
            <p:spPr>
              <a:xfrm>
                <a:off x="1049561" y="4190415"/>
                <a:ext cx="263880" cy="4194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46" name="Ink 145"/>
              <p14:cNvContentPartPr/>
              <p14:nvPr/>
            </p14:nvContentPartPr>
            <p14:xfrm>
              <a:off x="4001201" y="2887935"/>
              <a:ext cx="61200" cy="106560"/>
            </p14:xfrm>
          </p:contentPart>
        </mc:Choice>
        <mc:Fallback>
          <p:pic>
            <p:nvPicPr>
              <p:cNvPr id="146" name="Ink 145"/>
              <p:cNvPicPr/>
              <p:nvPr/>
            </p:nvPicPr>
            <p:blipFill>
              <a:blip r:embed="rId61"/>
              <a:stretch>
                <a:fillRect/>
              </a:stretch>
            </p:blipFill>
            <p:spPr>
              <a:xfrm>
                <a:off x="3998338" y="2884335"/>
                <a:ext cx="65495"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47" name="Ink 146"/>
              <p14:cNvContentPartPr/>
              <p14:nvPr/>
            </p14:nvContentPartPr>
            <p14:xfrm>
              <a:off x="4014161" y="2844735"/>
              <a:ext cx="157680" cy="289800"/>
            </p14:xfrm>
          </p:contentPart>
        </mc:Choice>
        <mc:Fallback>
          <p:pic>
            <p:nvPicPr>
              <p:cNvPr id="147" name="Ink 146"/>
              <p:cNvPicPr/>
              <p:nvPr/>
            </p:nvPicPr>
            <p:blipFill>
              <a:blip r:embed="rId63"/>
              <a:stretch>
                <a:fillRect/>
              </a:stretch>
            </p:blipFill>
            <p:spPr>
              <a:xfrm>
                <a:off x="4011288" y="2841495"/>
                <a:ext cx="163427"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48" name="Ink 147"/>
              <p14:cNvContentPartPr/>
              <p14:nvPr/>
            </p14:nvContentPartPr>
            <p14:xfrm>
              <a:off x="6336881" y="2079735"/>
              <a:ext cx="1487160" cy="1275120"/>
            </p14:xfrm>
          </p:contentPart>
        </mc:Choice>
        <mc:Fallback>
          <p:pic>
            <p:nvPicPr>
              <p:cNvPr id="148" name="Ink 147"/>
              <p:cNvPicPr/>
              <p:nvPr/>
            </p:nvPicPr>
            <p:blipFill>
              <a:blip r:embed="rId65"/>
              <a:stretch>
                <a:fillRect/>
              </a:stretch>
            </p:blipFill>
            <p:spPr>
              <a:xfrm>
                <a:off x="6333642" y="2074337"/>
                <a:ext cx="1495078" cy="1284837"/>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61" name="Ink 160"/>
              <p14:cNvContentPartPr/>
              <p14:nvPr/>
            </p14:nvContentPartPr>
            <p14:xfrm>
              <a:off x="6399521" y="1940415"/>
              <a:ext cx="2184120" cy="240480"/>
            </p14:xfrm>
          </p:contentPart>
        </mc:Choice>
        <mc:Fallback>
          <p:pic>
            <p:nvPicPr>
              <p:cNvPr id="161" name="Ink 160"/>
              <p:cNvPicPr/>
              <p:nvPr/>
            </p:nvPicPr>
            <p:blipFill>
              <a:blip r:embed="rId67"/>
              <a:stretch>
                <a:fillRect/>
              </a:stretch>
            </p:blipFill>
            <p:spPr>
              <a:xfrm>
                <a:off x="6396641" y="1936455"/>
                <a:ext cx="219096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64" name="Ink 163"/>
              <p14:cNvContentPartPr/>
              <p14:nvPr/>
            </p14:nvContentPartPr>
            <p14:xfrm>
              <a:off x="5149241" y="2758335"/>
              <a:ext cx="1194480" cy="509760"/>
            </p14:xfrm>
          </p:contentPart>
        </mc:Choice>
        <mc:Fallback>
          <p:pic>
            <p:nvPicPr>
              <p:cNvPr id="164" name="Ink 163"/>
              <p:cNvPicPr/>
              <p:nvPr/>
            </p:nvPicPr>
            <p:blipFill>
              <a:blip r:embed="rId69"/>
              <a:stretch>
                <a:fillRect/>
              </a:stretch>
            </p:blipFill>
            <p:spPr>
              <a:xfrm>
                <a:off x="5146721" y="2755100"/>
                <a:ext cx="1199880" cy="515512"/>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65" name="Ink 164"/>
              <p14:cNvContentPartPr/>
              <p14:nvPr/>
            </p14:nvContentPartPr>
            <p14:xfrm>
              <a:off x="6376841" y="2276655"/>
              <a:ext cx="330120" cy="1728360"/>
            </p14:xfrm>
          </p:contentPart>
        </mc:Choice>
        <mc:Fallback>
          <p:pic>
            <p:nvPicPr>
              <p:cNvPr id="165" name="Ink 164"/>
              <p:cNvPicPr/>
              <p:nvPr/>
            </p:nvPicPr>
            <p:blipFill>
              <a:blip r:embed="rId71"/>
              <a:stretch>
                <a:fillRect/>
              </a:stretch>
            </p:blipFill>
            <p:spPr>
              <a:xfrm>
                <a:off x="6371801" y="2273056"/>
                <a:ext cx="337320" cy="1736638"/>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72" name="Ink 171"/>
              <p14:cNvContentPartPr/>
              <p14:nvPr/>
            </p14:nvContentPartPr>
            <p14:xfrm>
              <a:off x="5875361" y="1057335"/>
              <a:ext cx="2466000" cy="1187280"/>
            </p14:xfrm>
          </p:contentPart>
        </mc:Choice>
        <mc:Fallback>
          <p:pic>
            <p:nvPicPr>
              <p:cNvPr id="172" name="Ink 171"/>
              <p:cNvPicPr/>
              <p:nvPr/>
            </p:nvPicPr>
            <p:blipFill>
              <a:blip r:embed="rId73"/>
              <a:stretch>
                <a:fillRect/>
              </a:stretch>
            </p:blipFill>
            <p:spPr>
              <a:xfrm>
                <a:off x="5872481" y="1054456"/>
                <a:ext cx="2471759" cy="1191599"/>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79" name="Ink 178"/>
              <p14:cNvContentPartPr/>
              <p14:nvPr/>
            </p14:nvContentPartPr>
            <p14:xfrm>
              <a:off x="4712201" y="4320735"/>
              <a:ext cx="2139120" cy="1245960"/>
            </p14:xfrm>
          </p:contentPart>
        </mc:Choice>
        <mc:Fallback>
          <p:pic>
            <p:nvPicPr>
              <p:cNvPr id="179" name="Ink 178"/>
              <p:cNvPicPr/>
              <p:nvPr/>
            </p:nvPicPr>
            <p:blipFill>
              <a:blip r:embed="rId75"/>
              <a:stretch>
                <a:fillRect/>
              </a:stretch>
            </p:blipFill>
            <p:spPr>
              <a:xfrm>
                <a:off x="4708962" y="4317496"/>
                <a:ext cx="2146319" cy="1251358"/>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84" name="Ink 183"/>
              <p14:cNvContentPartPr/>
              <p14:nvPr/>
            </p14:nvContentPartPr>
            <p14:xfrm>
              <a:off x="4350401" y="4980975"/>
              <a:ext cx="110160" cy="80640"/>
            </p14:xfrm>
          </p:contentPart>
        </mc:Choice>
        <mc:Fallback>
          <p:pic>
            <p:nvPicPr>
              <p:cNvPr id="184" name="Ink 183"/>
              <p:cNvPicPr/>
              <p:nvPr/>
            </p:nvPicPr>
            <p:blipFill>
              <a:blip r:embed="rId77"/>
              <a:stretch>
                <a:fillRect/>
              </a:stretch>
            </p:blipFill>
            <p:spPr>
              <a:xfrm>
                <a:off x="4346801" y="4977391"/>
                <a:ext cx="116280" cy="86733"/>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85" name="Ink 184"/>
              <p14:cNvContentPartPr/>
              <p14:nvPr/>
            </p14:nvContentPartPr>
            <p14:xfrm>
              <a:off x="4403321" y="4956135"/>
              <a:ext cx="126360" cy="306720"/>
            </p14:xfrm>
          </p:contentPart>
        </mc:Choice>
        <mc:Fallback>
          <p:pic>
            <p:nvPicPr>
              <p:cNvPr id="185" name="Ink 184"/>
              <p:cNvPicPr/>
              <p:nvPr/>
            </p:nvPicPr>
            <p:blipFill>
              <a:blip r:embed="rId79"/>
              <a:stretch>
                <a:fillRect/>
              </a:stretch>
            </p:blipFill>
            <p:spPr>
              <a:xfrm>
                <a:off x="4400441" y="4952899"/>
                <a:ext cx="131400" cy="312833"/>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07" name="Ink 206"/>
              <p14:cNvContentPartPr/>
              <p14:nvPr/>
            </p14:nvContentPartPr>
            <p14:xfrm>
              <a:off x="6268841" y="2115375"/>
              <a:ext cx="770760" cy="545760"/>
            </p14:xfrm>
          </p:contentPart>
        </mc:Choice>
        <mc:Fallback>
          <p:pic>
            <p:nvPicPr>
              <p:cNvPr id="207" name="Ink 206"/>
              <p:cNvPicPr/>
              <p:nvPr/>
            </p:nvPicPr>
            <p:blipFill>
              <a:blip r:embed="rId81"/>
              <a:stretch>
                <a:fillRect/>
              </a:stretch>
            </p:blipFill>
            <p:spPr>
              <a:xfrm>
                <a:off x="6264163" y="2110698"/>
                <a:ext cx="780116" cy="553675"/>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08" name="Ink 207"/>
              <p14:cNvContentPartPr/>
              <p14:nvPr/>
            </p14:nvContentPartPr>
            <p14:xfrm>
              <a:off x="6471161" y="1859415"/>
              <a:ext cx="1032840" cy="901440"/>
            </p14:xfrm>
          </p:contentPart>
        </mc:Choice>
        <mc:Fallback>
          <p:pic>
            <p:nvPicPr>
              <p:cNvPr id="208" name="Ink 207"/>
              <p:cNvPicPr/>
              <p:nvPr/>
            </p:nvPicPr>
            <p:blipFill>
              <a:blip r:embed="rId83"/>
              <a:stretch>
                <a:fillRect/>
              </a:stretch>
            </p:blipFill>
            <p:spPr>
              <a:xfrm>
                <a:off x="6469362" y="1856536"/>
                <a:ext cx="1036799" cy="906118"/>
              </a:xfrm>
              <a:prstGeom prst="rect">
                <a:avLst/>
              </a:prstGeom>
            </p:spPr>
          </p:pic>
        </mc:Fallback>
      </mc:AlternateContent>
    </p:spTree>
    <p:extLst>
      <p:ext uri="{BB962C8B-B14F-4D97-AF65-F5344CB8AC3E}">
        <p14:creationId xmlns:p14="http://schemas.microsoft.com/office/powerpoint/2010/main" val="23486306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Programming images</a:t>
            </a:r>
          </a:p>
        </p:txBody>
      </p:sp>
      <p:sp>
        <p:nvSpPr>
          <p:cNvPr id="87" name="Shape 87"/>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You don’t have to use Google to find images</a:t>
            </a:r>
          </a:p>
          <a:p>
            <a:pPr>
              <a:buNone/>
            </a:pPr>
            <a:r>
              <a:rPr lang="en">
                <a:solidFill>
                  <a:srgbClr val="0000FF"/>
                </a:solidFill>
                <a:latin typeface="Consolas"/>
                <a:ea typeface="Consolas"/>
                <a:cs typeface="Consolas"/>
                <a:sym typeface="Consolas"/>
              </a:rPr>
              <a:t>&gt;</a:t>
            </a:r>
            <a:r>
              <a:rPr lang="en">
                <a:latin typeface="Consolas"/>
                <a:ea typeface="Consolas"/>
                <a:cs typeface="Consolas"/>
                <a:sym typeface="Consolas"/>
              </a:rPr>
              <a:t> (circle 10 "solid" "red")</a:t>
            </a:r>
          </a:p>
          <a:p>
            <a:pPr>
              <a:buClr>
                <a:schemeClr val="dk1"/>
              </a:buClr>
              <a:buSzPct val="100000"/>
              <a:buNone/>
            </a:pPr>
            <a:endParaRPr sz="1100">
              <a:latin typeface="Consolas"/>
              <a:ea typeface="Consolas"/>
              <a:cs typeface="Consolas"/>
              <a:sym typeface="Consolas"/>
            </a:endParaRPr>
          </a:p>
          <a:p>
            <a:pPr>
              <a:buClr>
                <a:schemeClr val="dk1"/>
              </a:buClr>
              <a:buSzPct val="36666"/>
              <a:buNone/>
            </a:pPr>
            <a:r>
              <a:rPr lang="en">
                <a:solidFill>
                  <a:srgbClr val="0000FF"/>
                </a:solidFill>
                <a:latin typeface="Consolas"/>
                <a:ea typeface="Consolas"/>
                <a:cs typeface="Consolas"/>
                <a:sym typeface="Consolas"/>
              </a:rPr>
              <a:t>&gt;</a:t>
            </a:r>
            <a:r>
              <a:rPr lang="en">
                <a:latin typeface="Consolas"/>
                <a:ea typeface="Consolas"/>
                <a:cs typeface="Consolas"/>
                <a:sym typeface="Consolas"/>
              </a:rPr>
              <a:t> (rectangle 30 20 "outline" "blue")</a:t>
            </a:r>
          </a:p>
          <a:p>
            <a:pPr>
              <a:buNone/>
            </a:pPr>
            <a:endParaRPr>
              <a:latin typeface="Consolas"/>
              <a:ea typeface="Consolas"/>
              <a:cs typeface="Consolas"/>
              <a:sym typeface="Consolas"/>
            </a:endParaRPr>
          </a:p>
        </p:txBody>
      </p:sp>
      <p:sp>
        <p:nvSpPr>
          <p:cNvPr id="88" name="Shape 88"/>
          <p:cNvSpPr/>
          <p:nvPr/>
        </p:nvSpPr>
        <p:spPr>
          <a:xfrm>
            <a:off x="887150" y="4172426"/>
            <a:ext cx="591600" cy="583499"/>
          </a:xfrm>
          <a:prstGeom prst="ellipse">
            <a:avLst/>
          </a:prstGeom>
          <a:solidFill>
            <a:srgbClr val="FF0000"/>
          </a:solidFill>
          <a:ln>
            <a:noFill/>
          </a:ln>
        </p:spPr>
        <p:txBody>
          <a:bodyPr lIns="91425" tIns="91425" rIns="91425" bIns="91425" anchor="ctr" anchorCtr="0">
            <a:noAutofit/>
          </a:bodyPr>
          <a:lstStyle/>
          <a:p>
            <a:endParaRPr/>
          </a:p>
        </p:txBody>
      </p:sp>
      <p:sp>
        <p:nvSpPr>
          <p:cNvPr id="89" name="Shape 89"/>
          <p:cNvSpPr/>
          <p:nvPr/>
        </p:nvSpPr>
        <p:spPr>
          <a:xfrm>
            <a:off x="638150" y="5385351"/>
            <a:ext cx="840600" cy="497999"/>
          </a:xfrm>
          <a:prstGeom prst="rect">
            <a:avLst/>
          </a:prstGeom>
          <a:noFill/>
          <a:ln w="9525" cap="flat" cmpd="sng">
            <a:solidFill>
              <a:srgbClr val="0000FF"/>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0206269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Operations - Arithmetic of Images</a:t>
            </a:r>
          </a:p>
        </p:txBody>
      </p:sp>
      <p:sp>
        <p:nvSpPr>
          <p:cNvPr id="95" name="Shape 95"/>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&gt; (overlay (circle 5 "solid" "red")</a:t>
            </a:r>
          </a:p>
          <a:p>
            <a:pPr>
              <a:buNone/>
            </a:pPr>
            <a:r>
              <a:rPr lang="en" sz="2400">
                <a:latin typeface="Consolas"/>
                <a:ea typeface="Consolas"/>
                <a:cs typeface="Consolas"/>
                <a:sym typeface="Consolas"/>
              </a:rPr>
              <a:t>           (rectangle 20 20 "solid" "blue"))</a:t>
            </a:r>
          </a:p>
          <a:p>
            <a:pPr>
              <a:buNone/>
            </a:pPr>
            <a:endParaRPr sz="2400">
              <a:latin typeface="Consolas"/>
              <a:ea typeface="Consolas"/>
              <a:cs typeface="Consolas"/>
              <a:sym typeface="Consolas"/>
            </a:endParaRPr>
          </a:p>
          <a:p>
            <a:pPr>
              <a:buNone/>
            </a:pPr>
            <a:endParaRPr sz="2400">
              <a:latin typeface="Consolas"/>
              <a:ea typeface="Consolas"/>
              <a:cs typeface="Consolas"/>
              <a:sym typeface="Consolas"/>
            </a:endParaRPr>
          </a:p>
        </p:txBody>
      </p:sp>
      <p:pic>
        <p:nvPicPr>
          <p:cNvPr id="96" name="Shape 96"/>
          <p:cNvPicPr preferRelativeResize="0"/>
          <p:nvPr/>
        </p:nvPicPr>
        <p:blipFill>
          <a:blip r:embed="rId3">
            <a:alphaModFix/>
          </a:blip>
          <a:stretch>
            <a:fillRect/>
          </a:stretch>
        </p:blipFill>
        <p:spPr>
          <a:xfrm>
            <a:off x="1133506" y="3822055"/>
            <a:ext cx="718649" cy="718700"/>
          </a:xfrm>
          <a:prstGeom prst="rect">
            <a:avLst/>
          </a:prstGeom>
          <a:noFill/>
          <a:ln>
            <a:noFill/>
          </a:ln>
        </p:spPr>
      </p:pic>
    </p:spTree>
    <p:extLst>
      <p:ext uri="{BB962C8B-B14F-4D97-AF65-F5344CB8AC3E}">
        <p14:creationId xmlns:p14="http://schemas.microsoft.com/office/powerpoint/2010/main" val="214103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r>
              <a:rPr lang="en"/>
              <a:t>iteration, n.</a:t>
            </a:r>
          </a:p>
        </p:txBody>
      </p:sp>
      <p:sp>
        <p:nvSpPr>
          <p:cNvPr id="131" name="Shape 131"/>
          <p:cNvSpPr txBox="1">
            <a:spLocks noGrp="1"/>
          </p:cNvSpPr>
          <p:nvPr>
            <p:ph idx="1"/>
          </p:nvPr>
        </p:nvSpPr>
        <p:spPr/>
        <p:txBody>
          <a:bodyPr/>
          <a:lstStyle/>
          <a:p>
            <a:r>
              <a:rPr lang="en"/>
              <a:t>1. the act of repeating; a repetition.</a:t>
            </a:r>
          </a:p>
          <a:p>
            <a:r>
              <a:rPr lang="en"/>
              <a:t>2. a problem-solving or computational method in which a succession of approximations, each building on the one preceding, is used to solve the problem</a:t>
            </a:r>
          </a:p>
        </p:txBody>
      </p:sp>
    </p:spTree>
    <p:extLst>
      <p:ext uri="{BB962C8B-B14F-4D97-AF65-F5344CB8AC3E}">
        <p14:creationId xmlns:p14="http://schemas.microsoft.com/office/powerpoint/2010/main" val="42567587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Operations - Arithmetic of Images</a:t>
            </a:r>
          </a:p>
        </p:txBody>
      </p:sp>
      <p:sp>
        <p:nvSpPr>
          <p:cNvPr id="102" name="Shape 102"/>
          <p:cNvSpPr txBox="1">
            <a:spLocks noGrp="1"/>
          </p:cNvSpPr>
          <p:nvPr>
            <p:ph type="body" idx="1"/>
          </p:nvPr>
        </p:nvSpPr>
        <p:spPr>
          <a:xfrm>
            <a:off x="471900" y="2776325"/>
            <a:ext cx="8571000" cy="1434900"/>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&gt; (overlay (rectangle 20 20 "solid" "blue")</a:t>
            </a:r>
          </a:p>
          <a:p>
            <a:pPr marL="1371600" indent="457200">
              <a:buNone/>
            </a:pPr>
            <a:r>
              <a:rPr lang="en" sz="2400">
                <a:latin typeface="Consolas"/>
                <a:ea typeface="Consolas"/>
                <a:cs typeface="Consolas"/>
                <a:sym typeface="Consolas"/>
              </a:rPr>
              <a:t>(circle 5 "solid" "red"))</a:t>
            </a:r>
          </a:p>
          <a:p>
            <a:pPr>
              <a:buNone/>
            </a:pPr>
            <a:endParaRPr sz="2400">
              <a:latin typeface="Consolas"/>
              <a:ea typeface="Consolas"/>
              <a:cs typeface="Consolas"/>
              <a:sym typeface="Consolas"/>
            </a:endParaRPr>
          </a:p>
          <a:p>
            <a:pPr>
              <a:buNone/>
            </a:pPr>
            <a:endParaRPr sz="2400">
              <a:latin typeface="Consolas"/>
              <a:ea typeface="Consolas"/>
              <a:cs typeface="Consolas"/>
              <a:sym typeface="Consolas"/>
            </a:endParaRPr>
          </a:p>
        </p:txBody>
      </p:sp>
      <p:sp>
        <p:nvSpPr>
          <p:cNvPr id="103" name="Shape 103"/>
          <p:cNvSpPr txBox="1"/>
          <p:nvPr/>
        </p:nvSpPr>
        <p:spPr>
          <a:xfrm>
            <a:off x="521401" y="4343650"/>
            <a:ext cx="8365799" cy="1112700"/>
          </a:xfrm>
          <a:prstGeom prst="rect">
            <a:avLst/>
          </a:prstGeom>
          <a:noFill/>
          <a:ln>
            <a:noFill/>
          </a:ln>
        </p:spPr>
        <p:txBody>
          <a:bodyPr lIns="91425" tIns="91425" rIns="91425" bIns="91425" anchor="t" anchorCtr="0">
            <a:noAutofit/>
          </a:bodyPr>
          <a:lstStyle/>
          <a:p>
            <a:r>
              <a:rPr lang="en" sz="2400">
                <a:latin typeface="Roboto"/>
                <a:ea typeface="Roboto"/>
                <a:cs typeface="Roboto"/>
                <a:sym typeface="Roboto"/>
              </a:rPr>
              <a:t>What is different?</a:t>
            </a:r>
          </a:p>
          <a:p>
            <a:r>
              <a:rPr lang="en" sz="2400">
                <a:latin typeface="Roboto"/>
                <a:ea typeface="Roboto"/>
                <a:cs typeface="Roboto"/>
                <a:sym typeface="Roboto"/>
              </a:rPr>
              <a:t>Describe the image this expression will produce.</a:t>
            </a:r>
          </a:p>
        </p:txBody>
      </p:sp>
    </p:spTree>
    <p:extLst>
      <p:ext uri="{BB962C8B-B14F-4D97-AF65-F5344CB8AC3E}">
        <p14:creationId xmlns:p14="http://schemas.microsoft.com/office/powerpoint/2010/main" val="283118988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Operations - Arithmetic of Images</a:t>
            </a:r>
          </a:p>
        </p:txBody>
      </p:sp>
      <p:sp>
        <p:nvSpPr>
          <p:cNvPr id="109" name="Shape 109"/>
          <p:cNvSpPr txBox="1">
            <a:spLocks noGrp="1"/>
          </p:cNvSpPr>
          <p:nvPr>
            <p:ph type="body" idx="1"/>
          </p:nvPr>
        </p:nvSpPr>
        <p:spPr>
          <a:xfrm>
            <a:off x="471900" y="2776325"/>
            <a:ext cx="8571000" cy="2710200"/>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&gt; (overlay (rectangle 20 20 "solid" "blue")</a:t>
            </a:r>
          </a:p>
          <a:p>
            <a:pPr marL="1371600" indent="457200">
              <a:buNone/>
            </a:pPr>
            <a:r>
              <a:rPr lang="en" sz="2400">
                <a:latin typeface="Consolas"/>
                <a:ea typeface="Consolas"/>
                <a:cs typeface="Consolas"/>
                <a:sym typeface="Consolas"/>
              </a:rPr>
              <a:t>(circle 5 "solid" "red"))</a:t>
            </a:r>
          </a:p>
          <a:p>
            <a:pPr>
              <a:buNone/>
            </a:pPr>
            <a:endParaRPr sz="2400">
              <a:latin typeface="Consolas"/>
              <a:ea typeface="Consolas"/>
              <a:cs typeface="Consolas"/>
              <a:sym typeface="Consolas"/>
            </a:endParaRPr>
          </a:p>
          <a:p>
            <a:pPr>
              <a:buNone/>
            </a:pPr>
            <a:endParaRPr sz="2400">
              <a:latin typeface="Consolas"/>
              <a:ea typeface="Consolas"/>
              <a:cs typeface="Consolas"/>
              <a:sym typeface="Consolas"/>
            </a:endParaRPr>
          </a:p>
        </p:txBody>
      </p:sp>
      <p:pic>
        <p:nvPicPr>
          <p:cNvPr id="110" name="Shape 110"/>
          <p:cNvPicPr preferRelativeResize="0"/>
          <p:nvPr/>
        </p:nvPicPr>
        <p:blipFill>
          <a:blip r:embed="rId3">
            <a:alphaModFix/>
          </a:blip>
          <a:stretch>
            <a:fillRect/>
          </a:stretch>
        </p:blipFill>
        <p:spPr>
          <a:xfrm>
            <a:off x="1094586" y="4216611"/>
            <a:ext cx="767699" cy="767699"/>
          </a:xfrm>
          <a:prstGeom prst="rect">
            <a:avLst/>
          </a:prstGeom>
          <a:noFill/>
          <a:ln>
            <a:noFill/>
          </a:ln>
        </p:spPr>
      </p:pic>
    </p:spTree>
    <p:extLst>
      <p:ext uri="{BB962C8B-B14F-4D97-AF65-F5344CB8AC3E}">
        <p14:creationId xmlns:p14="http://schemas.microsoft.com/office/powerpoint/2010/main" val="1290672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Where is the origin?</a:t>
            </a:r>
          </a:p>
        </p:txBody>
      </p:sp>
      <p:sp>
        <p:nvSpPr>
          <p:cNvPr id="116" name="Shape 11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marL="0" indent="0">
              <a:lnSpc>
                <a:spcPct val="115000"/>
              </a:lnSpc>
              <a:buNone/>
            </a:pPr>
            <a:r>
              <a:rPr lang="en">
                <a:solidFill>
                  <a:srgbClr val="843C24"/>
                </a:solidFill>
                <a:latin typeface="Verdana"/>
                <a:ea typeface="Verdana"/>
                <a:cs typeface="Verdana"/>
                <a:sym typeface="Verdana"/>
              </a:rPr>
              <a:t>(</a:t>
            </a:r>
            <a:r>
              <a:rPr lang="en">
                <a:solidFill>
                  <a:srgbClr val="0077AA"/>
                </a:solidFill>
                <a:latin typeface="Verdana"/>
                <a:ea typeface="Verdana"/>
                <a:cs typeface="Verdana"/>
                <a:sym typeface="Verdana"/>
                <a:hlinkClick r:id="rId3"/>
              </a:rPr>
              <a:t>place-image</a:t>
            </a:r>
            <a:r>
              <a:rPr lang="en">
                <a:latin typeface="Verdana"/>
                <a:ea typeface="Verdana"/>
                <a:cs typeface="Verdana"/>
                <a:sym typeface="Verdana"/>
              </a:rPr>
              <a:t> </a:t>
            </a:r>
            <a:r>
              <a:rPr lang="en">
                <a:solidFill>
                  <a:srgbClr val="843C24"/>
                </a:solidFill>
                <a:latin typeface="Verdana"/>
                <a:ea typeface="Verdana"/>
                <a:cs typeface="Verdana"/>
                <a:sym typeface="Verdana"/>
              </a:rPr>
              <a:t>(</a:t>
            </a:r>
            <a:r>
              <a:rPr lang="en">
                <a:solidFill>
                  <a:srgbClr val="0077AA"/>
                </a:solidFill>
                <a:latin typeface="Verdana"/>
                <a:ea typeface="Verdana"/>
                <a:cs typeface="Verdana"/>
                <a:sym typeface="Verdana"/>
                <a:hlinkClick r:id="rId4"/>
              </a:rPr>
              <a:t>circle</a:t>
            </a:r>
            <a:r>
              <a:rPr lang="en">
                <a:latin typeface="Verdana"/>
                <a:ea typeface="Verdana"/>
                <a:cs typeface="Verdana"/>
                <a:sym typeface="Verdana"/>
              </a:rPr>
              <a:t> </a:t>
            </a:r>
            <a:r>
              <a:rPr lang="en">
                <a:solidFill>
                  <a:srgbClr val="274E13"/>
                </a:solidFill>
                <a:latin typeface="Verdana"/>
                <a:ea typeface="Verdana"/>
                <a:cs typeface="Verdana"/>
                <a:sym typeface="Verdana"/>
              </a:rPr>
              <a:t>5</a:t>
            </a:r>
            <a:r>
              <a:rPr lang="en">
                <a:latin typeface="Verdana"/>
                <a:ea typeface="Verdana"/>
                <a:cs typeface="Verdana"/>
                <a:sym typeface="Verdana"/>
              </a:rPr>
              <a:t> </a:t>
            </a:r>
            <a:r>
              <a:rPr lang="en">
                <a:solidFill>
                  <a:srgbClr val="274E13"/>
                </a:solidFill>
                <a:latin typeface="Verdana"/>
                <a:ea typeface="Verdana"/>
                <a:cs typeface="Verdana"/>
                <a:sym typeface="Verdana"/>
              </a:rPr>
              <a:t>"solid" "green")</a:t>
            </a:r>
          </a:p>
          <a:p>
            <a:pPr marL="0" indent="0">
              <a:lnSpc>
                <a:spcPct val="115000"/>
              </a:lnSpc>
              <a:buNone/>
            </a:pPr>
            <a:r>
              <a:rPr lang="en">
                <a:solidFill>
                  <a:srgbClr val="274E13"/>
                </a:solidFill>
                <a:latin typeface="Verdana"/>
                <a:ea typeface="Verdana"/>
                <a:cs typeface="Verdana"/>
                <a:sym typeface="Verdana"/>
              </a:rPr>
              <a:t>                    50 80</a:t>
            </a:r>
          </a:p>
          <a:p>
            <a:pPr>
              <a:buNone/>
            </a:pPr>
            <a:r>
              <a:rPr lang="en">
                <a:latin typeface="Verdana"/>
                <a:ea typeface="Verdana"/>
                <a:cs typeface="Verdana"/>
                <a:sym typeface="Verdana"/>
              </a:rPr>
              <a:t>                    </a:t>
            </a:r>
            <a:r>
              <a:rPr lang="en">
                <a:solidFill>
                  <a:srgbClr val="843C24"/>
                </a:solidFill>
                <a:latin typeface="Verdana"/>
                <a:ea typeface="Verdana"/>
                <a:cs typeface="Verdana"/>
                <a:sym typeface="Verdana"/>
              </a:rPr>
              <a:t>(</a:t>
            </a:r>
            <a:r>
              <a:rPr lang="en">
                <a:solidFill>
                  <a:srgbClr val="0077AA"/>
                </a:solidFill>
                <a:latin typeface="Verdana"/>
                <a:ea typeface="Verdana"/>
                <a:cs typeface="Verdana"/>
                <a:sym typeface="Verdana"/>
                <a:hlinkClick r:id="rId5"/>
              </a:rPr>
              <a:t>empty-scene</a:t>
            </a:r>
            <a:r>
              <a:rPr lang="en">
                <a:latin typeface="Verdana"/>
                <a:ea typeface="Verdana"/>
                <a:cs typeface="Verdana"/>
                <a:sym typeface="Verdana"/>
              </a:rPr>
              <a:t> </a:t>
            </a:r>
            <a:r>
              <a:rPr lang="en">
                <a:solidFill>
                  <a:srgbClr val="274E13"/>
                </a:solidFill>
                <a:latin typeface="Verdana"/>
                <a:ea typeface="Verdana"/>
                <a:cs typeface="Verdana"/>
                <a:sym typeface="Verdana"/>
              </a:rPr>
              <a:t>100 100</a:t>
            </a:r>
            <a:r>
              <a:rPr lang="en">
                <a:solidFill>
                  <a:srgbClr val="843C24"/>
                </a:solidFill>
                <a:latin typeface="Verdana"/>
                <a:ea typeface="Verdana"/>
                <a:cs typeface="Verdana"/>
                <a:sym typeface="Verdana"/>
              </a:rPr>
              <a:t>))</a:t>
            </a:r>
          </a:p>
          <a:p>
            <a:pPr>
              <a:buNone/>
            </a:pPr>
            <a:endParaRPr/>
          </a:p>
        </p:txBody>
      </p:sp>
      <p:pic>
        <p:nvPicPr>
          <p:cNvPr id="117" name="Shape 117"/>
          <p:cNvPicPr preferRelativeResize="0"/>
          <p:nvPr/>
        </p:nvPicPr>
        <p:blipFill>
          <a:blip r:embed="rId6">
            <a:alphaModFix/>
          </a:blip>
          <a:stretch>
            <a:fillRect/>
          </a:stretch>
        </p:blipFill>
        <p:spPr>
          <a:xfrm>
            <a:off x="866175" y="3901325"/>
            <a:ext cx="1585200" cy="1585200"/>
          </a:xfrm>
          <a:prstGeom prst="rect">
            <a:avLst/>
          </a:prstGeom>
          <a:noFill/>
          <a:ln>
            <a:noFill/>
          </a:ln>
        </p:spPr>
      </p:pic>
    </p:spTree>
    <p:extLst>
      <p:ext uri="{BB962C8B-B14F-4D97-AF65-F5344CB8AC3E}">
        <p14:creationId xmlns:p14="http://schemas.microsoft.com/office/powerpoint/2010/main" val="31572954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Objectives</a:t>
            </a:r>
          </a:p>
        </p:txBody>
      </p:sp>
      <p:sp>
        <p:nvSpPr>
          <p:cNvPr id="79" name="Shape 79"/>
          <p:cNvSpPr txBox="1">
            <a:spLocks noGrp="1"/>
          </p:cNvSpPr>
          <p:nvPr>
            <p:ph type="body" idx="1"/>
          </p:nvPr>
        </p:nvSpPr>
        <p:spPr>
          <a:xfrm>
            <a:off x="471901" y="2776326"/>
            <a:ext cx="3999899" cy="3014699"/>
          </a:xfrm>
          <a:prstGeom prst="rect">
            <a:avLst/>
          </a:prstGeom>
        </p:spPr>
        <p:txBody>
          <a:bodyPr vert="horz" lIns="91425" tIns="91425" rIns="91425" bIns="91425" rtlCol="0" anchor="t" anchorCtr="0">
            <a:noAutofit/>
          </a:bodyPr>
          <a:lstStyle/>
          <a:p>
            <a:pPr>
              <a:buNone/>
            </a:pPr>
            <a:r>
              <a:rPr lang="en"/>
              <a:t>Knowledge:</a:t>
            </a:r>
          </a:p>
          <a:p>
            <a:pPr>
              <a:buNone/>
            </a:pPr>
            <a:r>
              <a:rPr lang="en"/>
              <a:t>How do we plan a complex program?</a:t>
            </a:r>
          </a:p>
          <a:p>
            <a:pPr>
              <a:buNone/>
            </a:pPr>
            <a:r>
              <a:rPr lang="en"/>
              <a:t>How do we use documentation?</a:t>
            </a:r>
          </a:p>
        </p:txBody>
      </p:sp>
      <p:sp>
        <p:nvSpPr>
          <p:cNvPr id="80" name="Shape 80"/>
          <p:cNvSpPr txBox="1">
            <a:spLocks noGrp="1"/>
          </p:cNvSpPr>
          <p:nvPr>
            <p:ph type="body" idx="2"/>
          </p:nvPr>
        </p:nvSpPr>
        <p:spPr>
          <a:xfrm>
            <a:off x="4471801" y="2776325"/>
            <a:ext cx="4540199" cy="2710200"/>
          </a:xfrm>
          <a:prstGeom prst="rect">
            <a:avLst/>
          </a:prstGeom>
        </p:spPr>
        <p:txBody>
          <a:bodyPr vert="horz" lIns="91425" tIns="91425" rIns="91425" bIns="91425" rtlCol="0" anchor="t" anchorCtr="0">
            <a:noAutofit/>
          </a:bodyPr>
          <a:lstStyle/>
          <a:p>
            <a:pPr>
              <a:buNone/>
            </a:pPr>
            <a:r>
              <a:rPr lang="en"/>
              <a:t>Skills:</a:t>
            </a:r>
          </a:p>
          <a:p>
            <a:pPr>
              <a:buNone/>
            </a:pPr>
            <a:r>
              <a:rPr lang="en"/>
              <a:t>Analyze complex image arrangements.</a:t>
            </a:r>
          </a:p>
          <a:p>
            <a:pPr>
              <a:buNone/>
            </a:pPr>
            <a:r>
              <a:rPr lang="en"/>
              <a:t>Plan composition of image expressions.</a:t>
            </a:r>
          </a:p>
        </p:txBody>
      </p:sp>
    </p:spTree>
    <p:extLst>
      <p:ext uri="{BB962C8B-B14F-4D97-AF65-F5344CB8AC3E}">
        <p14:creationId xmlns:p14="http://schemas.microsoft.com/office/powerpoint/2010/main" val="32437658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Draw a sketch</a:t>
            </a:r>
          </a:p>
        </p:txBody>
      </p:sp>
      <p:pic>
        <p:nvPicPr>
          <p:cNvPr id="92" name="Shape 92" descr="File:Pattern Grid 40x40.png"/>
          <p:cNvPicPr preferRelativeResize="0"/>
          <p:nvPr/>
        </p:nvPicPr>
        <p:blipFill rotWithShape="1">
          <a:blip r:embed="rId3">
            <a:alphaModFix/>
          </a:blip>
          <a:srcRect l="8570" t="2081" r="2429" b="52859"/>
          <a:stretch/>
        </p:blipFill>
        <p:spPr>
          <a:xfrm>
            <a:off x="2676526" y="2493125"/>
            <a:ext cx="6467475" cy="3276600"/>
          </a:xfrm>
          <a:prstGeom prst="rect">
            <a:avLst/>
          </a:prstGeom>
          <a:noFill/>
          <a:ln>
            <a:noFill/>
          </a:ln>
        </p:spPr>
      </p:pic>
      <p:pic>
        <p:nvPicPr>
          <p:cNvPr id="93" name="Shape 93" descr="Other resolutions: 320 × 202"/>
          <p:cNvPicPr preferRelativeResize="0"/>
          <p:nvPr/>
        </p:nvPicPr>
        <p:blipFill>
          <a:blip r:embed="rId4">
            <a:alphaModFix/>
          </a:blip>
          <a:stretch>
            <a:fillRect/>
          </a:stretch>
        </p:blipFill>
        <p:spPr>
          <a:xfrm>
            <a:off x="160176" y="3274175"/>
            <a:ext cx="2714625" cy="1714500"/>
          </a:xfrm>
          <a:prstGeom prst="rect">
            <a:avLst/>
          </a:prstGeom>
          <a:noFill/>
          <a:ln>
            <a:noFill/>
          </a:ln>
        </p:spPr>
      </p:pic>
    </p:spTree>
    <p:extLst>
      <p:ext uri="{BB962C8B-B14F-4D97-AF65-F5344CB8AC3E}">
        <p14:creationId xmlns:p14="http://schemas.microsoft.com/office/powerpoint/2010/main" val="36778363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Make a scale drawing</a:t>
            </a:r>
          </a:p>
        </p:txBody>
      </p:sp>
      <p:pic>
        <p:nvPicPr>
          <p:cNvPr id="99" name="Shape 99" descr="File:Pattern Grid 40x40.png"/>
          <p:cNvPicPr preferRelativeResize="0"/>
          <p:nvPr/>
        </p:nvPicPr>
        <p:blipFill rotWithShape="1">
          <a:blip r:embed="rId3">
            <a:alphaModFix/>
          </a:blip>
          <a:srcRect l="8570" t="2081" r="2429" b="52859"/>
          <a:stretch/>
        </p:blipFill>
        <p:spPr>
          <a:xfrm>
            <a:off x="2676526" y="2493125"/>
            <a:ext cx="6467475" cy="3276600"/>
          </a:xfrm>
          <a:prstGeom prst="rect">
            <a:avLst/>
          </a:prstGeom>
          <a:noFill/>
          <a:ln>
            <a:noFill/>
          </a:ln>
        </p:spPr>
      </p:pic>
      <p:pic>
        <p:nvPicPr>
          <p:cNvPr id="100" name="Shape 100" descr="Other resolutions: 320 × 202"/>
          <p:cNvPicPr preferRelativeResize="0"/>
          <p:nvPr/>
        </p:nvPicPr>
        <p:blipFill>
          <a:blip r:embed="rId4">
            <a:alphaModFix/>
          </a:blip>
          <a:stretch>
            <a:fillRect/>
          </a:stretch>
        </p:blipFill>
        <p:spPr>
          <a:xfrm>
            <a:off x="160176" y="3274175"/>
            <a:ext cx="2714625" cy="1714500"/>
          </a:xfrm>
          <a:prstGeom prst="rect">
            <a:avLst/>
          </a:prstGeom>
          <a:noFill/>
          <a:ln>
            <a:noFill/>
          </a:ln>
        </p:spPr>
      </p:pic>
    </p:spTree>
    <p:extLst>
      <p:ext uri="{BB962C8B-B14F-4D97-AF65-F5344CB8AC3E}">
        <p14:creationId xmlns:p14="http://schemas.microsoft.com/office/powerpoint/2010/main" val="5755766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Which functions?</a:t>
            </a:r>
          </a:p>
        </p:txBody>
      </p:sp>
      <p:pic>
        <p:nvPicPr>
          <p:cNvPr id="106" name="Shape 106" descr="File:Pattern Grid 40x40.png"/>
          <p:cNvPicPr preferRelativeResize="0"/>
          <p:nvPr/>
        </p:nvPicPr>
        <p:blipFill rotWithShape="1">
          <a:blip r:embed="rId3">
            <a:alphaModFix/>
          </a:blip>
          <a:srcRect l="8570" t="2081" r="2429" b="52859"/>
          <a:stretch/>
        </p:blipFill>
        <p:spPr>
          <a:xfrm>
            <a:off x="2676526" y="2493125"/>
            <a:ext cx="6467475" cy="3276600"/>
          </a:xfrm>
          <a:prstGeom prst="rect">
            <a:avLst/>
          </a:prstGeom>
          <a:noFill/>
          <a:ln>
            <a:noFill/>
          </a:ln>
        </p:spPr>
      </p:pic>
      <p:pic>
        <p:nvPicPr>
          <p:cNvPr id="107" name="Shape 107" descr="Other resolutions: 320 × 202"/>
          <p:cNvPicPr preferRelativeResize="0"/>
          <p:nvPr/>
        </p:nvPicPr>
        <p:blipFill>
          <a:blip r:embed="rId4">
            <a:alphaModFix/>
          </a:blip>
          <a:stretch>
            <a:fillRect/>
          </a:stretch>
        </p:blipFill>
        <p:spPr>
          <a:xfrm>
            <a:off x="160176" y="3274175"/>
            <a:ext cx="2714625" cy="1714500"/>
          </a:xfrm>
          <a:prstGeom prst="rect">
            <a:avLst/>
          </a:prstGeom>
          <a:noFill/>
          <a:ln>
            <a:noFill/>
          </a:ln>
        </p:spPr>
      </p:pic>
    </p:spTree>
    <p:extLst>
      <p:ext uri="{BB962C8B-B14F-4D97-AF65-F5344CB8AC3E}">
        <p14:creationId xmlns:p14="http://schemas.microsoft.com/office/powerpoint/2010/main" val="41334933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60" name="Shape 60"/>
          <p:cNvSpPr txBox="1">
            <a:spLocks noGrp="1"/>
          </p:cNvSpPr>
          <p:nvPr>
            <p:ph type="title"/>
          </p:nvPr>
        </p:nvSpPr>
        <p:spPr/>
        <p:txBody>
          <a:bodyPr/>
          <a:lstStyle/>
          <a:p>
            <a:r>
              <a:rPr lang="en"/>
              <a:t>Pair programming task 1</a:t>
            </a:r>
          </a:p>
        </p:txBody>
      </p:sp>
      <p:sp>
        <p:nvSpPr>
          <p:cNvPr id="59" name="Shape 59"/>
          <p:cNvSpPr txBox="1">
            <a:spLocks noGrp="1"/>
          </p:cNvSpPr>
          <p:nvPr>
            <p:ph idx="1"/>
          </p:nvPr>
        </p:nvSpPr>
        <p:spPr/>
        <p:txBody>
          <a:bodyPr/>
          <a:lstStyle/>
          <a:p>
            <a:r>
              <a:rPr lang="en-US"/>
              <a:t>Write an expression to display the following image.</a:t>
            </a:r>
          </a:p>
          <a:p>
            <a:endParaRPr lang="en-US"/>
          </a:p>
          <a:p>
            <a:endParaRPr lang="en-US"/>
          </a:p>
          <a:p>
            <a:endParaRPr lang="en-US"/>
          </a:p>
          <a:p>
            <a:r>
              <a:rPr lang="en-US"/>
              <a:t>Bind the expression to a constant and evaluate it in the REPL</a:t>
            </a:r>
          </a:p>
        </p:txBody>
      </p:sp>
      <p:sp>
        <p:nvSpPr>
          <p:cNvPr id="61" name="Shape 61"/>
          <p:cNvSpPr/>
          <p:nvPr/>
        </p:nvSpPr>
        <p:spPr>
          <a:xfrm>
            <a:off x="2740200" y="3137000"/>
            <a:ext cx="1572300" cy="1325100"/>
          </a:xfrm>
          <a:prstGeom prst="rect">
            <a:avLst/>
          </a:prstGeom>
          <a:solidFill>
            <a:srgbClr val="0000FF"/>
          </a:solidFill>
          <a:ln>
            <a:noFill/>
          </a:ln>
        </p:spPr>
        <p:txBody>
          <a:bodyPr lIns="91425" tIns="91425" rIns="91425" bIns="91425" anchor="ctr" anchorCtr="0">
            <a:noAutofit/>
          </a:bodyPr>
          <a:lstStyle/>
          <a:p>
            <a:endParaRPr/>
          </a:p>
        </p:txBody>
      </p:sp>
      <p:sp>
        <p:nvSpPr>
          <p:cNvPr id="62" name="Shape 62"/>
          <p:cNvSpPr/>
          <p:nvPr/>
        </p:nvSpPr>
        <p:spPr>
          <a:xfrm>
            <a:off x="3604950" y="3689701"/>
            <a:ext cx="1403700" cy="1527300"/>
          </a:xfrm>
          <a:prstGeom prst="pie">
            <a:avLst>
              <a:gd name="adj1" fmla="val 10826317"/>
              <a:gd name="adj2" fmla="val 16200000"/>
            </a:avLst>
          </a:prstGeom>
          <a:solidFill>
            <a:srgbClr val="FF00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24172611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connect each argument to the diagram</a:t>
            </a:r>
          </a:p>
        </p:txBody>
      </p:sp>
      <p:sp>
        <p:nvSpPr>
          <p:cNvPr id="8" name="Content Placeholder 7"/>
          <p:cNvSpPr>
            <a:spLocks noGrp="1"/>
          </p:cNvSpPr>
          <p:nvPr>
            <p:ph idx="1"/>
          </p:nvPr>
        </p:nvSpPr>
        <p:spPr/>
        <p:txBody>
          <a:bodyPr/>
          <a:lstStyle/>
          <a:p>
            <a:endParaRPr lang="en-US"/>
          </a:p>
        </p:txBody>
      </p:sp>
      <p:pic>
        <p:nvPicPr>
          <p:cNvPr id="41" name="Shape 41"/>
          <p:cNvPicPr preferRelativeResize="0"/>
          <p:nvPr/>
        </p:nvPicPr>
        <p:blipFill>
          <a:blip r:embed="rId3">
            <a:alphaModFix/>
          </a:blip>
          <a:stretch>
            <a:fillRect/>
          </a:stretch>
        </p:blipFill>
        <p:spPr>
          <a:xfrm>
            <a:off x="457201" y="2119626"/>
            <a:ext cx="2882599" cy="3256949"/>
          </a:xfrm>
          <a:prstGeom prst="rect">
            <a:avLst/>
          </a:prstGeom>
          <a:noFill/>
          <a:ln>
            <a:noFill/>
          </a:ln>
        </p:spPr>
      </p:pic>
      <p:sp>
        <p:nvSpPr>
          <p:cNvPr id="42" name="Shape 42"/>
          <p:cNvSpPr txBox="1"/>
          <p:nvPr/>
        </p:nvSpPr>
        <p:spPr>
          <a:xfrm>
            <a:off x="3521925" y="2457675"/>
            <a:ext cx="5447100" cy="1843200"/>
          </a:xfrm>
          <a:prstGeom prst="rect">
            <a:avLst/>
          </a:prstGeom>
          <a:noFill/>
          <a:ln>
            <a:noFill/>
          </a:ln>
        </p:spPr>
        <p:txBody>
          <a:bodyPr lIns="91425" tIns="91425" rIns="91425" bIns="91425" anchor="ctr" anchorCtr="0">
            <a:noAutofit/>
          </a:bodyPr>
          <a:lstStyle/>
          <a:p>
            <a:r>
              <a:rPr lang="en">
                <a:latin typeface="Consolas"/>
                <a:ea typeface="Consolas"/>
                <a:cs typeface="Consolas"/>
                <a:sym typeface="Consolas"/>
              </a:rPr>
              <a:t>#Example</a:t>
            </a:r>
          </a:p>
          <a:p>
            <a:endParaRPr>
              <a:latin typeface="Consolas"/>
              <a:ea typeface="Consolas"/>
              <a:cs typeface="Consolas"/>
              <a:sym typeface="Consolas"/>
            </a:endParaRPr>
          </a:p>
          <a:p>
            <a:r>
              <a:rPr lang="en">
                <a:latin typeface="Consolas"/>
                <a:ea typeface="Consolas"/>
                <a:cs typeface="Consolas"/>
                <a:sym typeface="Consolas"/>
              </a:rPr>
              <a:t>EXAMPLE = place-image(</a:t>
            </a:r>
          </a:p>
          <a:p>
            <a:r>
              <a:rPr lang="en">
                <a:latin typeface="Consolas"/>
                <a:ea typeface="Consolas"/>
                <a:cs typeface="Consolas"/>
                <a:sym typeface="Consolas"/>
              </a:rPr>
              <a:t>  circle(50, “solid”, “red”),</a:t>
            </a:r>
          </a:p>
          <a:p>
            <a:r>
              <a:rPr lang="en">
                <a:latin typeface="Consolas"/>
                <a:ea typeface="Consolas"/>
                <a:cs typeface="Consolas"/>
                <a:sym typeface="Consolas"/>
              </a:rPr>
              <a:t>  50, 50, </a:t>
            </a:r>
          </a:p>
          <a:p>
            <a:r>
              <a:rPr lang="en">
                <a:latin typeface="Consolas"/>
                <a:ea typeface="Consolas"/>
                <a:cs typeface="Consolas"/>
                <a:sym typeface="Consolas"/>
              </a:rPr>
              <a:t>  rectangle(100, 100, “solid”, “blue”))</a:t>
            </a:r>
          </a:p>
        </p:txBody>
      </p:sp>
    </p:spTree>
    <p:extLst>
      <p:ext uri="{BB962C8B-B14F-4D97-AF65-F5344CB8AC3E}">
        <p14:creationId xmlns:p14="http://schemas.microsoft.com/office/powerpoint/2010/main" val="30422903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a:t>connect each argument to the diagram</a:t>
            </a:r>
          </a:p>
        </p:txBody>
      </p:sp>
      <p:sp>
        <p:nvSpPr>
          <p:cNvPr id="8" name="Content Placeholder 7"/>
          <p:cNvSpPr>
            <a:spLocks noGrp="1"/>
          </p:cNvSpPr>
          <p:nvPr>
            <p:ph idx="1"/>
          </p:nvPr>
        </p:nvSpPr>
        <p:spPr/>
        <p:txBody>
          <a:bodyPr/>
          <a:lstStyle/>
          <a:p>
            <a:endParaRPr lang="en-US"/>
          </a:p>
        </p:txBody>
      </p:sp>
      <p:pic>
        <p:nvPicPr>
          <p:cNvPr id="35" name="Shape 35"/>
          <p:cNvPicPr preferRelativeResize="0"/>
          <p:nvPr/>
        </p:nvPicPr>
        <p:blipFill>
          <a:blip r:embed="rId3">
            <a:alphaModFix/>
          </a:blip>
          <a:stretch>
            <a:fillRect/>
          </a:stretch>
        </p:blipFill>
        <p:spPr>
          <a:xfrm>
            <a:off x="457201" y="2119626"/>
            <a:ext cx="2882599" cy="3256949"/>
          </a:xfrm>
          <a:prstGeom prst="rect">
            <a:avLst/>
          </a:prstGeom>
          <a:noFill/>
          <a:ln>
            <a:noFill/>
          </a:ln>
        </p:spPr>
      </p:pic>
      <p:sp>
        <p:nvSpPr>
          <p:cNvPr id="36" name="Shape 36"/>
          <p:cNvSpPr txBox="1"/>
          <p:nvPr/>
        </p:nvSpPr>
        <p:spPr>
          <a:xfrm>
            <a:off x="3521925" y="2457675"/>
            <a:ext cx="5447100" cy="1843200"/>
          </a:xfrm>
          <a:prstGeom prst="rect">
            <a:avLst/>
          </a:prstGeom>
          <a:noFill/>
          <a:ln>
            <a:noFill/>
          </a:ln>
        </p:spPr>
        <p:txBody>
          <a:bodyPr lIns="91425" tIns="91425" rIns="91425" bIns="91425" anchor="ctr" anchorCtr="0">
            <a:noAutofit/>
          </a:bodyPr>
          <a:lstStyle/>
          <a:p>
            <a:r>
              <a:rPr lang="en">
                <a:latin typeface="Consolas"/>
                <a:ea typeface="Consolas"/>
                <a:cs typeface="Consolas"/>
                <a:sym typeface="Consolas"/>
              </a:rPr>
              <a:t>include image</a:t>
            </a:r>
          </a:p>
          <a:p>
            <a:r>
              <a:rPr lang="en">
                <a:latin typeface="Consolas"/>
                <a:ea typeface="Consolas"/>
                <a:cs typeface="Consolas"/>
                <a:sym typeface="Consolas"/>
              </a:rPr>
              <a:t>#Example</a:t>
            </a:r>
          </a:p>
          <a:p>
            <a:endParaRPr>
              <a:latin typeface="Consolas"/>
              <a:ea typeface="Consolas"/>
              <a:cs typeface="Consolas"/>
              <a:sym typeface="Consolas"/>
            </a:endParaRPr>
          </a:p>
          <a:p>
            <a:r>
              <a:rPr lang="en">
                <a:latin typeface="Consolas"/>
                <a:ea typeface="Consolas"/>
                <a:cs typeface="Consolas"/>
                <a:sym typeface="Consolas"/>
              </a:rPr>
              <a:t>EXAMPLE = I.place-image(</a:t>
            </a:r>
          </a:p>
          <a:p>
            <a:r>
              <a:rPr lang="en">
                <a:latin typeface="Consolas"/>
                <a:ea typeface="Consolas"/>
                <a:cs typeface="Consolas"/>
                <a:sym typeface="Consolas"/>
              </a:rPr>
              <a:t>  I.circle(50, “solid”, “red”),</a:t>
            </a:r>
          </a:p>
          <a:p>
            <a:r>
              <a:rPr lang="en">
                <a:latin typeface="Consolas"/>
                <a:ea typeface="Consolas"/>
                <a:cs typeface="Consolas"/>
                <a:sym typeface="Consolas"/>
              </a:rPr>
              <a:t>  50, 50, </a:t>
            </a:r>
          </a:p>
          <a:p>
            <a:r>
              <a:rPr lang="en">
                <a:latin typeface="Consolas"/>
                <a:ea typeface="Consolas"/>
                <a:cs typeface="Consolas"/>
                <a:sym typeface="Consolas"/>
              </a:rPr>
              <a:t>  I.rectangle(100, 100, “solid”, “blue”))</a:t>
            </a:r>
          </a:p>
        </p:txBody>
      </p:sp>
    </p:spTree>
    <p:extLst>
      <p:ext uri="{BB962C8B-B14F-4D97-AF65-F5344CB8AC3E}">
        <p14:creationId xmlns:p14="http://schemas.microsoft.com/office/powerpoint/2010/main" val="2997637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p:nvPr/>
        </p:nvSpPr>
        <p:spPr>
          <a:xfrm>
            <a:off x="1357325" y="2243875"/>
            <a:ext cx="2502600" cy="2759700"/>
          </a:xfrm>
          <a:prstGeom prst="rect">
            <a:avLst/>
          </a:prstGeom>
          <a:noFill/>
          <a:ln>
            <a:noFill/>
          </a:ln>
        </p:spPr>
        <p:txBody>
          <a:bodyPr lIns="91425" tIns="91425" rIns="91425" bIns="91425" anchor="t" anchorCtr="0">
            <a:noAutofit/>
          </a:bodyPr>
          <a:lstStyle/>
          <a:p>
            <a:r>
              <a:rPr lang="en" sz="2500"/>
              <a:t>Creativity</a:t>
            </a:r>
          </a:p>
          <a:p>
            <a:r>
              <a:rPr lang="en" sz="2500"/>
              <a:t>Abstraction</a:t>
            </a:r>
          </a:p>
          <a:p>
            <a:r>
              <a:rPr lang="en" sz="2500"/>
              <a:t>Algorithms</a:t>
            </a:r>
          </a:p>
          <a:p>
            <a:r>
              <a:rPr lang="en" sz="2500"/>
              <a:t>Data</a:t>
            </a:r>
          </a:p>
          <a:p>
            <a:r>
              <a:rPr lang="en" sz="2500"/>
              <a:t>Programming</a:t>
            </a:r>
          </a:p>
          <a:p>
            <a:r>
              <a:rPr lang="en" sz="2500"/>
              <a:t>Internet</a:t>
            </a:r>
          </a:p>
          <a:p>
            <a:r>
              <a:rPr lang="en" sz="2500"/>
              <a:t>Global Impact</a:t>
            </a:r>
          </a:p>
        </p:txBody>
      </p:sp>
      <p:sp>
        <p:nvSpPr>
          <p:cNvPr id="85" name="Shape 85"/>
          <p:cNvSpPr txBox="1"/>
          <p:nvPr/>
        </p:nvSpPr>
        <p:spPr>
          <a:xfrm>
            <a:off x="623150" y="1519976"/>
            <a:ext cx="4668600" cy="662699"/>
          </a:xfrm>
          <a:prstGeom prst="rect">
            <a:avLst/>
          </a:prstGeom>
          <a:noFill/>
          <a:ln>
            <a:noFill/>
          </a:ln>
        </p:spPr>
        <p:txBody>
          <a:bodyPr lIns="91425" tIns="91425" rIns="91425" bIns="91425" anchor="t" anchorCtr="0">
            <a:noAutofit/>
          </a:bodyPr>
          <a:lstStyle/>
          <a:p>
            <a:r>
              <a:rPr lang="en" sz="2500"/>
              <a:t>The Big Ideas of CS Principles</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691028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p:txBody>
          <a:bodyPr/>
          <a:lstStyle/>
          <a:p>
            <a:r>
              <a:rPr lang="en"/>
              <a:t>place-image review</a:t>
            </a:r>
          </a:p>
        </p:txBody>
      </p:sp>
      <p:sp>
        <p:nvSpPr>
          <p:cNvPr id="9" name="Content Placeholder 8"/>
          <p:cNvSpPr>
            <a:spLocks noGrp="1"/>
          </p:cNvSpPr>
          <p:nvPr>
            <p:ph idx="1"/>
          </p:nvPr>
        </p:nvSpPr>
        <p:spPr/>
        <p:txBody>
          <a:bodyPr/>
          <a:lstStyle/>
          <a:p>
            <a:endParaRPr lang="en-US"/>
          </a:p>
        </p:txBody>
      </p:sp>
      <p:sp>
        <p:nvSpPr>
          <p:cNvPr id="82" name="Shape 82"/>
          <p:cNvSpPr/>
          <p:nvPr/>
        </p:nvSpPr>
        <p:spPr>
          <a:xfrm>
            <a:off x="2194001" y="2622275"/>
            <a:ext cx="4139699" cy="24423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83" name="Shape 83"/>
          <p:cNvSpPr/>
          <p:nvPr/>
        </p:nvSpPr>
        <p:spPr>
          <a:xfrm>
            <a:off x="2587276" y="3077625"/>
            <a:ext cx="827999" cy="857400"/>
          </a:xfrm>
          <a:prstGeom prst="ellipse">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84" name="Shape 84"/>
          <p:cNvSpPr/>
          <p:nvPr/>
        </p:nvSpPr>
        <p:spPr>
          <a:xfrm>
            <a:off x="5040026" y="3077625"/>
            <a:ext cx="827999" cy="857400"/>
          </a:xfrm>
          <a:prstGeom prst="ellipse">
            <a:avLst/>
          </a:prstGeom>
          <a:solidFill>
            <a:srgbClr val="0000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85" name="Shape 85"/>
          <p:cNvCxnSpPr/>
          <p:nvPr/>
        </p:nvCxnSpPr>
        <p:spPr>
          <a:xfrm flipH="1">
            <a:off x="2038624" y="2632626"/>
            <a:ext cx="10500" cy="869399"/>
          </a:xfrm>
          <a:prstGeom prst="straightConnector1">
            <a:avLst/>
          </a:prstGeom>
          <a:noFill/>
          <a:ln w="19050" cap="flat" cmpd="sng">
            <a:solidFill>
              <a:schemeClr val="dk2"/>
            </a:solidFill>
            <a:prstDash val="solid"/>
            <a:round/>
            <a:headEnd type="stealth" w="lg" len="lg"/>
            <a:tailEnd type="stealth" w="lg" len="lg"/>
          </a:ln>
        </p:spPr>
      </p:cxnSp>
      <p:sp>
        <p:nvSpPr>
          <p:cNvPr id="86" name="Shape 86"/>
          <p:cNvSpPr txBox="1"/>
          <p:nvPr/>
        </p:nvSpPr>
        <p:spPr>
          <a:xfrm>
            <a:off x="1567400" y="2891351"/>
            <a:ext cx="476100" cy="393299"/>
          </a:xfrm>
          <a:prstGeom prst="rect">
            <a:avLst/>
          </a:prstGeom>
          <a:noFill/>
          <a:ln>
            <a:noFill/>
          </a:ln>
        </p:spPr>
        <p:txBody>
          <a:bodyPr lIns="91425" tIns="91425" rIns="91425" bIns="91425" anchor="t" anchorCtr="0">
            <a:noAutofit/>
          </a:bodyPr>
          <a:lstStyle/>
          <a:p>
            <a:r>
              <a:rPr lang="en"/>
              <a:t>1/3</a:t>
            </a:r>
          </a:p>
        </p:txBody>
      </p:sp>
      <p:cxnSp>
        <p:nvCxnSpPr>
          <p:cNvPr id="87" name="Shape 87"/>
          <p:cNvCxnSpPr/>
          <p:nvPr/>
        </p:nvCxnSpPr>
        <p:spPr>
          <a:xfrm>
            <a:off x="2204351" y="2435975"/>
            <a:ext cx="4098299" cy="0"/>
          </a:xfrm>
          <a:prstGeom prst="straightConnector1">
            <a:avLst/>
          </a:prstGeom>
          <a:noFill/>
          <a:ln w="19050" cap="flat" cmpd="sng">
            <a:solidFill>
              <a:schemeClr val="dk2"/>
            </a:solidFill>
            <a:prstDash val="solid"/>
            <a:round/>
            <a:headEnd type="stealth" w="lg" len="lg"/>
            <a:tailEnd type="stealth" w="lg" len="lg"/>
          </a:ln>
        </p:spPr>
      </p:cxnSp>
      <p:sp>
        <p:nvSpPr>
          <p:cNvPr id="88" name="Shape 88"/>
          <p:cNvSpPr txBox="1"/>
          <p:nvPr/>
        </p:nvSpPr>
        <p:spPr>
          <a:xfrm>
            <a:off x="3974050" y="2038050"/>
            <a:ext cx="248400" cy="314400"/>
          </a:xfrm>
          <a:prstGeom prst="rect">
            <a:avLst/>
          </a:prstGeom>
          <a:noFill/>
          <a:ln>
            <a:noFill/>
          </a:ln>
        </p:spPr>
        <p:txBody>
          <a:bodyPr lIns="91425" tIns="91425" rIns="91425" bIns="91425" anchor="t" anchorCtr="0">
            <a:noAutofit/>
          </a:bodyPr>
          <a:lstStyle/>
          <a:p>
            <a:r>
              <a:rPr lang="en"/>
              <a:t>2</a:t>
            </a:r>
          </a:p>
        </p:txBody>
      </p:sp>
      <p:sp>
        <p:nvSpPr>
          <p:cNvPr id="89" name="Shape 89"/>
          <p:cNvSpPr txBox="1"/>
          <p:nvPr/>
        </p:nvSpPr>
        <p:spPr>
          <a:xfrm>
            <a:off x="6577350" y="3620625"/>
            <a:ext cx="248400" cy="314400"/>
          </a:xfrm>
          <a:prstGeom prst="rect">
            <a:avLst/>
          </a:prstGeom>
          <a:noFill/>
          <a:ln>
            <a:noFill/>
          </a:ln>
        </p:spPr>
        <p:txBody>
          <a:bodyPr lIns="91425" tIns="91425" rIns="91425" bIns="91425" anchor="t" anchorCtr="0">
            <a:noAutofit/>
          </a:bodyPr>
          <a:lstStyle/>
          <a:p>
            <a:r>
              <a:rPr lang="en"/>
              <a:t>1</a:t>
            </a:r>
          </a:p>
        </p:txBody>
      </p:sp>
      <p:cxnSp>
        <p:nvCxnSpPr>
          <p:cNvPr id="90" name="Shape 90"/>
          <p:cNvCxnSpPr/>
          <p:nvPr/>
        </p:nvCxnSpPr>
        <p:spPr>
          <a:xfrm>
            <a:off x="2235400" y="5292325"/>
            <a:ext cx="714000" cy="0"/>
          </a:xfrm>
          <a:prstGeom prst="straightConnector1">
            <a:avLst/>
          </a:prstGeom>
          <a:noFill/>
          <a:ln w="19050" cap="flat" cmpd="sng">
            <a:solidFill>
              <a:schemeClr val="dk2"/>
            </a:solidFill>
            <a:prstDash val="solid"/>
            <a:round/>
            <a:headEnd type="stealth" w="lg" len="lg"/>
            <a:tailEnd type="stealth" w="lg" len="lg"/>
          </a:ln>
        </p:spPr>
      </p:cxnSp>
      <p:cxnSp>
        <p:nvCxnSpPr>
          <p:cNvPr id="91" name="Shape 91"/>
          <p:cNvCxnSpPr/>
          <p:nvPr/>
        </p:nvCxnSpPr>
        <p:spPr>
          <a:xfrm flipH="1">
            <a:off x="6488776" y="2632626"/>
            <a:ext cx="299" cy="2411399"/>
          </a:xfrm>
          <a:prstGeom prst="straightConnector1">
            <a:avLst/>
          </a:prstGeom>
          <a:noFill/>
          <a:ln w="19050" cap="flat" cmpd="sng">
            <a:solidFill>
              <a:schemeClr val="dk2"/>
            </a:solidFill>
            <a:prstDash val="solid"/>
            <a:round/>
            <a:headEnd type="stealth" w="lg" len="lg"/>
            <a:tailEnd type="stealth" w="lg" len="lg"/>
          </a:ln>
        </p:spPr>
      </p:cxnSp>
      <p:sp>
        <p:nvSpPr>
          <p:cNvPr id="92" name="Shape 92"/>
          <p:cNvSpPr txBox="1"/>
          <p:nvPr/>
        </p:nvSpPr>
        <p:spPr>
          <a:xfrm>
            <a:off x="2354350" y="5250876"/>
            <a:ext cx="476100" cy="393299"/>
          </a:xfrm>
          <a:prstGeom prst="rect">
            <a:avLst/>
          </a:prstGeom>
          <a:noFill/>
          <a:ln>
            <a:noFill/>
          </a:ln>
        </p:spPr>
        <p:txBody>
          <a:bodyPr lIns="91425" tIns="91425" rIns="91425" bIns="91425" anchor="t" anchorCtr="0">
            <a:noAutofit/>
          </a:bodyPr>
          <a:lstStyle/>
          <a:p>
            <a:r>
              <a:rPr lang="en"/>
              <a:t>1/4</a:t>
            </a:r>
          </a:p>
        </p:txBody>
      </p:sp>
    </p:spTree>
    <p:extLst>
      <p:ext uri="{BB962C8B-B14F-4D97-AF65-F5344CB8AC3E}">
        <p14:creationId xmlns:p14="http://schemas.microsoft.com/office/powerpoint/2010/main" val="344477143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normAutofit fontScale="90000"/>
          </a:bodyPr>
          <a:lstStyle/>
          <a:p>
            <a:r>
              <a:rPr lang="en"/>
              <a:t>notes 2/4 - Copy the example into your notebook, type the code into WeScheme and draw a picture of the output.</a:t>
            </a:r>
          </a:p>
        </p:txBody>
      </p:sp>
      <p:sp>
        <p:nvSpPr>
          <p:cNvPr id="40" name="Shape 40"/>
          <p:cNvSpPr txBox="1">
            <a:spLocks noGrp="1"/>
          </p:cNvSpPr>
          <p:nvPr>
            <p:ph idx="1"/>
          </p:nvPr>
        </p:nvSpPr>
        <p:spPr/>
        <p:txBody>
          <a:bodyPr/>
          <a:lstStyle/>
          <a:p>
            <a:r>
              <a:rPr lang="en">
                <a:sym typeface="Courier New"/>
              </a:rPr>
              <a:t>(place-image</a:t>
            </a:r>
          </a:p>
          <a:p>
            <a:r>
              <a:rPr lang="en">
                <a:sym typeface="Courier New"/>
              </a:rPr>
              <a:t>   (circle 25 “outline” “yellow”)   </a:t>
            </a:r>
          </a:p>
          <a:p>
            <a:r>
              <a:rPr lang="en">
                <a:sym typeface="Courier New"/>
              </a:rPr>
              <a:t>   0 0</a:t>
            </a:r>
          </a:p>
          <a:p>
            <a:r>
              <a:rPr lang="en">
                <a:sym typeface="Courier New"/>
              </a:rPr>
              <a:t>   (rectangle 100 50 “solid” “green”))</a:t>
            </a:r>
          </a:p>
        </p:txBody>
      </p:sp>
    </p:spTree>
    <p:extLst>
      <p:ext uri="{BB962C8B-B14F-4D97-AF65-F5344CB8AC3E}">
        <p14:creationId xmlns:p14="http://schemas.microsoft.com/office/powerpoint/2010/main" val="383118798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p:txBody>
          <a:bodyPr/>
          <a:lstStyle/>
          <a:p>
            <a:r>
              <a:rPr lang="en"/>
              <a:t>place image takes 4 arguments</a:t>
            </a:r>
          </a:p>
        </p:txBody>
      </p:sp>
      <p:sp>
        <p:nvSpPr>
          <p:cNvPr id="185" name="Shape 185"/>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186" name="Shape 186"/>
          <p:cNvSpPr/>
          <p:nvPr/>
        </p:nvSpPr>
        <p:spPr>
          <a:xfrm>
            <a:off x="1345375" y="2885675"/>
            <a:ext cx="6199200" cy="465600"/>
          </a:xfrm>
          <a:prstGeom prst="rect">
            <a:avLst/>
          </a:prstGeom>
          <a:solidFill>
            <a:srgbClr val="F4CC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
        <p:nvSpPr>
          <p:cNvPr id="187" name="Shape 187"/>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188" name="Shape 188"/>
          <p:cNvSpPr/>
          <p:nvPr/>
        </p:nvSpPr>
        <p:spPr>
          <a:xfrm>
            <a:off x="2028426" y="3485926"/>
            <a:ext cx="796799" cy="424199"/>
          </a:xfrm>
          <a:prstGeom prst="rect">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189" name="Shape 189"/>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Tree>
    <p:extLst>
      <p:ext uri="{BB962C8B-B14F-4D97-AF65-F5344CB8AC3E}">
        <p14:creationId xmlns:p14="http://schemas.microsoft.com/office/powerpoint/2010/main" val="32325372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p:txBody>
          <a:bodyPr/>
          <a:lstStyle/>
          <a:p>
            <a:r>
              <a:rPr lang="en"/>
              <a:t>What is the data type of the 1st argument?</a:t>
            </a:r>
          </a:p>
        </p:txBody>
      </p:sp>
      <p:sp>
        <p:nvSpPr>
          <p:cNvPr id="205" name="Shape 205"/>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206" name="Shape 206"/>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07" name="Shape 207"/>
          <p:cNvSpPr/>
          <p:nvPr/>
        </p:nvSpPr>
        <p:spPr>
          <a:xfrm>
            <a:off x="2028426" y="3485926"/>
            <a:ext cx="796799" cy="424199"/>
          </a:xfrm>
          <a:prstGeom prst="rect">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208" name="Shape 208"/>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209" name="Shape 209"/>
          <p:cNvSpPr txBox="1"/>
          <p:nvPr/>
        </p:nvSpPr>
        <p:spPr>
          <a:xfrm>
            <a:off x="1286326" y="2432476"/>
            <a:ext cx="6244799" cy="1446599"/>
          </a:xfrm>
          <a:prstGeom prst="rect">
            <a:avLst/>
          </a:prstGeom>
          <a:noFill/>
          <a:ln>
            <a:noFill/>
          </a:ln>
        </p:spPr>
        <p:txBody>
          <a:bodyPr lIns="91425" tIns="91425" rIns="91425" bIns="91425" anchor="t" anchorCtr="0">
            <a:noAutofit/>
          </a:bodyPr>
          <a:lstStyle/>
          <a:p>
            <a:pPr algn="ctr"/>
            <a:r>
              <a:rPr lang="en" sz="6000">
                <a:solidFill>
                  <a:srgbClr val="FF0000"/>
                </a:solidFill>
                <a:latin typeface="Comic Sans MS"/>
                <a:ea typeface="Comic Sans MS"/>
                <a:cs typeface="Comic Sans MS"/>
                <a:sym typeface="Comic Sans MS"/>
              </a:rPr>
              <a:t>image</a:t>
            </a:r>
          </a:p>
        </p:txBody>
      </p:sp>
    </p:spTree>
    <p:extLst>
      <p:ext uri="{BB962C8B-B14F-4D97-AF65-F5344CB8AC3E}">
        <p14:creationId xmlns:p14="http://schemas.microsoft.com/office/powerpoint/2010/main" val="3951988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p:txBody>
          <a:bodyPr/>
          <a:lstStyle/>
          <a:p>
            <a:r>
              <a:rPr lang="en"/>
              <a:t>what other expressions could be Argument 1?</a:t>
            </a:r>
          </a:p>
        </p:txBody>
      </p:sp>
      <p:sp>
        <p:nvSpPr>
          <p:cNvPr id="225" name="Shape 225"/>
          <p:cNvSpPr txBox="1">
            <a:spLocks noGrp="1"/>
          </p:cNvSpPr>
          <p:nvPr>
            <p:ph idx="1"/>
          </p:nvPr>
        </p:nvSpPr>
        <p:spPr/>
        <p:txBody>
          <a:bodyPr/>
          <a:lstStyle/>
          <a:p>
            <a:r>
              <a:rPr lang="en-US">
                <a:sym typeface="Inconsolata"/>
              </a:rPr>
              <a:t>(place-image</a:t>
            </a:r>
          </a:p>
          <a:p>
            <a:r>
              <a:rPr lang="en-US">
                <a:sym typeface="Inconsolata"/>
              </a:rPr>
              <a:t> (place-image</a:t>
            </a:r>
          </a:p>
          <a:p>
            <a:r>
              <a:rPr lang="en-US">
                <a:sym typeface="Inconsolata"/>
              </a:rPr>
              <a:t>IMAGE1  x  y  IMAGE2)</a:t>
            </a:r>
          </a:p>
          <a:p>
            <a:r>
              <a:rPr lang="en-US">
                <a:sym typeface="Inconsolata"/>
              </a:rPr>
              <a:t> 25 100</a:t>
            </a:r>
          </a:p>
          <a:p>
            <a:r>
              <a:rPr lang="en-US">
                <a:sym typeface="Inconsolata"/>
              </a:rPr>
              <a:t> (square 100 “solid” “blue”))</a:t>
            </a:r>
          </a:p>
          <a:p>
            <a:endParaRPr lang="en-US"/>
          </a:p>
        </p:txBody>
      </p:sp>
      <p:sp>
        <p:nvSpPr>
          <p:cNvPr id="226" name="Shape 226"/>
          <p:cNvSpPr/>
          <p:nvPr/>
        </p:nvSpPr>
        <p:spPr>
          <a:xfrm>
            <a:off x="1240900" y="4099051"/>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27" name="Shape 227"/>
          <p:cNvSpPr/>
          <p:nvPr/>
        </p:nvSpPr>
        <p:spPr>
          <a:xfrm>
            <a:off x="2039776" y="4099051"/>
            <a:ext cx="796799" cy="424199"/>
          </a:xfrm>
          <a:prstGeom prst="rect">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228" name="Shape 228"/>
          <p:cNvSpPr/>
          <p:nvPr/>
        </p:nvSpPr>
        <p:spPr>
          <a:xfrm>
            <a:off x="1345351" y="4696275"/>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Tree>
    <p:extLst>
      <p:ext uri="{BB962C8B-B14F-4D97-AF65-F5344CB8AC3E}">
        <p14:creationId xmlns:p14="http://schemas.microsoft.com/office/powerpoint/2010/main" val="21917851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p:txBody>
          <a:bodyPr/>
          <a:lstStyle/>
          <a:p>
            <a:r>
              <a:rPr lang="en"/>
              <a:t>What is the data type of the 3rd argument?</a:t>
            </a:r>
          </a:p>
        </p:txBody>
      </p:sp>
      <p:sp>
        <p:nvSpPr>
          <p:cNvPr id="244" name="Shape 244"/>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245" name="Shape 245"/>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46" name="Shape 246"/>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247" name="Shape 247"/>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
        <p:nvSpPr>
          <p:cNvPr id="248" name="Shape 248"/>
          <p:cNvSpPr txBox="1"/>
          <p:nvPr/>
        </p:nvSpPr>
        <p:spPr>
          <a:xfrm>
            <a:off x="1975650" y="3434675"/>
            <a:ext cx="2123100" cy="563400"/>
          </a:xfrm>
          <a:prstGeom prst="rect">
            <a:avLst/>
          </a:prstGeom>
          <a:noFill/>
          <a:ln>
            <a:noFill/>
          </a:ln>
        </p:spPr>
        <p:txBody>
          <a:bodyPr lIns="91425" tIns="91425" rIns="91425" bIns="91425" anchor="t" anchorCtr="0">
            <a:noAutofit/>
          </a:bodyPr>
          <a:lstStyle/>
          <a:p>
            <a:r>
              <a:rPr lang="en" sz="4000">
                <a:solidFill>
                  <a:srgbClr val="FF0000"/>
                </a:solidFill>
                <a:latin typeface="Comic Sans MS"/>
                <a:ea typeface="Comic Sans MS"/>
                <a:cs typeface="Comic Sans MS"/>
                <a:sym typeface="Comic Sans MS"/>
              </a:rPr>
              <a:t>number</a:t>
            </a:r>
          </a:p>
        </p:txBody>
      </p:sp>
    </p:spTree>
    <p:extLst>
      <p:ext uri="{BB962C8B-B14F-4D97-AF65-F5344CB8AC3E}">
        <p14:creationId xmlns:p14="http://schemas.microsoft.com/office/powerpoint/2010/main" val="197404016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p:txBody>
          <a:bodyPr/>
          <a:lstStyle/>
          <a:p>
            <a:r>
              <a:rPr lang="en"/>
              <a:t>what is the data type of the 3rd argument?</a:t>
            </a:r>
          </a:p>
        </p:txBody>
      </p:sp>
      <p:sp>
        <p:nvSpPr>
          <p:cNvPr id="264" name="Shape 264"/>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 (+ 6 4) 100)</a:t>
            </a:r>
          </a:p>
          <a:p>
            <a:r>
              <a:rPr lang="en-US">
                <a:sym typeface="Inconsolata"/>
              </a:rPr>
              <a:t> (square 100 “solid” “blue”))</a:t>
            </a:r>
          </a:p>
          <a:p>
            <a:endParaRPr lang="en-US"/>
          </a:p>
        </p:txBody>
      </p:sp>
      <p:sp>
        <p:nvSpPr>
          <p:cNvPr id="265" name="Shape 265"/>
          <p:cNvSpPr/>
          <p:nvPr/>
        </p:nvSpPr>
        <p:spPr>
          <a:xfrm>
            <a:off x="1345375" y="2885675"/>
            <a:ext cx="6199200" cy="465600"/>
          </a:xfrm>
          <a:prstGeom prst="rect">
            <a:avLst/>
          </a:prstGeom>
          <a:solidFill>
            <a:srgbClr val="F4CC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
        <p:nvSpPr>
          <p:cNvPr id="266" name="Shape 266"/>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67" name="Shape 267"/>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Tree>
    <p:extLst>
      <p:ext uri="{BB962C8B-B14F-4D97-AF65-F5344CB8AC3E}">
        <p14:creationId xmlns:p14="http://schemas.microsoft.com/office/powerpoint/2010/main" val="16823704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p:txBody>
          <a:bodyPr/>
          <a:lstStyle/>
          <a:p>
            <a:r>
              <a:rPr lang="en"/>
              <a:t>Think deeper</a:t>
            </a:r>
          </a:p>
        </p:txBody>
      </p:sp>
      <p:sp>
        <p:nvSpPr>
          <p:cNvPr id="172" name="Shape 172"/>
          <p:cNvSpPr txBox="1">
            <a:spLocks noGrp="1"/>
          </p:cNvSpPr>
          <p:nvPr>
            <p:ph idx="1"/>
          </p:nvPr>
        </p:nvSpPr>
        <p:spPr/>
        <p:txBody>
          <a:bodyPr/>
          <a:lstStyle/>
          <a:p>
            <a:r>
              <a:rPr lang="en"/>
              <a:t>If the range of a place-image function is an image, could one place image expression be the argument of another place-image expression?</a:t>
            </a:r>
          </a:p>
        </p:txBody>
      </p:sp>
    </p:spTree>
    <p:extLst>
      <p:ext uri="{BB962C8B-B14F-4D97-AF65-F5344CB8AC3E}">
        <p14:creationId xmlns:p14="http://schemas.microsoft.com/office/powerpoint/2010/main" val="30991875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notes 1/4 - place-image example</a:t>
            </a:r>
          </a:p>
        </p:txBody>
      </p:sp>
      <p:sp>
        <p:nvSpPr>
          <p:cNvPr id="9" name="Content Placeholder 8"/>
          <p:cNvSpPr>
            <a:spLocks noGrp="1"/>
          </p:cNvSpPr>
          <p:nvPr>
            <p:ph idx="1"/>
          </p:nvPr>
        </p:nvSpPr>
        <p:spPr/>
        <p:txBody>
          <a:bodyPr/>
          <a:lstStyle/>
          <a:p>
            <a:endParaRPr lang="en-US"/>
          </a:p>
        </p:txBody>
      </p:sp>
      <p:sp>
        <p:nvSpPr>
          <p:cNvPr id="34" name="Shape 34"/>
          <p:cNvSpPr txBox="1"/>
          <p:nvPr/>
        </p:nvSpPr>
        <p:spPr>
          <a:xfrm>
            <a:off x="304800" y="1695450"/>
            <a:ext cx="8113800" cy="3000000"/>
          </a:xfrm>
          <a:prstGeom prst="rect">
            <a:avLst/>
          </a:prstGeom>
          <a:noFill/>
          <a:ln>
            <a:noFill/>
          </a:ln>
        </p:spPr>
        <p:txBody>
          <a:bodyPr lIns="91425" tIns="91425" rIns="91425" bIns="91425" anchor="ctr" anchorCtr="0">
            <a:noAutofit/>
          </a:bodyPr>
          <a:lstStyle/>
          <a:p>
            <a:pPr marL="342900"/>
            <a:r>
              <a:rPr lang="en" sz="4000">
                <a:solidFill>
                  <a:schemeClr val="dk1"/>
                </a:solidFill>
                <a:latin typeface="Inconsolata"/>
                <a:ea typeface="Inconsolata"/>
                <a:cs typeface="Inconsolata"/>
                <a:sym typeface="Inconsolata"/>
              </a:rPr>
              <a:t>(place-image</a:t>
            </a:r>
          </a:p>
          <a:p>
            <a:pPr indent="457200"/>
            <a:r>
              <a:rPr lang="en" sz="4000">
                <a:solidFill>
                  <a:schemeClr val="dk1"/>
                </a:solidFill>
                <a:latin typeface="Inconsolata"/>
                <a:ea typeface="Inconsolata"/>
                <a:cs typeface="Inconsolata"/>
                <a:sym typeface="Inconsolata"/>
              </a:rPr>
              <a:t> (circle 50 “solid” “red”)</a:t>
            </a:r>
          </a:p>
          <a:p>
            <a:pPr indent="457200"/>
            <a:r>
              <a:rPr lang="en" sz="4000">
                <a:solidFill>
                  <a:schemeClr val="dk1"/>
                </a:solidFill>
                <a:latin typeface="Inconsolata"/>
                <a:ea typeface="Inconsolata"/>
                <a:cs typeface="Inconsolata"/>
                <a:sym typeface="Inconsolata"/>
              </a:rPr>
              <a:t> 25 100</a:t>
            </a:r>
          </a:p>
          <a:p>
            <a:pPr indent="457200"/>
            <a:r>
              <a:rPr lang="en" sz="4000">
                <a:solidFill>
                  <a:schemeClr val="dk1"/>
                </a:solidFill>
                <a:latin typeface="Inconsolata"/>
                <a:ea typeface="Inconsolata"/>
                <a:cs typeface="Inconsolata"/>
                <a:sym typeface="Inconsolata"/>
              </a:rPr>
              <a:t> (square 100 “solid” “blue”))</a:t>
            </a:r>
          </a:p>
        </p:txBody>
      </p:sp>
    </p:spTree>
    <p:extLst>
      <p:ext uri="{BB962C8B-B14F-4D97-AF65-F5344CB8AC3E}">
        <p14:creationId xmlns:p14="http://schemas.microsoft.com/office/powerpoint/2010/main" val="30953729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46" name="Shape 46"/>
          <p:cNvPicPr preferRelativeResize="0"/>
          <p:nvPr/>
        </p:nvPicPr>
        <p:blipFill>
          <a:blip r:embed="rId3">
            <a:alphaModFix/>
          </a:blip>
          <a:stretch>
            <a:fillRect/>
          </a:stretch>
        </p:blipFill>
        <p:spPr>
          <a:xfrm>
            <a:off x="1952626" y="2313625"/>
            <a:ext cx="6734175" cy="3467100"/>
          </a:xfrm>
          <a:prstGeom prst="rect">
            <a:avLst/>
          </a:prstGeom>
          <a:noFill/>
          <a:ln>
            <a:noFill/>
          </a:ln>
        </p:spPr>
      </p:pic>
      <p:sp>
        <p:nvSpPr>
          <p:cNvPr id="47" name="Shape 47"/>
          <p:cNvSpPr txBox="1">
            <a:spLocks noGrp="1"/>
          </p:cNvSpPr>
          <p:nvPr>
            <p:ph type="title"/>
          </p:nvPr>
        </p:nvSpPr>
        <p:spPr/>
        <p:txBody>
          <a:bodyPr/>
          <a:lstStyle/>
          <a:p>
            <a:r>
              <a:rPr lang="en"/>
              <a:t>notes 3/4</a:t>
            </a:r>
          </a:p>
        </p:txBody>
      </p:sp>
      <p:sp>
        <p:nvSpPr>
          <p:cNvPr id="48" name="Shape 48"/>
          <p:cNvSpPr txBox="1">
            <a:spLocks noGrp="1"/>
          </p:cNvSpPr>
          <p:nvPr>
            <p:ph idx="1"/>
          </p:nvPr>
        </p:nvSpPr>
        <p:spPr/>
        <p:txBody>
          <a:bodyPr/>
          <a:lstStyle/>
          <a:p>
            <a:r>
              <a:rPr lang="en">
                <a:sym typeface="Verdana"/>
              </a:rPr>
              <a:t>which evaluates to...</a:t>
            </a:r>
          </a:p>
        </p:txBody>
      </p:sp>
    </p:spTree>
    <p:extLst>
      <p:ext uri="{BB962C8B-B14F-4D97-AF65-F5344CB8AC3E}">
        <p14:creationId xmlns:p14="http://schemas.microsoft.com/office/powerpoint/2010/main" val="2904103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p:txBody>
          <a:bodyPr/>
          <a:lstStyle/>
          <a:p>
            <a:r>
              <a:rPr lang="en"/>
              <a:t>Brainstorming</a:t>
            </a:r>
            <a:endParaRPr lang="en" dirty="0"/>
          </a:p>
        </p:txBody>
      </p:sp>
      <p:sp>
        <p:nvSpPr>
          <p:cNvPr id="64" name="Shape 64"/>
          <p:cNvSpPr txBox="1">
            <a:spLocks noGrp="1"/>
          </p:cNvSpPr>
          <p:nvPr>
            <p:ph idx="1"/>
          </p:nvPr>
        </p:nvSpPr>
        <p:spPr/>
        <p:txBody>
          <a:bodyPr/>
          <a:lstStyle/>
          <a:p>
            <a:r>
              <a:rPr lang="en-US"/>
              <a:t>What sorts of things could people make with computers?</a:t>
            </a:r>
          </a:p>
          <a:p>
            <a:endParaRPr lang="en-US"/>
          </a:p>
          <a:p>
            <a:r>
              <a:rPr lang="en-US"/>
              <a:t>Write as many ideas as you can in 1 minute.</a:t>
            </a:r>
            <a:endParaRPr lang="en-US" dirty="0"/>
          </a:p>
        </p:txBody>
      </p:sp>
    </p:spTree>
    <p:extLst>
      <p:ext uri="{BB962C8B-B14F-4D97-AF65-F5344CB8AC3E}">
        <p14:creationId xmlns:p14="http://schemas.microsoft.com/office/powerpoint/2010/main" val="4876001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p:txBody>
          <a:bodyPr/>
          <a:lstStyle/>
          <a:p>
            <a:r>
              <a:rPr lang="en"/>
              <a:t>Example 1</a:t>
            </a:r>
          </a:p>
        </p:txBody>
      </p:sp>
      <p:sp>
        <p:nvSpPr>
          <p:cNvPr id="60" name="Shape 60"/>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Tree>
    <p:extLst>
      <p:ext uri="{BB962C8B-B14F-4D97-AF65-F5344CB8AC3E}">
        <p14:creationId xmlns:p14="http://schemas.microsoft.com/office/powerpoint/2010/main" val="37801585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p:txBody>
          <a:bodyPr/>
          <a:lstStyle/>
          <a:p>
            <a:r>
              <a:rPr lang="en"/>
              <a:t>Example 1</a:t>
            </a:r>
          </a:p>
        </p:txBody>
      </p:sp>
      <p:sp>
        <p:nvSpPr>
          <p:cNvPr id="60" name="Shape 60"/>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Tree>
    <p:extLst>
      <p:ext uri="{BB962C8B-B14F-4D97-AF65-F5344CB8AC3E}">
        <p14:creationId xmlns:p14="http://schemas.microsoft.com/office/powerpoint/2010/main" val="4370921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74" name="Shape 74"/>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75" name="Shape 75"/>
          <p:cNvCxnSpPr>
            <a:stCxn id="74" idx="1"/>
            <a:endCxn id="74"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76" name="Shape 76"/>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77" name="Shape 77"/>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78" name="Shape 78"/>
          <p:cNvCxnSpPr>
            <a:stCxn id="77" idx="1"/>
            <a:endCxn id="77"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79" name="Shape 79"/>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80" name="Shape 80"/>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Tree>
    <p:extLst>
      <p:ext uri="{BB962C8B-B14F-4D97-AF65-F5344CB8AC3E}">
        <p14:creationId xmlns:p14="http://schemas.microsoft.com/office/powerpoint/2010/main" val="272462455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99" name="Shape 99"/>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100" name="Shape 100"/>
          <p:cNvCxnSpPr>
            <a:stCxn id="99" idx="1"/>
            <a:endCxn id="99"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101" name="Shape 101"/>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102" name="Shape 102"/>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103" name="Shape 103"/>
          <p:cNvCxnSpPr>
            <a:stCxn id="102" idx="1"/>
            <a:endCxn id="102"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104" name="Shape 104"/>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105" name="Shape 105"/>
          <p:cNvSpPr txBox="1"/>
          <p:nvPr/>
        </p:nvSpPr>
        <p:spPr>
          <a:xfrm>
            <a:off x="3427475" y="3682550"/>
            <a:ext cx="476100" cy="431700"/>
          </a:xfrm>
          <a:prstGeom prst="rect">
            <a:avLst/>
          </a:prstGeom>
          <a:noFill/>
          <a:ln>
            <a:noFill/>
          </a:ln>
        </p:spPr>
        <p:txBody>
          <a:bodyPr lIns="91425" tIns="91425" rIns="91425" bIns="91425" anchor="t" anchorCtr="0">
            <a:noAutofit/>
          </a:bodyPr>
          <a:lstStyle/>
          <a:p>
            <a:r>
              <a:rPr lang="en"/>
              <a:t>25</a:t>
            </a:r>
          </a:p>
        </p:txBody>
      </p:sp>
      <p:sp>
        <p:nvSpPr>
          <p:cNvPr id="106" name="Shape 106"/>
          <p:cNvSpPr txBox="1"/>
          <p:nvPr/>
        </p:nvSpPr>
        <p:spPr>
          <a:xfrm>
            <a:off x="4968027" y="3682550"/>
            <a:ext cx="574200" cy="431700"/>
          </a:xfrm>
          <a:prstGeom prst="rect">
            <a:avLst/>
          </a:prstGeom>
          <a:noFill/>
          <a:ln>
            <a:noFill/>
          </a:ln>
        </p:spPr>
        <p:txBody>
          <a:bodyPr lIns="91425" tIns="91425" rIns="91425" bIns="91425" anchor="t" anchorCtr="0">
            <a:noAutofit/>
          </a:bodyPr>
          <a:lstStyle/>
          <a:p>
            <a:r>
              <a:rPr lang="en"/>
              <a:t>100</a:t>
            </a:r>
          </a:p>
        </p:txBody>
      </p:sp>
      <p:sp>
        <p:nvSpPr>
          <p:cNvPr id="107" name="Shape 107"/>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Tree>
    <p:extLst>
      <p:ext uri="{BB962C8B-B14F-4D97-AF65-F5344CB8AC3E}">
        <p14:creationId xmlns:p14="http://schemas.microsoft.com/office/powerpoint/2010/main" val="358095269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131" name="Shape 131"/>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132" name="Shape 132"/>
          <p:cNvCxnSpPr>
            <a:stCxn id="131" idx="1"/>
            <a:endCxn id="131"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133" name="Shape 133"/>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134" name="Shape 134"/>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135" name="Shape 135"/>
          <p:cNvCxnSpPr>
            <a:stCxn id="134" idx="1"/>
            <a:endCxn id="134"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136" name="Shape 136"/>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137" name="Shape 137"/>
          <p:cNvSpPr/>
          <p:nvPr/>
        </p:nvSpPr>
        <p:spPr>
          <a:xfrm>
            <a:off x="5975150" y="29167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38" name="Shape 138"/>
          <p:cNvSpPr txBox="1"/>
          <p:nvPr/>
        </p:nvSpPr>
        <p:spPr>
          <a:xfrm>
            <a:off x="6440851" y="28922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square</a:t>
            </a:r>
          </a:p>
        </p:txBody>
      </p:sp>
      <p:sp>
        <p:nvSpPr>
          <p:cNvPr id="139" name="Shape 139"/>
          <p:cNvSpPr txBox="1"/>
          <p:nvPr/>
        </p:nvSpPr>
        <p:spPr>
          <a:xfrm>
            <a:off x="3427475" y="3682550"/>
            <a:ext cx="476100" cy="431700"/>
          </a:xfrm>
          <a:prstGeom prst="rect">
            <a:avLst/>
          </a:prstGeom>
          <a:noFill/>
          <a:ln>
            <a:noFill/>
          </a:ln>
        </p:spPr>
        <p:txBody>
          <a:bodyPr lIns="91425" tIns="91425" rIns="91425" bIns="91425" anchor="t" anchorCtr="0">
            <a:noAutofit/>
          </a:bodyPr>
          <a:lstStyle/>
          <a:p>
            <a:r>
              <a:rPr lang="en"/>
              <a:t>25</a:t>
            </a:r>
          </a:p>
        </p:txBody>
      </p:sp>
      <p:sp>
        <p:nvSpPr>
          <p:cNvPr id="140" name="Shape 140"/>
          <p:cNvSpPr txBox="1"/>
          <p:nvPr/>
        </p:nvSpPr>
        <p:spPr>
          <a:xfrm>
            <a:off x="4968027" y="3682550"/>
            <a:ext cx="574200" cy="431700"/>
          </a:xfrm>
          <a:prstGeom prst="rect">
            <a:avLst/>
          </a:prstGeom>
          <a:noFill/>
          <a:ln>
            <a:noFill/>
          </a:ln>
        </p:spPr>
        <p:txBody>
          <a:bodyPr lIns="91425" tIns="91425" rIns="91425" bIns="91425" anchor="t" anchorCtr="0">
            <a:noAutofit/>
          </a:bodyPr>
          <a:lstStyle/>
          <a:p>
            <a:r>
              <a:rPr lang="en"/>
              <a:t>100</a:t>
            </a:r>
          </a:p>
        </p:txBody>
      </p:sp>
      <p:sp>
        <p:nvSpPr>
          <p:cNvPr id="141" name="Shape 141"/>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142" name="Shape 142"/>
          <p:cNvSpPr txBox="1"/>
          <p:nvPr/>
        </p:nvSpPr>
        <p:spPr>
          <a:xfrm>
            <a:off x="6114750" y="3744650"/>
            <a:ext cx="1925100" cy="431700"/>
          </a:xfrm>
          <a:prstGeom prst="rect">
            <a:avLst/>
          </a:prstGeom>
          <a:noFill/>
          <a:ln>
            <a:noFill/>
          </a:ln>
        </p:spPr>
        <p:txBody>
          <a:bodyPr lIns="91425" tIns="91425" rIns="91425" bIns="91425" anchor="t" anchorCtr="0">
            <a:noAutofit/>
          </a:bodyPr>
          <a:lstStyle/>
          <a:p>
            <a:r>
              <a:rPr lang="en"/>
              <a:t>100    “solid”    “blue”</a:t>
            </a:r>
          </a:p>
        </p:txBody>
      </p:sp>
      <p:sp>
        <p:nvSpPr>
          <p:cNvPr id="143" name="Shape 143"/>
          <p:cNvSpPr txBox="1"/>
          <p:nvPr/>
        </p:nvSpPr>
        <p:spPr>
          <a:xfrm>
            <a:off x="1311576" y="4686025"/>
            <a:ext cx="11177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image</a:t>
            </a:r>
          </a:p>
        </p:txBody>
      </p:sp>
      <p:sp>
        <p:nvSpPr>
          <p:cNvPr id="144" name="Shape 144"/>
          <p:cNvSpPr txBox="1"/>
          <p:nvPr/>
        </p:nvSpPr>
        <p:spPr>
          <a:xfrm>
            <a:off x="6518401" y="4803625"/>
            <a:ext cx="11177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image</a:t>
            </a:r>
          </a:p>
        </p:txBody>
      </p:sp>
      <p:sp>
        <p:nvSpPr>
          <p:cNvPr id="145" name="Shape 145"/>
          <p:cNvSpPr txBox="1"/>
          <p:nvPr/>
        </p:nvSpPr>
        <p:spPr>
          <a:xfrm>
            <a:off x="2989025" y="3996975"/>
            <a:ext cx="1353000"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number</a:t>
            </a:r>
          </a:p>
        </p:txBody>
      </p:sp>
      <p:sp>
        <p:nvSpPr>
          <p:cNvPr id="146" name="Shape 146"/>
          <p:cNvSpPr txBox="1"/>
          <p:nvPr/>
        </p:nvSpPr>
        <p:spPr>
          <a:xfrm>
            <a:off x="4598651" y="4027450"/>
            <a:ext cx="12728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number</a:t>
            </a:r>
          </a:p>
        </p:txBody>
      </p:sp>
      <p:cxnSp>
        <p:nvCxnSpPr>
          <p:cNvPr id="147" name="Shape 147"/>
          <p:cNvCxnSpPr>
            <a:stCxn id="137" idx="1"/>
            <a:endCxn id="137" idx="7"/>
          </p:cNvCxnSpPr>
          <p:nvPr/>
        </p:nvCxnSpPr>
        <p:spPr>
          <a:xfrm>
            <a:off x="6304039" y="3234982"/>
            <a:ext cx="1587900" cy="0"/>
          </a:xfrm>
          <a:prstGeom prst="straightConnector1">
            <a:avLst/>
          </a:prstGeom>
          <a:noFill/>
          <a:ln w="19050"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47539582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Shape 177"/>
          <p:cNvPicPr preferRelativeResize="0"/>
          <p:nvPr/>
        </p:nvPicPr>
        <p:blipFill>
          <a:blip r:embed="rId3">
            <a:alphaModFix/>
          </a:blip>
          <a:stretch>
            <a:fillRect/>
          </a:stretch>
        </p:blipFill>
        <p:spPr>
          <a:xfrm>
            <a:off x="1952626" y="2313625"/>
            <a:ext cx="6734175" cy="3467100"/>
          </a:xfrm>
          <a:prstGeom prst="rect">
            <a:avLst/>
          </a:prstGeom>
          <a:noFill/>
          <a:ln>
            <a:noFill/>
          </a:ln>
        </p:spPr>
      </p:pic>
      <p:sp>
        <p:nvSpPr>
          <p:cNvPr id="178" name="Shape 178"/>
          <p:cNvSpPr txBox="1">
            <a:spLocks noGrp="1"/>
          </p:cNvSpPr>
          <p:nvPr>
            <p:ph type="title"/>
          </p:nvPr>
        </p:nvSpPr>
        <p:spPr/>
        <p:txBody>
          <a:bodyPr/>
          <a:lstStyle/>
          <a:p>
            <a:r>
              <a:rPr lang="en"/>
              <a:t>origin (0, 0) - top left corner</a:t>
            </a:r>
          </a:p>
        </p:txBody>
      </p:sp>
      <p:sp>
        <p:nvSpPr>
          <p:cNvPr id="179" name="Shape 179"/>
          <p:cNvSpPr txBox="1">
            <a:spLocks noGrp="1"/>
          </p:cNvSpPr>
          <p:nvPr>
            <p:ph idx="1"/>
          </p:nvPr>
        </p:nvSpPr>
        <p:spPr/>
        <p:txBody>
          <a:bodyPr/>
          <a:lstStyle/>
          <a:p>
            <a:r>
              <a:rPr lang="en">
                <a:sym typeface="Verdana"/>
              </a:rPr>
              <a:t>which evaluates to...</a:t>
            </a:r>
          </a:p>
        </p:txBody>
      </p:sp>
    </p:spTree>
    <p:extLst>
      <p:ext uri="{BB962C8B-B14F-4D97-AF65-F5344CB8AC3E}">
        <p14:creationId xmlns:p14="http://schemas.microsoft.com/office/powerpoint/2010/main" val="19054175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Shape 177"/>
          <p:cNvPicPr preferRelativeResize="0"/>
          <p:nvPr/>
        </p:nvPicPr>
        <p:blipFill>
          <a:blip r:embed="rId3">
            <a:alphaModFix/>
          </a:blip>
          <a:stretch>
            <a:fillRect/>
          </a:stretch>
        </p:blipFill>
        <p:spPr>
          <a:xfrm>
            <a:off x="1952626" y="2313625"/>
            <a:ext cx="6734175" cy="3467100"/>
          </a:xfrm>
          <a:prstGeom prst="rect">
            <a:avLst/>
          </a:prstGeom>
          <a:noFill/>
          <a:ln>
            <a:noFill/>
          </a:ln>
        </p:spPr>
      </p:pic>
      <p:sp>
        <p:nvSpPr>
          <p:cNvPr id="178" name="Shape 178"/>
          <p:cNvSpPr txBox="1">
            <a:spLocks noGrp="1"/>
          </p:cNvSpPr>
          <p:nvPr>
            <p:ph type="title"/>
          </p:nvPr>
        </p:nvSpPr>
        <p:spPr/>
        <p:txBody>
          <a:bodyPr/>
          <a:lstStyle/>
          <a:p>
            <a:r>
              <a:rPr lang="en"/>
              <a:t>origin (0, 0) - top left corner</a:t>
            </a:r>
          </a:p>
        </p:txBody>
      </p:sp>
      <p:sp>
        <p:nvSpPr>
          <p:cNvPr id="179" name="Shape 179"/>
          <p:cNvSpPr txBox="1">
            <a:spLocks noGrp="1"/>
          </p:cNvSpPr>
          <p:nvPr>
            <p:ph idx="1"/>
          </p:nvPr>
        </p:nvSpPr>
        <p:spPr/>
        <p:txBody>
          <a:bodyPr/>
          <a:lstStyle/>
          <a:p>
            <a:r>
              <a:rPr lang="en">
                <a:sym typeface="Verdana"/>
              </a:rPr>
              <a:t>which evaluates to...</a:t>
            </a:r>
          </a:p>
        </p:txBody>
      </p:sp>
    </p:spTree>
    <p:extLst>
      <p:ext uri="{BB962C8B-B14F-4D97-AF65-F5344CB8AC3E}">
        <p14:creationId xmlns:p14="http://schemas.microsoft.com/office/powerpoint/2010/main" val="143741237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p:txBody>
          <a:bodyPr/>
          <a:lstStyle/>
          <a:p>
            <a:r>
              <a:rPr lang="en"/>
              <a:t>What is the data type of the 1st argument?</a:t>
            </a:r>
          </a:p>
        </p:txBody>
      </p:sp>
      <p:sp>
        <p:nvSpPr>
          <p:cNvPr id="195" name="Shape 195"/>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196" name="Shape 196"/>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197" name="Shape 197"/>
          <p:cNvSpPr/>
          <p:nvPr/>
        </p:nvSpPr>
        <p:spPr>
          <a:xfrm>
            <a:off x="2028426" y="3485926"/>
            <a:ext cx="796799"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198" name="Shape 198"/>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199" name="Shape 199"/>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b="1"/>
              <a:t>Argument 1</a:t>
            </a:r>
          </a:p>
        </p:txBody>
      </p:sp>
    </p:spTree>
    <p:extLst>
      <p:ext uri="{BB962C8B-B14F-4D97-AF65-F5344CB8AC3E}">
        <p14:creationId xmlns:p14="http://schemas.microsoft.com/office/powerpoint/2010/main" val="11279757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p:txBody>
          <a:bodyPr/>
          <a:lstStyle/>
          <a:p>
            <a:r>
              <a:rPr lang="en"/>
              <a:t>What is the data type of the 1st argument?</a:t>
            </a:r>
          </a:p>
        </p:txBody>
      </p:sp>
      <p:sp>
        <p:nvSpPr>
          <p:cNvPr id="195" name="Shape 195"/>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196" name="Shape 196"/>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197" name="Shape 197"/>
          <p:cNvSpPr/>
          <p:nvPr/>
        </p:nvSpPr>
        <p:spPr>
          <a:xfrm>
            <a:off x="2028426" y="3485926"/>
            <a:ext cx="796799"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198" name="Shape 198"/>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199" name="Shape 199"/>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b="1"/>
              <a:t>Argument 1</a:t>
            </a:r>
          </a:p>
        </p:txBody>
      </p:sp>
    </p:spTree>
    <p:extLst>
      <p:ext uri="{BB962C8B-B14F-4D97-AF65-F5344CB8AC3E}">
        <p14:creationId xmlns:p14="http://schemas.microsoft.com/office/powerpoint/2010/main" val="97006552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p:txBody>
          <a:bodyPr/>
          <a:lstStyle/>
          <a:p>
            <a:r>
              <a:rPr lang="en"/>
              <a:t>what other expressions could be Argument 1?</a:t>
            </a:r>
          </a:p>
        </p:txBody>
      </p:sp>
      <p:sp>
        <p:nvSpPr>
          <p:cNvPr id="215" name="Shape 215"/>
          <p:cNvSpPr txBox="1">
            <a:spLocks noGrp="1"/>
          </p:cNvSpPr>
          <p:nvPr>
            <p:ph idx="1"/>
          </p:nvPr>
        </p:nvSpPr>
        <p:spPr/>
        <p:txBody>
          <a:bodyPr/>
          <a:lstStyle/>
          <a:p>
            <a:r>
              <a:rPr lang="en-US">
                <a:sym typeface="Inconsolata"/>
              </a:rPr>
              <a:t>(place-image</a:t>
            </a:r>
          </a:p>
          <a:p>
            <a:r>
              <a:rPr lang="en-US">
                <a:sym typeface="Inconsolata"/>
              </a:rPr>
              <a:t> (place-image</a:t>
            </a:r>
          </a:p>
          <a:p>
            <a:r>
              <a:rPr lang="en-US">
                <a:sym typeface="Inconsolata"/>
              </a:rPr>
              <a:t>IMAGE1  x  y  IMAGE2)</a:t>
            </a:r>
          </a:p>
          <a:p>
            <a:r>
              <a:rPr lang="en-US">
                <a:sym typeface="Inconsolata"/>
              </a:rPr>
              <a:t> 25 100</a:t>
            </a:r>
          </a:p>
          <a:p>
            <a:r>
              <a:rPr lang="en-US">
                <a:sym typeface="Inconsolata"/>
              </a:rPr>
              <a:t> (square 100 “solid” “blue”))</a:t>
            </a:r>
          </a:p>
          <a:p>
            <a:endParaRPr lang="en-US"/>
          </a:p>
        </p:txBody>
      </p:sp>
      <p:sp>
        <p:nvSpPr>
          <p:cNvPr id="216" name="Shape 216"/>
          <p:cNvSpPr/>
          <p:nvPr/>
        </p:nvSpPr>
        <p:spPr>
          <a:xfrm>
            <a:off x="1345350" y="2829350"/>
            <a:ext cx="6199200" cy="1110600"/>
          </a:xfrm>
          <a:prstGeom prst="rect">
            <a:avLst/>
          </a:prstGeom>
          <a:solidFill>
            <a:srgbClr val="F4CC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
        <p:nvSpPr>
          <p:cNvPr id="217" name="Shape 217"/>
          <p:cNvSpPr/>
          <p:nvPr/>
        </p:nvSpPr>
        <p:spPr>
          <a:xfrm>
            <a:off x="1240900" y="4099051"/>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18" name="Shape 218"/>
          <p:cNvSpPr/>
          <p:nvPr/>
        </p:nvSpPr>
        <p:spPr>
          <a:xfrm>
            <a:off x="2039776" y="4099051"/>
            <a:ext cx="796799" cy="424199"/>
          </a:xfrm>
          <a:prstGeom prst="rect">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219" name="Shape 219"/>
          <p:cNvSpPr/>
          <p:nvPr/>
        </p:nvSpPr>
        <p:spPr>
          <a:xfrm>
            <a:off x="1345351" y="4696275"/>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Tree>
    <p:extLst>
      <p:ext uri="{BB962C8B-B14F-4D97-AF65-F5344CB8AC3E}">
        <p14:creationId xmlns:p14="http://schemas.microsoft.com/office/powerpoint/2010/main" val="1600587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Shape 75"/>
          <p:cNvPicPr preferRelativeResize="0"/>
          <p:nvPr/>
        </p:nvPicPr>
        <p:blipFill>
          <a:blip r:embed="rId3">
            <a:alphaModFix/>
          </a:blip>
          <a:stretch>
            <a:fillRect/>
          </a:stretch>
        </p:blipFill>
        <p:spPr>
          <a:xfrm>
            <a:off x="362249" y="1009775"/>
            <a:ext cx="8347324" cy="4802850"/>
          </a:xfrm>
          <a:prstGeom prst="rect">
            <a:avLst/>
          </a:prstGeom>
          <a:noFill/>
          <a:ln>
            <a:noFill/>
          </a:ln>
        </p:spPr>
      </p:pic>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25061191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p:txBody>
          <a:bodyPr/>
          <a:lstStyle/>
          <a:p>
            <a:r>
              <a:rPr lang="en"/>
              <a:t>What is the data type of the 3rd argument?</a:t>
            </a:r>
          </a:p>
        </p:txBody>
      </p:sp>
      <p:sp>
        <p:nvSpPr>
          <p:cNvPr id="234" name="Shape 234"/>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235" name="Shape 235"/>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36" name="Shape 236"/>
          <p:cNvSpPr/>
          <p:nvPr/>
        </p:nvSpPr>
        <p:spPr>
          <a:xfrm>
            <a:off x="2028426" y="3485926"/>
            <a:ext cx="796799"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237" name="Shape 237"/>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238" name="Shape 238"/>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Tree>
    <p:extLst>
      <p:ext uri="{BB962C8B-B14F-4D97-AF65-F5344CB8AC3E}">
        <p14:creationId xmlns:p14="http://schemas.microsoft.com/office/powerpoint/2010/main" val="4418567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p:txBody>
          <a:bodyPr/>
          <a:lstStyle/>
          <a:p>
            <a:r>
              <a:rPr lang="en"/>
              <a:t>what other expressions could be passed as the third argument?</a:t>
            </a:r>
          </a:p>
        </p:txBody>
      </p:sp>
      <p:sp>
        <p:nvSpPr>
          <p:cNvPr id="254" name="Shape 254"/>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255" name="Shape 255"/>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56" name="Shape 256"/>
          <p:cNvSpPr/>
          <p:nvPr/>
        </p:nvSpPr>
        <p:spPr>
          <a:xfrm>
            <a:off x="2028426" y="3485926"/>
            <a:ext cx="796799"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b="1"/>
              <a:t>Arg 3</a:t>
            </a:r>
          </a:p>
        </p:txBody>
      </p:sp>
      <p:sp>
        <p:nvSpPr>
          <p:cNvPr id="257" name="Shape 257"/>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258" name="Shape 258"/>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Tree>
    <p:extLst>
      <p:ext uri="{BB962C8B-B14F-4D97-AF65-F5344CB8AC3E}">
        <p14:creationId xmlns:p14="http://schemas.microsoft.com/office/powerpoint/2010/main" val="19826527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p:txBody>
          <a:bodyPr/>
          <a:lstStyle/>
          <a:p>
            <a:r>
              <a:rPr lang="en"/>
              <a:t>three new functions</a:t>
            </a:r>
          </a:p>
        </p:txBody>
      </p:sp>
      <p:sp>
        <p:nvSpPr>
          <p:cNvPr id="273" name="Shape 273"/>
          <p:cNvSpPr txBox="1">
            <a:spLocks noGrp="1"/>
          </p:cNvSpPr>
          <p:nvPr>
            <p:ph idx="1"/>
          </p:nvPr>
        </p:nvSpPr>
        <p:spPr/>
        <p:txBody>
          <a:bodyPr/>
          <a:lstStyle/>
          <a:p>
            <a:r>
              <a:rPr lang="en-US"/>
              <a:t>scale/xy</a:t>
            </a:r>
          </a:p>
          <a:p>
            <a:endParaRPr lang="en-US"/>
          </a:p>
          <a:p>
            <a:r>
              <a:rPr lang="en-US"/>
              <a:t>text</a:t>
            </a:r>
          </a:p>
          <a:p>
            <a:endParaRPr lang="en-US"/>
          </a:p>
          <a:p>
            <a:r>
              <a:rPr lang="en-US"/>
              <a:t>ellipse</a:t>
            </a:r>
          </a:p>
          <a:p>
            <a:endParaRPr lang="en-US"/>
          </a:p>
          <a:p>
            <a:endParaRPr lang="en-US"/>
          </a:p>
        </p:txBody>
      </p:sp>
    </p:spTree>
    <p:extLst>
      <p:ext uri="{BB962C8B-B14F-4D97-AF65-F5344CB8AC3E}">
        <p14:creationId xmlns:p14="http://schemas.microsoft.com/office/powerpoint/2010/main" val="68151929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66" name="Shape 66"/>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67" name="Shape 67"/>
          <p:cNvCxnSpPr>
            <a:stCxn id="66" idx="1"/>
            <a:endCxn id="66"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68" name="Shape 68"/>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Tree>
    <p:extLst>
      <p:ext uri="{BB962C8B-B14F-4D97-AF65-F5344CB8AC3E}">
        <p14:creationId xmlns:p14="http://schemas.microsoft.com/office/powerpoint/2010/main" val="23646881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86" name="Shape 86"/>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87" name="Shape 87"/>
          <p:cNvCxnSpPr>
            <a:stCxn id="86" idx="1"/>
            <a:endCxn id="86"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88" name="Shape 88"/>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89" name="Shape 89"/>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90" name="Shape 90"/>
          <p:cNvCxnSpPr>
            <a:stCxn id="89" idx="1"/>
            <a:endCxn id="89"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91" name="Shape 91"/>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92" name="Shape 92"/>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93" name="Shape 93"/>
          <p:cNvSpPr txBox="1"/>
          <p:nvPr/>
        </p:nvSpPr>
        <p:spPr>
          <a:xfrm>
            <a:off x="1311576" y="4686025"/>
            <a:ext cx="11177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image</a:t>
            </a:r>
          </a:p>
        </p:txBody>
      </p:sp>
    </p:spTree>
    <p:extLst>
      <p:ext uri="{BB962C8B-B14F-4D97-AF65-F5344CB8AC3E}">
        <p14:creationId xmlns:p14="http://schemas.microsoft.com/office/powerpoint/2010/main" val="7683541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86" name="Shape 86"/>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87" name="Shape 87"/>
          <p:cNvCxnSpPr>
            <a:stCxn id="86" idx="1"/>
            <a:endCxn id="86"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88" name="Shape 88"/>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89" name="Shape 89"/>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90" name="Shape 90"/>
          <p:cNvCxnSpPr>
            <a:stCxn id="89" idx="1"/>
            <a:endCxn id="89"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91" name="Shape 91"/>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92" name="Shape 92"/>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93" name="Shape 93"/>
          <p:cNvSpPr txBox="1"/>
          <p:nvPr/>
        </p:nvSpPr>
        <p:spPr>
          <a:xfrm>
            <a:off x="1311576" y="4686025"/>
            <a:ext cx="11177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image</a:t>
            </a:r>
          </a:p>
        </p:txBody>
      </p:sp>
    </p:spTree>
    <p:extLst>
      <p:ext uri="{BB962C8B-B14F-4D97-AF65-F5344CB8AC3E}">
        <p14:creationId xmlns:p14="http://schemas.microsoft.com/office/powerpoint/2010/main" val="7387096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113" name="Shape 113"/>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114" name="Shape 114"/>
          <p:cNvCxnSpPr>
            <a:stCxn id="113" idx="1"/>
            <a:endCxn id="113"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115" name="Shape 115"/>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116" name="Shape 116"/>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117" name="Shape 117"/>
          <p:cNvCxnSpPr>
            <a:stCxn id="116" idx="1"/>
            <a:endCxn id="116"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118" name="Shape 118"/>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119" name="Shape 119"/>
          <p:cNvSpPr/>
          <p:nvPr/>
        </p:nvSpPr>
        <p:spPr>
          <a:xfrm>
            <a:off x="5975150" y="29167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0" name="Shape 120"/>
          <p:cNvSpPr txBox="1"/>
          <p:nvPr/>
        </p:nvSpPr>
        <p:spPr>
          <a:xfrm>
            <a:off x="6440851" y="28922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square</a:t>
            </a:r>
          </a:p>
        </p:txBody>
      </p:sp>
      <p:sp>
        <p:nvSpPr>
          <p:cNvPr id="121" name="Shape 121"/>
          <p:cNvSpPr txBox="1"/>
          <p:nvPr/>
        </p:nvSpPr>
        <p:spPr>
          <a:xfrm>
            <a:off x="3427475" y="3682550"/>
            <a:ext cx="476100" cy="431700"/>
          </a:xfrm>
          <a:prstGeom prst="rect">
            <a:avLst/>
          </a:prstGeom>
          <a:noFill/>
          <a:ln>
            <a:noFill/>
          </a:ln>
        </p:spPr>
        <p:txBody>
          <a:bodyPr lIns="91425" tIns="91425" rIns="91425" bIns="91425" anchor="t" anchorCtr="0">
            <a:noAutofit/>
          </a:bodyPr>
          <a:lstStyle/>
          <a:p>
            <a:r>
              <a:rPr lang="en"/>
              <a:t>25</a:t>
            </a:r>
          </a:p>
        </p:txBody>
      </p:sp>
      <p:sp>
        <p:nvSpPr>
          <p:cNvPr id="122" name="Shape 122"/>
          <p:cNvSpPr txBox="1"/>
          <p:nvPr/>
        </p:nvSpPr>
        <p:spPr>
          <a:xfrm>
            <a:off x="4968027" y="3682550"/>
            <a:ext cx="574200" cy="431700"/>
          </a:xfrm>
          <a:prstGeom prst="rect">
            <a:avLst/>
          </a:prstGeom>
          <a:noFill/>
          <a:ln>
            <a:noFill/>
          </a:ln>
        </p:spPr>
        <p:txBody>
          <a:bodyPr lIns="91425" tIns="91425" rIns="91425" bIns="91425" anchor="t" anchorCtr="0">
            <a:noAutofit/>
          </a:bodyPr>
          <a:lstStyle/>
          <a:p>
            <a:r>
              <a:rPr lang="en"/>
              <a:t>100</a:t>
            </a:r>
          </a:p>
        </p:txBody>
      </p:sp>
      <p:sp>
        <p:nvSpPr>
          <p:cNvPr id="123" name="Shape 123"/>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124" name="Shape 124"/>
          <p:cNvSpPr txBox="1"/>
          <p:nvPr/>
        </p:nvSpPr>
        <p:spPr>
          <a:xfrm>
            <a:off x="6114750" y="3744650"/>
            <a:ext cx="1925100" cy="431700"/>
          </a:xfrm>
          <a:prstGeom prst="rect">
            <a:avLst/>
          </a:prstGeom>
          <a:noFill/>
          <a:ln>
            <a:noFill/>
          </a:ln>
        </p:spPr>
        <p:txBody>
          <a:bodyPr lIns="91425" tIns="91425" rIns="91425" bIns="91425" anchor="t" anchorCtr="0">
            <a:noAutofit/>
          </a:bodyPr>
          <a:lstStyle/>
          <a:p>
            <a:r>
              <a:rPr lang="en"/>
              <a:t>100    “solid”    “blue”</a:t>
            </a:r>
          </a:p>
        </p:txBody>
      </p:sp>
      <p:cxnSp>
        <p:nvCxnSpPr>
          <p:cNvPr id="125" name="Shape 125"/>
          <p:cNvCxnSpPr>
            <a:stCxn id="119" idx="1"/>
            <a:endCxn id="119" idx="7"/>
          </p:cNvCxnSpPr>
          <p:nvPr/>
        </p:nvCxnSpPr>
        <p:spPr>
          <a:xfrm>
            <a:off x="6304039" y="3234982"/>
            <a:ext cx="1587900" cy="0"/>
          </a:xfrm>
          <a:prstGeom prst="straightConnector1">
            <a:avLst/>
          </a:prstGeom>
          <a:noFill/>
          <a:ln w="19050"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288252826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153" name="Shape 153"/>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154" name="Shape 154"/>
          <p:cNvCxnSpPr>
            <a:stCxn id="153" idx="1"/>
            <a:endCxn id="153"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155" name="Shape 155"/>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156" name="Shape 156"/>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157" name="Shape 157"/>
          <p:cNvCxnSpPr>
            <a:stCxn id="156" idx="1"/>
            <a:endCxn id="156"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158" name="Shape 158"/>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159" name="Shape 159"/>
          <p:cNvSpPr/>
          <p:nvPr/>
        </p:nvSpPr>
        <p:spPr>
          <a:xfrm>
            <a:off x="5975150" y="29167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60" name="Shape 160"/>
          <p:cNvSpPr txBox="1"/>
          <p:nvPr/>
        </p:nvSpPr>
        <p:spPr>
          <a:xfrm>
            <a:off x="6440851" y="28922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square</a:t>
            </a:r>
          </a:p>
        </p:txBody>
      </p:sp>
      <p:sp>
        <p:nvSpPr>
          <p:cNvPr id="161" name="Shape 161"/>
          <p:cNvSpPr txBox="1"/>
          <p:nvPr/>
        </p:nvSpPr>
        <p:spPr>
          <a:xfrm>
            <a:off x="3427475" y="3682550"/>
            <a:ext cx="476100" cy="431700"/>
          </a:xfrm>
          <a:prstGeom prst="rect">
            <a:avLst/>
          </a:prstGeom>
          <a:noFill/>
          <a:ln>
            <a:noFill/>
          </a:ln>
        </p:spPr>
        <p:txBody>
          <a:bodyPr lIns="91425" tIns="91425" rIns="91425" bIns="91425" anchor="t" anchorCtr="0">
            <a:noAutofit/>
          </a:bodyPr>
          <a:lstStyle/>
          <a:p>
            <a:r>
              <a:rPr lang="en"/>
              <a:t>25</a:t>
            </a:r>
          </a:p>
        </p:txBody>
      </p:sp>
      <p:sp>
        <p:nvSpPr>
          <p:cNvPr id="162" name="Shape 162"/>
          <p:cNvSpPr txBox="1"/>
          <p:nvPr/>
        </p:nvSpPr>
        <p:spPr>
          <a:xfrm>
            <a:off x="4968027" y="3682550"/>
            <a:ext cx="574200" cy="431700"/>
          </a:xfrm>
          <a:prstGeom prst="rect">
            <a:avLst/>
          </a:prstGeom>
          <a:noFill/>
          <a:ln>
            <a:noFill/>
          </a:ln>
        </p:spPr>
        <p:txBody>
          <a:bodyPr lIns="91425" tIns="91425" rIns="91425" bIns="91425" anchor="t" anchorCtr="0">
            <a:noAutofit/>
          </a:bodyPr>
          <a:lstStyle/>
          <a:p>
            <a:r>
              <a:rPr lang="en"/>
              <a:t>100</a:t>
            </a:r>
          </a:p>
        </p:txBody>
      </p:sp>
      <p:sp>
        <p:nvSpPr>
          <p:cNvPr id="163" name="Shape 163"/>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164" name="Shape 164"/>
          <p:cNvSpPr txBox="1"/>
          <p:nvPr/>
        </p:nvSpPr>
        <p:spPr>
          <a:xfrm>
            <a:off x="6114750" y="3744650"/>
            <a:ext cx="1925100" cy="431700"/>
          </a:xfrm>
          <a:prstGeom prst="rect">
            <a:avLst/>
          </a:prstGeom>
          <a:noFill/>
          <a:ln>
            <a:noFill/>
          </a:ln>
        </p:spPr>
        <p:txBody>
          <a:bodyPr lIns="91425" tIns="91425" rIns="91425" bIns="91425" anchor="t" anchorCtr="0">
            <a:noAutofit/>
          </a:bodyPr>
          <a:lstStyle/>
          <a:p>
            <a:r>
              <a:rPr lang="en"/>
              <a:t>100    “solid”    “blue”</a:t>
            </a:r>
          </a:p>
        </p:txBody>
      </p:sp>
      <p:cxnSp>
        <p:nvCxnSpPr>
          <p:cNvPr id="165" name="Shape 165"/>
          <p:cNvCxnSpPr>
            <a:stCxn id="159" idx="1"/>
            <a:endCxn id="159" idx="7"/>
          </p:cNvCxnSpPr>
          <p:nvPr/>
        </p:nvCxnSpPr>
        <p:spPr>
          <a:xfrm>
            <a:off x="6304039" y="3234982"/>
            <a:ext cx="1587900" cy="0"/>
          </a:xfrm>
          <a:prstGeom prst="straightConnector1">
            <a:avLst/>
          </a:prstGeom>
          <a:noFill/>
          <a:ln w="19050" cap="flat" cmpd="sng">
            <a:solidFill>
              <a:schemeClr val="dk2"/>
            </a:solidFill>
            <a:prstDash val="solid"/>
            <a:round/>
            <a:headEnd type="none" w="lg" len="lg"/>
            <a:tailEnd type="none" w="lg" len="lg"/>
          </a:ln>
        </p:spPr>
      </p:cxnSp>
      <p:sp>
        <p:nvSpPr>
          <p:cNvPr id="166" name="Shape 166"/>
          <p:cNvSpPr txBox="1"/>
          <p:nvPr/>
        </p:nvSpPr>
        <p:spPr>
          <a:xfrm>
            <a:off x="693400" y="2699400"/>
            <a:ext cx="7527600" cy="2214600"/>
          </a:xfrm>
          <a:prstGeom prst="rect">
            <a:avLst/>
          </a:prstGeom>
          <a:noFill/>
          <a:ln>
            <a:noFill/>
          </a:ln>
        </p:spPr>
        <p:txBody>
          <a:bodyPr lIns="91425" tIns="91425" rIns="91425" bIns="91425" anchor="t" anchorCtr="0">
            <a:noAutofit/>
          </a:bodyPr>
          <a:lstStyle/>
          <a:p>
            <a:pPr algn="ctr"/>
            <a:r>
              <a:rPr lang="en" sz="12000">
                <a:solidFill>
                  <a:srgbClr val="FF0000"/>
                </a:solidFill>
                <a:latin typeface="Comic Sans MS"/>
                <a:ea typeface="Comic Sans MS"/>
                <a:cs typeface="Comic Sans MS"/>
                <a:sym typeface="Comic Sans MS"/>
              </a:rPr>
              <a:t>image</a:t>
            </a:r>
          </a:p>
        </p:txBody>
      </p:sp>
    </p:spTree>
    <p:extLst>
      <p:ext uri="{BB962C8B-B14F-4D97-AF65-F5344CB8AC3E}">
        <p14:creationId xmlns:p14="http://schemas.microsoft.com/office/powerpoint/2010/main" val="23751702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r>
              <a:rPr lang="en"/>
              <a:t>notes 2/4</a:t>
            </a:r>
          </a:p>
        </p:txBody>
      </p:sp>
      <p:sp>
        <p:nvSpPr>
          <p:cNvPr id="9" name="Content Placeholder 8"/>
          <p:cNvSpPr>
            <a:spLocks noGrp="1"/>
          </p:cNvSpPr>
          <p:nvPr>
            <p:ph idx="1"/>
          </p:nvPr>
        </p:nvSpPr>
        <p:spPr/>
        <p:txBody>
          <a:bodyPr/>
          <a:lstStyle/>
          <a:p>
            <a:endParaRPr lang="en-US"/>
          </a:p>
        </p:txBody>
      </p:sp>
      <p:sp>
        <p:nvSpPr>
          <p:cNvPr id="40" name="Shape 40"/>
          <p:cNvSpPr txBox="1"/>
          <p:nvPr/>
        </p:nvSpPr>
        <p:spPr>
          <a:xfrm>
            <a:off x="0" y="2058075"/>
            <a:ext cx="3000000" cy="857400"/>
          </a:xfrm>
          <a:prstGeom prst="rect">
            <a:avLst/>
          </a:prstGeom>
          <a:noFill/>
          <a:ln>
            <a:noFill/>
          </a:ln>
        </p:spPr>
        <p:txBody>
          <a:bodyPr lIns="91425" tIns="91425" rIns="91425" bIns="91425" anchor="ctr" anchorCtr="0">
            <a:noAutofit/>
          </a:bodyPr>
          <a:lstStyle/>
          <a:p>
            <a:pPr indent="457200"/>
            <a:r>
              <a:rPr lang="en">
                <a:solidFill>
                  <a:schemeClr val="dk1"/>
                </a:solidFill>
                <a:latin typeface="Verdana"/>
                <a:ea typeface="Verdana"/>
                <a:cs typeface="Verdana"/>
                <a:sym typeface="Verdana"/>
              </a:rPr>
              <a:t>is the same as...</a:t>
            </a:r>
          </a:p>
        </p:txBody>
      </p:sp>
      <p:pic>
        <p:nvPicPr>
          <p:cNvPr id="41" name="Shape 41"/>
          <p:cNvPicPr preferRelativeResize="0"/>
          <p:nvPr/>
        </p:nvPicPr>
        <p:blipFill>
          <a:blip r:embed="rId3">
            <a:alphaModFix/>
          </a:blip>
          <a:stretch>
            <a:fillRect/>
          </a:stretch>
        </p:blipFill>
        <p:spPr>
          <a:xfrm>
            <a:off x="2915601" y="1972101"/>
            <a:ext cx="5286375" cy="3819525"/>
          </a:xfrm>
          <a:prstGeom prst="rect">
            <a:avLst/>
          </a:prstGeom>
          <a:noFill/>
          <a:ln>
            <a:noFill/>
          </a:ln>
        </p:spPr>
      </p:pic>
    </p:spTree>
    <p:extLst>
      <p:ext uri="{BB962C8B-B14F-4D97-AF65-F5344CB8AC3E}">
        <p14:creationId xmlns:p14="http://schemas.microsoft.com/office/powerpoint/2010/main" val="39348837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r>
              <a:rPr lang="en-US" dirty="0"/>
              <a:t>place-image</a:t>
            </a:r>
            <a:endParaRPr lang="en" dirty="0"/>
          </a:p>
        </p:txBody>
      </p:sp>
      <p:sp>
        <p:nvSpPr>
          <p:cNvPr id="9" name="Content Placeholder 8"/>
          <p:cNvSpPr>
            <a:spLocks noGrp="1"/>
          </p:cNvSpPr>
          <p:nvPr>
            <p:ph idx="1"/>
          </p:nvPr>
        </p:nvSpPr>
        <p:spPr/>
        <p:txBody>
          <a:bodyPr/>
          <a:lstStyle/>
          <a:p>
            <a:endParaRPr lang="en-US"/>
          </a:p>
        </p:txBody>
      </p:sp>
      <p:pic>
        <p:nvPicPr>
          <p:cNvPr id="40" name="Shape 40"/>
          <p:cNvPicPr preferRelativeResize="0"/>
          <p:nvPr/>
        </p:nvPicPr>
        <p:blipFill>
          <a:blip r:embed="rId3">
            <a:alphaModFix/>
          </a:blip>
          <a:stretch>
            <a:fillRect/>
          </a:stretch>
        </p:blipFill>
        <p:spPr>
          <a:xfrm>
            <a:off x="157075" y="2303301"/>
            <a:ext cx="8865850" cy="1886349"/>
          </a:xfrm>
          <a:prstGeom prst="rect">
            <a:avLst/>
          </a:prstGeom>
          <a:noFill/>
          <a:ln>
            <a:noFill/>
          </a:ln>
        </p:spPr>
      </p:pic>
    </p:spTree>
    <p:extLst>
      <p:ext uri="{BB962C8B-B14F-4D97-AF65-F5344CB8AC3E}">
        <p14:creationId xmlns:p14="http://schemas.microsoft.com/office/powerpoint/2010/main" val="3856434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iterate</a:t>
            </a:r>
          </a:p>
        </p:txBody>
      </p:sp>
      <p:sp>
        <p:nvSpPr>
          <p:cNvPr id="28" name="Shape 28"/>
          <p:cNvSpPr txBox="1">
            <a:spLocks noGrp="1"/>
          </p:cNvSpPr>
          <p:nvPr>
            <p:ph idx="1"/>
          </p:nvPr>
        </p:nvSpPr>
        <p:spPr/>
        <p:txBody>
          <a:bodyPr/>
          <a:lstStyle/>
          <a:p>
            <a:pPr lvl="0"/>
            <a:r>
              <a:rPr lang="en"/>
              <a:t>the act of repeating a process with the aim of reaching a goal</a:t>
            </a:r>
          </a:p>
        </p:txBody>
      </p:sp>
      <p:sp>
        <p:nvSpPr>
          <p:cNvPr id="29" name="Shape 29"/>
          <p:cNvSpPr txBox="1">
            <a:spLocks noGrp="1"/>
          </p:cNvSpPr>
          <p:nvPr>
            <p:ph type="body" idx="4294967295"/>
          </p:nvPr>
        </p:nvSpPr>
        <p:spPr>
          <a:xfrm>
            <a:off x="0" y="2833688"/>
            <a:ext cx="8229600" cy="1190625"/>
          </a:xfrm>
          <a:prstGeom prst="rect">
            <a:avLst/>
          </a:prstGeom>
        </p:spPr>
        <p:txBody>
          <a:bodyPr lIns="91425" tIns="91425" rIns="91425" bIns="91425" anchor="t" anchorCtr="0">
            <a:noAutofit/>
          </a:bodyPr>
          <a:lstStyle/>
          <a:p>
            <a:pPr lvl="0" rtl="0">
              <a:spcBef>
                <a:spcPts val="0"/>
              </a:spcBef>
              <a:buNone/>
            </a:pPr>
            <a:r>
              <a:rPr lang="en"/>
              <a:t>the act of repeating a process with the aim of reaching a goal</a:t>
            </a:r>
          </a:p>
        </p:txBody>
      </p:sp>
    </p:spTree>
    <p:extLst>
      <p:ext uri="{BB962C8B-B14F-4D97-AF65-F5344CB8AC3E}">
        <p14:creationId xmlns:p14="http://schemas.microsoft.com/office/powerpoint/2010/main" val="28649395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7" name="Shape 47"/>
          <p:cNvSpPr/>
          <p:nvPr/>
        </p:nvSpPr>
        <p:spPr>
          <a:xfrm>
            <a:off x="1373875" y="4990226"/>
            <a:ext cx="738000" cy="851699"/>
          </a:xfrm>
          <a:prstGeom prst="rect">
            <a:avLst/>
          </a:prstGeom>
          <a:solidFill>
            <a:srgbClr val="0000F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endParaRPr/>
          </a:p>
        </p:txBody>
      </p:sp>
      <p:sp>
        <p:nvSpPr>
          <p:cNvPr id="8" name="Title 7"/>
          <p:cNvSpPr>
            <a:spLocks noGrp="1"/>
          </p:cNvSpPr>
          <p:nvPr>
            <p:ph type="title"/>
          </p:nvPr>
        </p:nvSpPr>
        <p:spPr/>
        <p:txBody>
          <a:bodyPr/>
          <a:lstStyle/>
          <a:p>
            <a:r>
              <a:rPr lang="en"/>
              <a:t>Today’s New Function</a:t>
            </a:r>
            <a:endParaRPr lang="en-US" dirty="0"/>
          </a:p>
        </p:txBody>
      </p:sp>
      <p:sp>
        <p:nvSpPr>
          <p:cNvPr id="9" name="Content Placeholder 8"/>
          <p:cNvSpPr>
            <a:spLocks noGrp="1"/>
          </p:cNvSpPr>
          <p:nvPr>
            <p:ph idx="1"/>
          </p:nvPr>
        </p:nvSpPr>
        <p:spPr/>
        <p:txBody>
          <a:bodyPr/>
          <a:lstStyle/>
          <a:p>
            <a:r>
              <a:rPr lang="en-US">
                <a:sym typeface="Georgia"/>
              </a:rPr>
              <a:t>Here is the contract for a new function:  </a:t>
            </a:r>
          </a:p>
          <a:p>
            <a:r>
              <a:rPr lang="en-US">
                <a:sym typeface="Consolas"/>
              </a:rPr>
              <a:t>; rectangle: Number Number String String -&gt; Image</a:t>
            </a:r>
          </a:p>
          <a:p>
            <a:r>
              <a:rPr lang="en-US">
                <a:sym typeface="Georgia"/>
              </a:rPr>
              <a:t>Here is the purpose statement for the function:  </a:t>
            </a:r>
          </a:p>
          <a:p>
            <a:r>
              <a:rPr lang="en-US">
                <a:sym typeface="Consolas"/>
              </a:rPr>
              <a:t>; consumes a width, height, mode, and ; color and produces a rectangle</a:t>
            </a:r>
          </a:p>
          <a:p>
            <a:r>
              <a:rPr lang="en-US">
                <a:sym typeface="Georgia"/>
              </a:rPr>
              <a:t>Here is an example of the function being used</a:t>
            </a:r>
          </a:p>
          <a:p>
            <a:r>
              <a:rPr lang="en-US">
                <a:sym typeface="Consolas"/>
              </a:rPr>
              <a:t>(rectangle 300 400 “solid” “blue”)</a:t>
            </a:r>
          </a:p>
          <a:p>
            <a:endParaRPr lang="en-US">
              <a:sym typeface="Georgia"/>
            </a:endParaRPr>
          </a:p>
          <a:p>
            <a:endParaRPr lang="en-US" dirty="0"/>
          </a:p>
        </p:txBody>
      </p:sp>
    </p:spTree>
    <p:extLst>
      <p:ext uri="{BB962C8B-B14F-4D97-AF65-F5344CB8AC3E}">
        <p14:creationId xmlns:p14="http://schemas.microsoft.com/office/powerpoint/2010/main" val="111072018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p:txBody>
          <a:bodyPr/>
          <a:lstStyle/>
          <a:p>
            <a:r>
              <a:rPr lang="en"/>
              <a:t>Problems are made of smaller problems</a:t>
            </a:r>
          </a:p>
        </p:txBody>
      </p:sp>
      <p:sp>
        <p:nvSpPr>
          <p:cNvPr id="85" name="Shape 85"/>
          <p:cNvSpPr txBox="1">
            <a:spLocks noGrp="1"/>
          </p:cNvSpPr>
          <p:nvPr>
            <p:ph idx="1"/>
          </p:nvPr>
        </p:nvSpPr>
        <p:spPr/>
        <p:txBody>
          <a:bodyPr/>
          <a:lstStyle/>
          <a:p>
            <a:r>
              <a:rPr lang="en"/>
              <a:t>Assignment 01.00 - Requirement 1: Write an expression which displays four copies of a picture in a two-by-two square, each flipped differently: the top-right one should be flipped upside down, the bottom-left one flipped sideways, and the top-left and bottom-right should be right side up.</a:t>
            </a:r>
          </a:p>
        </p:txBody>
      </p:sp>
      <p:sp>
        <p:nvSpPr>
          <p:cNvPr id="86" name="Shape 86"/>
          <p:cNvSpPr txBox="1"/>
          <p:nvPr/>
        </p:nvSpPr>
        <p:spPr>
          <a:xfrm>
            <a:off x="558851" y="4137925"/>
            <a:ext cx="8072399" cy="1003800"/>
          </a:xfrm>
          <a:prstGeom prst="rect">
            <a:avLst/>
          </a:prstGeom>
          <a:noFill/>
          <a:ln>
            <a:noFill/>
          </a:ln>
        </p:spPr>
        <p:txBody>
          <a:bodyPr lIns="91425" tIns="91425" rIns="91425" bIns="91425" anchor="t" anchorCtr="0">
            <a:noAutofit/>
          </a:bodyPr>
          <a:lstStyle/>
          <a:p>
            <a:r>
              <a:rPr lang="en" sz="3000"/>
              <a:t>What are the smaller problems that make up this larger problem?</a:t>
            </a:r>
          </a:p>
        </p:txBody>
      </p:sp>
    </p:spTree>
    <p:extLst>
      <p:ext uri="{BB962C8B-B14F-4D97-AF65-F5344CB8AC3E}">
        <p14:creationId xmlns:p14="http://schemas.microsoft.com/office/powerpoint/2010/main" val="396357002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title"/>
          </p:nvPr>
        </p:nvSpPr>
        <p:spPr/>
        <p:txBody>
          <a:bodyPr/>
          <a:lstStyle/>
          <a:p>
            <a:pPr lvl="0"/>
            <a:r>
              <a:rPr lang="en"/>
              <a:t>let's remember the contracts for </a:t>
            </a:r>
            <a:r>
              <a:rPr lang="en">
                <a:sym typeface="Inconsolata"/>
              </a:rPr>
              <a:t>above</a:t>
            </a:r>
            <a:r>
              <a:rPr lang="en"/>
              <a:t> and </a:t>
            </a:r>
            <a:r>
              <a:rPr lang="en">
                <a:sym typeface="Inconsolata"/>
              </a:rPr>
              <a:t>beside</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21296997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p:txBody>
          <a:bodyPr/>
          <a:lstStyle/>
          <a:p>
            <a:pPr lvl="0"/>
            <a:r>
              <a:rPr lang="en"/>
              <a:t>This makes an image...</a:t>
            </a:r>
          </a:p>
        </p:txBody>
      </p:sp>
      <p:sp>
        <p:nvSpPr>
          <p:cNvPr id="101" name="Shape 101"/>
          <p:cNvSpPr txBox="1">
            <a:spLocks noGrp="1"/>
          </p:cNvSpPr>
          <p:nvPr>
            <p:ph idx="1"/>
          </p:nvPr>
        </p:nvSpPr>
        <p:spPr/>
        <p:txBody>
          <a:bodyPr/>
          <a:lstStyle/>
          <a:p>
            <a:pPr lvl="0"/>
            <a:r>
              <a:rPr lang="en-US"/>
              <a:t>(place-image</a:t>
            </a:r>
          </a:p>
          <a:p>
            <a:pPr lvl="0"/>
            <a:r>
              <a:rPr lang="en-US"/>
              <a:t> (circle 60 "solid" "red")</a:t>
            </a:r>
          </a:p>
          <a:p>
            <a:pPr lvl="0"/>
            <a:r>
              <a:rPr lang="en-US"/>
              <a:t> 150 100</a:t>
            </a:r>
          </a:p>
          <a:p>
            <a:pPr lvl="0"/>
            <a:r>
              <a:rPr lang="en-US"/>
              <a:t> (rectangle 300 200 "outline" "black"))</a:t>
            </a:r>
          </a:p>
          <a:p>
            <a:pPr lvl="0"/>
            <a:endParaRPr lang="en-US"/>
          </a:p>
          <a:p>
            <a:pPr lvl="0"/>
            <a:endParaRPr lang="en-US"/>
          </a:p>
          <a:p>
            <a:pPr lvl="0"/>
            <a:endParaRPr lang="en-US"/>
          </a:p>
        </p:txBody>
      </p:sp>
    </p:spTree>
    <p:extLst>
      <p:ext uri="{BB962C8B-B14F-4D97-AF65-F5344CB8AC3E}">
        <p14:creationId xmlns:p14="http://schemas.microsoft.com/office/powerpoint/2010/main" val="243517944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pPr lvl="0"/>
            <a:r>
              <a:rPr lang="en"/>
              <a:t>locating images relative to each other</a:t>
            </a:r>
          </a:p>
        </p:txBody>
      </p:sp>
      <p:sp>
        <p:nvSpPr>
          <p:cNvPr id="81" name="Shape 81"/>
          <p:cNvSpPr txBox="1">
            <a:spLocks noGrp="1"/>
          </p:cNvSpPr>
          <p:nvPr>
            <p:ph idx="1"/>
          </p:nvPr>
        </p:nvSpPr>
        <p:spPr/>
        <p:txBody>
          <a:bodyPr/>
          <a:lstStyle/>
          <a:p>
            <a:pPr lvl="0"/>
            <a:r>
              <a:rPr lang="en"/>
              <a:t>Go to the </a:t>
            </a:r>
            <a:r>
              <a:rPr lang="en">
                <a:hlinkClick r:id="rId3"/>
              </a:rPr>
              <a:t>Designing Structure Worksheet</a:t>
            </a:r>
          </a:p>
        </p:txBody>
      </p:sp>
    </p:spTree>
    <p:extLst>
      <p:ext uri="{BB962C8B-B14F-4D97-AF65-F5344CB8AC3E}">
        <p14:creationId xmlns:p14="http://schemas.microsoft.com/office/powerpoint/2010/main" val="146904707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p:txBody>
          <a:bodyPr/>
          <a:lstStyle/>
          <a:p>
            <a:pPr lvl="0"/>
            <a:r>
              <a:rPr lang="en"/>
              <a:t>Review of computer screen coordinates</a:t>
            </a:r>
          </a:p>
        </p:txBody>
      </p:sp>
      <p:sp>
        <p:nvSpPr>
          <p:cNvPr id="71" name="Shape 71"/>
          <p:cNvSpPr txBox="1">
            <a:spLocks noGrp="1"/>
          </p:cNvSpPr>
          <p:nvPr>
            <p:ph idx="1"/>
          </p:nvPr>
        </p:nvSpPr>
        <p:spPr/>
        <p:txBody>
          <a:bodyPr/>
          <a:lstStyle/>
          <a:p>
            <a:pPr lvl="0"/>
            <a:r>
              <a:rPr lang="en"/>
              <a:t>How are they slightly different from math coordinates?</a:t>
            </a:r>
            <a:endParaRPr lang="en" dirty="0"/>
          </a:p>
        </p:txBody>
      </p:sp>
      <p:sp>
        <p:nvSpPr>
          <p:cNvPr id="72" name="Shape 72"/>
          <p:cNvSpPr/>
          <p:nvPr/>
        </p:nvSpPr>
        <p:spPr>
          <a:xfrm>
            <a:off x="2494722" y="2748170"/>
            <a:ext cx="6112627" cy="4050654"/>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 name="Shape 73"/>
          <p:cNvSpPr txBox="1"/>
          <p:nvPr/>
        </p:nvSpPr>
        <p:spPr>
          <a:xfrm>
            <a:off x="1257306" y="2044673"/>
            <a:ext cx="1570779" cy="778800"/>
          </a:xfrm>
          <a:prstGeom prst="rect">
            <a:avLst/>
          </a:prstGeom>
          <a:noFill/>
          <a:ln>
            <a:noFill/>
          </a:ln>
        </p:spPr>
        <p:txBody>
          <a:bodyPr lIns="91425" tIns="91425" rIns="91425" bIns="91425" anchor="t" anchorCtr="0">
            <a:noAutofit/>
          </a:bodyPr>
          <a:lstStyle/>
          <a:p>
            <a:pPr lvl="0">
              <a:spcBef>
                <a:spcPts val="0"/>
              </a:spcBef>
              <a:buNone/>
            </a:pPr>
            <a:r>
              <a:rPr lang="en" sz="3600" dirty="0"/>
              <a:t>(0,0)</a:t>
            </a:r>
          </a:p>
        </p:txBody>
      </p:sp>
      <p:cxnSp>
        <p:nvCxnSpPr>
          <p:cNvPr id="74" name="Shape 74"/>
          <p:cNvCxnSpPr>
            <a:stCxn id="73" idx="2"/>
          </p:cNvCxnSpPr>
          <p:nvPr/>
        </p:nvCxnSpPr>
        <p:spPr>
          <a:xfrm flipH="1">
            <a:off x="2042695" y="2823473"/>
            <a:ext cx="1" cy="3805927"/>
          </a:xfrm>
          <a:prstGeom prst="straightConnector1">
            <a:avLst/>
          </a:prstGeom>
          <a:noFill/>
          <a:ln w="38100" cap="flat" cmpd="sng">
            <a:solidFill>
              <a:schemeClr val="dk2"/>
            </a:solidFill>
            <a:prstDash val="solid"/>
            <a:round/>
            <a:headEnd type="none" w="lg" len="lg"/>
            <a:tailEnd type="triangle" w="lg" len="lg"/>
          </a:ln>
        </p:spPr>
      </p:cxnSp>
      <p:cxnSp>
        <p:nvCxnSpPr>
          <p:cNvPr id="75" name="Shape 75"/>
          <p:cNvCxnSpPr>
            <a:stCxn id="73" idx="3"/>
          </p:cNvCxnSpPr>
          <p:nvPr/>
        </p:nvCxnSpPr>
        <p:spPr>
          <a:xfrm>
            <a:off x="2828085" y="2434073"/>
            <a:ext cx="5207701" cy="11602"/>
          </a:xfrm>
          <a:prstGeom prst="straightConnector1">
            <a:avLst/>
          </a:prstGeom>
          <a:noFill/>
          <a:ln w="38100" cap="flat" cmpd="sng">
            <a:solidFill>
              <a:schemeClr val="dk2"/>
            </a:solidFill>
            <a:prstDash val="solid"/>
            <a:round/>
            <a:headEnd type="none" w="lg" len="lg"/>
            <a:tailEnd type="triangle" w="lg" len="lg"/>
          </a:ln>
        </p:spPr>
      </p:cxnSp>
      <p:sp>
        <p:nvSpPr>
          <p:cNvPr id="76" name="Shape 76"/>
          <p:cNvSpPr txBox="1"/>
          <p:nvPr/>
        </p:nvSpPr>
        <p:spPr>
          <a:xfrm rot="5399761">
            <a:off x="288173" y="4049908"/>
            <a:ext cx="3655685" cy="817500"/>
          </a:xfrm>
          <a:prstGeom prst="rect">
            <a:avLst/>
          </a:prstGeom>
          <a:noFill/>
          <a:ln>
            <a:noFill/>
          </a:ln>
        </p:spPr>
        <p:txBody>
          <a:bodyPr lIns="91425" tIns="91425" rIns="91425" bIns="91425" anchor="t" anchorCtr="0">
            <a:noAutofit/>
          </a:bodyPr>
          <a:lstStyle/>
          <a:p>
            <a:pPr lvl="0">
              <a:spcBef>
                <a:spcPts val="0"/>
              </a:spcBef>
              <a:buNone/>
            </a:pPr>
            <a:r>
              <a:rPr lang="en" sz="2000" dirty="0"/>
              <a:t>y increases going down</a:t>
            </a:r>
          </a:p>
        </p:txBody>
      </p:sp>
      <p:sp>
        <p:nvSpPr>
          <p:cNvPr id="77" name="Shape 77"/>
          <p:cNvSpPr txBox="1"/>
          <p:nvPr/>
        </p:nvSpPr>
        <p:spPr>
          <a:xfrm>
            <a:off x="3408168" y="2053404"/>
            <a:ext cx="5545500" cy="280200"/>
          </a:xfrm>
          <a:prstGeom prst="rect">
            <a:avLst/>
          </a:prstGeom>
          <a:noFill/>
          <a:ln>
            <a:noFill/>
          </a:ln>
        </p:spPr>
        <p:txBody>
          <a:bodyPr lIns="91425" tIns="91425" rIns="91425" bIns="91425" anchor="t" anchorCtr="0">
            <a:noAutofit/>
          </a:bodyPr>
          <a:lstStyle/>
          <a:p>
            <a:pPr lvl="0">
              <a:spcBef>
                <a:spcPts val="0"/>
              </a:spcBef>
              <a:buNone/>
            </a:pPr>
            <a:r>
              <a:rPr lang="en" sz="2000" dirty="0"/>
              <a:t>x increases to the right</a:t>
            </a:r>
          </a:p>
        </p:txBody>
      </p:sp>
    </p:spTree>
    <p:extLst>
      <p:ext uri="{BB962C8B-B14F-4D97-AF65-F5344CB8AC3E}">
        <p14:creationId xmlns:p14="http://schemas.microsoft.com/office/powerpoint/2010/main" val="102998240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p:txBody>
          <a:bodyPr/>
          <a:lstStyle/>
          <a:p>
            <a:pPr lvl="0"/>
            <a:r>
              <a:rPr lang="en"/>
              <a:t>computer screen coordinates</a:t>
            </a:r>
          </a:p>
        </p:txBody>
      </p:sp>
      <p:sp>
        <p:nvSpPr>
          <p:cNvPr id="51" name="Shape 51"/>
          <p:cNvSpPr txBox="1">
            <a:spLocks noGrp="1"/>
          </p:cNvSpPr>
          <p:nvPr>
            <p:ph idx="1"/>
          </p:nvPr>
        </p:nvSpPr>
        <p:spPr/>
        <p:txBody>
          <a:bodyPr/>
          <a:lstStyle/>
          <a:p>
            <a:pPr lvl="0"/>
            <a:r>
              <a:rPr lang="en"/>
              <a:t>slightly different from math coordinates</a:t>
            </a:r>
          </a:p>
        </p:txBody>
      </p:sp>
      <p:sp>
        <p:nvSpPr>
          <p:cNvPr id="52" name="Shape 52"/>
          <p:cNvSpPr/>
          <p:nvPr/>
        </p:nvSpPr>
        <p:spPr>
          <a:xfrm>
            <a:off x="2277600" y="2385630"/>
            <a:ext cx="4588800" cy="38438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 name="Shape 53"/>
          <p:cNvSpPr txBox="1"/>
          <p:nvPr/>
        </p:nvSpPr>
        <p:spPr>
          <a:xfrm>
            <a:off x="552176" y="2164160"/>
            <a:ext cx="1594676" cy="778800"/>
          </a:xfrm>
          <a:prstGeom prst="rect">
            <a:avLst/>
          </a:prstGeom>
          <a:noFill/>
          <a:ln>
            <a:noFill/>
          </a:ln>
        </p:spPr>
        <p:txBody>
          <a:bodyPr lIns="91425" tIns="91425" rIns="91425" bIns="91425" anchor="t" anchorCtr="0">
            <a:noAutofit/>
          </a:bodyPr>
          <a:lstStyle/>
          <a:p>
            <a:pPr lvl="0" rtl="0">
              <a:spcBef>
                <a:spcPts val="0"/>
              </a:spcBef>
              <a:buNone/>
            </a:pPr>
            <a:r>
              <a:rPr lang="en" sz="3600" dirty="0"/>
              <a:t>(0,0)</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8351397" y="3637049"/>
              <a:ext cx="12600" cy="2880"/>
            </p14:xfrm>
          </p:contentPart>
        </mc:Choice>
        <mc:Fallback xmlns="">
          <p:pic>
            <p:nvPicPr>
              <p:cNvPr id="3" name="Ink 2"/>
              <p:cNvPicPr/>
              <p:nvPr/>
            </p:nvPicPr>
            <p:blipFill>
              <a:blip r:embed="rId4"/>
              <a:stretch>
                <a:fillRect/>
              </a:stretch>
            </p:blipFill>
            <p:spPr>
              <a:xfrm>
                <a:off x="8348247" y="3634529"/>
                <a:ext cx="18200" cy="8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p14:cNvContentPartPr/>
              <p14:nvPr/>
            </p14:nvContentPartPr>
            <p14:xfrm>
              <a:off x="2187837" y="2285969"/>
              <a:ext cx="236520" cy="210600"/>
            </p14:xfrm>
          </p:contentPart>
        </mc:Choice>
        <mc:Fallback xmlns="">
          <p:pic>
            <p:nvPicPr>
              <p:cNvPr id="15" name="Ink 14"/>
              <p:cNvPicPr/>
              <p:nvPr/>
            </p:nvPicPr>
            <p:blipFill>
              <a:blip r:embed="rId6"/>
              <a:stretch>
                <a:fillRect/>
              </a:stretch>
            </p:blipFill>
            <p:spPr>
              <a:xfrm>
                <a:off x="2183883" y="2282369"/>
                <a:ext cx="244428" cy="218160"/>
              </a:xfrm>
              <a:prstGeom prst="rect">
                <a:avLst/>
              </a:prstGeom>
            </p:spPr>
          </p:pic>
        </mc:Fallback>
      </mc:AlternateContent>
      <p:sp>
        <p:nvSpPr>
          <p:cNvPr id="18" name="Freeform: Shape 17"/>
          <p:cNvSpPr/>
          <p:nvPr/>
        </p:nvSpPr>
        <p:spPr>
          <a:xfrm>
            <a:off x="2313720" y="2322360"/>
            <a:ext cx="14760" cy="3240"/>
          </a:xfrm>
          <a:custGeom>
            <a:avLst/>
            <a:gdLst>
              <a:gd name="connsiteX0" fmla="*/ 0 w 14760"/>
              <a:gd name="connsiteY0" fmla="*/ 0 h 3240"/>
              <a:gd name="connsiteX1" fmla="*/ 0 w 14760"/>
              <a:gd name="connsiteY1" fmla="*/ 3240 h 3240"/>
              <a:gd name="connsiteX2" fmla="*/ 5400 w 14760"/>
              <a:gd name="connsiteY2" fmla="*/ 3240 h 3240"/>
              <a:gd name="connsiteX3" fmla="*/ 14760 w 14760"/>
              <a:gd name="connsiteY3" fmla="*/ 0 h 3240"/>
            </a:gdLst>
            <a:ahLst/>
            <a:cxnLst>
              <a:cxn ang="0">
                <a:pos x="connsiteX0" y="connsiteY0"/>
              </a:cxn>
              <a:cxn ang="0">
                <a:pos x="connsiteX1" y="connsiteY1"/>
              </a:cxn>
              <a:cxn ang="0">
                <a:pos x="connsiteX2" y="connsiteY2"/>
              </a:cxn>
              <a:cxn ang="0">
                <a:pos x="connsiteX3" y="connsiteY3"/>
              </a:cxn>
            </a:cxnLst>
            <a:rect l="0" t="0" r="0" b="0"/>
            <a:pathLst>
              <a:path w="14760" h="3240">
                <a:moveTo>
                  <a:pt x="0" y="0"/>
                </a:moveTo>
                <a:lnTo>
                  <a:pt x="0" y="3240"/>
                </a:lnTo>
                <a:lnTo>
                  <a:pt x="5400" y="3240"/>
                </a:lnTo>
                <a:lnTo>
                  <a:pt x="14760" y="0"/>
                </a:lnTo>
                <a:close/>
              </a:path>
            </a:pathLst>
          </a:custGeom>
          <a:solidFill>
            <a:srgbClr val="ED1C24">
              <a:alpha val="25000"/>
            </a:srgbClr>
          </a:solidFill>
          <a:ln w="90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D1C24"/>
              </a:solidFill>
            </a:endParaRPr>
          </a:p>
        </p:txBody>
      </p:sp>
    </p:spTree>
    <p:extLst>
      <p:ext uri="{BB962C8B-B14F-4D97-AF65-F5344CB8AC3E}">
        <p14:creationId xmlns:p14="http://schemas.microsoft.com/office/powerpoint/2010/main" val="343298360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pPr lvl="0"/>
            <a:r>
              <a:rPr lang="en"/>
              <a:t>What about this?</a:t>
            </a:r>
          </a:p>
        </p:txBody>
      </p:sp>
      <p:sp>
        <p:nvSpPr>
          <p:cNvPr id="83" name="Shape 83"/>
          <p:cNvSpPr txBox="1">
            <a:spLocks noGrp="1"/>
          </p:cNvSpPr>
          <p:nvPr>
            <p:ph idx="1"/>
          </p:nvPr>
        </p:nvSpPr>
        <p:spPr/>
        <p:txBody>
          <a:bodyPr/>
          <a:lstStyle/>
          <a:p>
            <a:pPr lvl="0"/>
            <a:r>
              <a:rPr lang="en-US"/>
              <a:t>(put-image </a:t>
            </a:r>
          </a:p>
          <a:p>
            <a:pPr lvl="0"/>
            <a:r>
              <a:rPr lang="en-US"/>
              <a:t>	(put-image (rectangle 500 100 "solid" "red")</a:t>
            </a:r>
          </a:p>
          <a:p>
            <a:pPr lvl="0"/>
            <a:r>
              <a:rPr lang="en-US"/>
              <a:t>			    250 250</a:t>
            </a:r>
          </a:p>
          <a:p>
            <a:pPr lvl="0"/>
            <a:r>
              <a:rPr lang="en-US"/>
              <a:t>			    (rectangle 500 100 "solid" "yellow"))</a:t>
            </a:r>
          </a:p>
          <a:p>
            <a:pPr lvl="0"/>
            <a:r>
              <a:rPr lang="en-US"/>
              <a:t>	150 250</a:t>
            </a:r>
          </a:p>
          <a:p>
            <a:pPr lvl="0"/>
            <a:r>
              <a:rPr lang="en-US"/>
              <a:t>	(rectangle 500 100 "solid" "black"))</a:t>
            </a:r>
          </a:p>
          <a:p>
            <a:pPr lvl="0"/>
            <a:endParaRPr lang="en-US" dirty="0"/>
          </a:p>
        </p:txBody>
      </p:sp>
    </p:spTree>
    <p:extLst>
      <p:ext uri="{BB962C8B-B14F-4D97-AF65-F5344CB8AC3E}">
        <p14:creationId xmlns:p14="http://schemas.microsoft.com/office/powerpoint/2010/main" val="183328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pPr lvl="0"/>
            <a:r>
              <a:rPr lang="en"/>
              <a:t>search the documentation for </a:t>
            </a:r>
            <a:r>
              <a:rPr lang="en">
                <a:sym typeface="Courier New"/>
              </a:rPr>
              <a:t>place-image</a:t>
            </a:r>
          </a:p>
        </p:txBody>
      </p:sp>
      <p:sp>
        <p:nvSpPr>
          <p:cNvPr id="83" name="Shape 83"/>
          <p:cNvSpPr txBox="1">
            <a:spLocks noGrp="1"/>
          </p:cNvSpPr>
          <p:nvPr>
            <p:ph idx="1"/>
          </p:nvPr>
        </p:nvSpPr>
        <p:spPr/>
        <p:txBody>
          <a:bodyPr/>
          <a:lstStyle/>
          <a:p>
            <a:pPr lvl="0"/>
            <a:r>
              <a:rPr lang="en"/>
              <a:t>enter</a:t>
            </a:r>
            <a:r>
              <a:rPr lang="en">
                <a:sym typeface="Courier New"/>
              </a:rPr>
              <a:t> place-image </a:t>
            </a:r>
            <a:r>
              <a:rPr lang="en"/>
              <a:t>into your contract library</a:t>
            </a:r>
          </a:p>
        </p:txBody>
      </p:sp>
      <p:pic>
        <p:nvPicPr>
          <p:cNvPr id="84" name="Shape 84"/>
          <p:cNvPicPr preferRelativeResize="0"/>
          <p:nvPr/>
        </p:nvPicPr>
        <p:blipFill>
          <a:blip r:embed="rId3">
            <a:alphaModFix/>
          </a:blip>
          <a:stretch>
            <a:fillRect/>
          </a:stretch>
        </p:blipFill>
        <p:spPr>
          <a:xfrm>
            <a:off x="118525" y="1600200"/>
            <a:ext cx="8875892" cy="1822541"/>
          </a:xfrm>
          <a:prstGeom prst="rect">
            <a:avLst/>
          </a:prstGeom>
          <a:noFill/>
          <a:ln>
            <a:noFill/>
          </a:ln>
        </p:spPr>
      </p:pic>
    </p:spTree>
    <p:extLst>
      <p:ext uri="{BB962C8B-B14F-4D97-AF65-F5344CB8AC3E}">
        <p14:creationId xmlns:p14="http://schemas.microsoft.com/office/powerpoint/2010/main" val="93317286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p:txBody>
          <a:bodyPr/>
          <a:lstStyle/>
          <a:p>
            <a:pPr lvl="0"/>
            <a:r>
              <a:rPr lang="en"/>
              <a:t>what is a scene?</a:t>
            </a:r>
          </a:p>
        </p:txBody>
      </p:sp>
      <p:sp>
        <p:nvSpPr>
          <p:cNvPr id="90" name="Shape 90"/>
          <p:cNvSpPr txBox="1">
            <a:spLocks noGrp="1"/>
          </p:cNvSpPr>
          <p:nvPr>
            <p:ph idx="1"/>
          </p:nvPr>
        </p:nvSpPr>
        <p:spPr/>
        <p:txBody>
          <a:bodyPr/>
          <a:lstStyle/>
          <a:p>
            <a:pPr lvl="0"/>
            <a:r>
              <a:rPr lang="en"/>
              <a:t>Enter the following code in wescheme:</a:t>
            </a:r>
          </a:p>
          <a:p>
            <a:pPr lvl="0"/>
            <a:endParaRPr lang="en"/>
          </a:p>
          <a:p>
            <a:pPr lvl="0"/>
            <a:r>
              <a:rPr lang="en"/>
              <a:t>(place-image</a:t>
            </a:r>
          </a:p>
          <a:p>
            <a:pPr lvl="0"/>
            <a:r>
              <a:rPr lang="en"/>
              <a:t>(circle 50 "solid" "red") 25 25 </a:t>
            </a:r>
          </a:p>
          <a:p>
            <a:pPr lvl="0"/>
            <a:r>
              <a:rPr lang="en"/>
              <a:t>(rectangle 100 100 "solid" "blue"))</a:t>
            </a:r>
            <a:endParaRPr lang="en" dirty="0"/>
          </a:p>
        </p:txBody>
      </p:sp>
    </p:spTree>
    <p:extLst>
      <p:ext uri="{BB962C8B-B14F-4D97-AF65-F5344CB8AC3E}">
        <p14:creationId xmlns:p14="http://schemas.microsoft.com/office/powerpoint/2010/main" val="2916460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p:txBody>
          <a:bodyPr/>
          <a:lstStyle/>
          <a:p>
            <a:pPr lvl="0"/>
            <a:r>
              <a:rPr lang="en"/>
              <a:t>formal vs. informal language</a:t>
            </a: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371118118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p:txBody>
          <a:bodyPr/>
          <a:lstStyle/>
          <a:p>
            <a:pPr lvl="0"/>
            <a:r>
              <a:rPr lang="en-US"/>
              <a:t>overlay/xy</a:t>
            </a:r>
            <a:r>
              <a:rPr lang="en"/>
              <a:t>	</a:t>
            </a:r>
            <a:endParaRPr lang="en" dirty="0"/>
          </a:p>
        </p:txBody>
      </p:sp>
      <p:sp>
        <p:nvSpPr>
          <p:cNvPr id="206" name="Shape 206"/>
          <p:cNvSpPr txBox="1">
            <a:spLocks noGrp="1"/>
          </p:cNvSpPr>
          <p:nvPr>
            <p:ph idx="1"/>
          </p:nvPr>
        </p:nvSpPr>
        <p:spPr/>
        <p:txBody>
          <a:bodyPr/>
          <a:lstStyle/>
          <a:p>
            <a:pPr lvl="0"/>
            <a:r>
              <a:rPr lang="en-US"/>
              <a:t>for an image that is not cropped by a scene use </a:t>
            </a:r>
            <a:r>
              <a:rPr lang="en-US">
                <a:sym typeface="Courier New"/>
              </a:rPr>
              <a:t>overlay/xy</a:t>
            </a:r>
          </a:p>
          <a:p>
            <a:pPr lvl="0"/>
            <a:endParaRPr lang="en-US">
              <a:sym typeface="Courier New"/>
            </a:endParaRPr>
          </a:p>
          <a:p>
            <a:pPr lvl="0"/>
            <a:r>
              <a:rPr lang="en-US"/>
              <a:t>other function to incorporate in your program:</a:t>
            </a:r>
          </a:p>
          <a:p>
            <a:pPr lvl="0"/>
            <a:r>
              <a:rPr lang="en-US">
                <a:sym typeface="Courier New"/>
              </a:rPr>
              <a:t>flip-horizontal, flip-vertical, scale, scale/xy, above, below, rotate, bitmap/url</a:t>
            </a:r>
            <a:endParaRPr lang="en-US" dirty="0">
              <a:sym typeface="Courier New"/>
            </a:endParaRPr>
          </a:p>
        </p:txBody>
      </p:sp>
    </p:spTree>
    <p:extLst>
      <p:ext uri="{BB962C8B-B14F-4D97-AF65-F5344CB8AC3E}">
        <p14:creationId xmlns:p14="http://schemas.microsoft.com/office/powerpoint/2010/main" val="187736948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pPr lvl="0"/>
            <a:r>
              <a:rPr lang="en"/>
              <a:t>What does it do?</a:t>
            </a:r>
          </a:p>
        </p:txBody>
      </p:sp>
      <p:sp>
        <p:nvSpPr>
          <p:cNvPr id="77" name="Shape 77"/>
          <p:cNvSpPr txBox="1">
            <a:spLocks noGrp="1"/>
          </p:cNvSpPr>
          <p:nvPr>
            <p:ph idx="1"/>
          </p:nvPr>
        </p:nvSpPr>
        <p:spPr/>
        <p:txBody>
          <a:bodyPr>
            <a:normAutofit fontScale="92500" lnSpcReduction="20000"/>
          </a:bodyPr>
          <a:lstStyle/>
          <a:p>
            <a:pPr lvl="0"/>
            <a:r>
              <a:rPr lang="en-US"/>
              <a:t>(require bootstrap2012/bootstrap-teachpack)</a:t>
            </a:r>
          </a:p>
          <a:p>
            <a:pPr lvl="0"/>
            <a:endParaRPr lang="en-US"/>
          </a:p>
          <a:p>
            <a:pPr lvl="0"/>
            <a:r>
              <a:rPr lang="en-US"/>
              <a:t>(put-image (rectangle 500 100 "solid" "red")</a:t>
            </a:r>
          </a:p>
          <a:p>
            <a:pPr lvl="0"/>
            <a:r>
              <a:rPr lang="en-US"/>
              <a:t>                  250 250 </a:t>
            </a:r>
          </a:p>
          <a:p>
            <a:pPr lvl="0"/>
            <a:r>
              <a:rPr lang="en-US"/>
              <a:t>                  (put-image (rectangle 500 100 "solid" "black")</a:t>
            </a:r>
          </a:p>
          <a:p>
            <a:pPr lvl="0"/>
            <a:r>
              <a:rPr lang="en-US"/>
              <a:t>                       250 150</a:t>
            </a:r>
          </a:p>
          <a:p>
            <a:pPr lvl="0"/>
            <a:r>
              <a:rPr lang="en-US"/>
              <a:t>                      (put-image (rectangle 500 100 "solid" "yellow")</a:t>
            </a:r>
          </a:p>
          <a:p>
            <a:pPr lvl="0"/>
            <a:r>
              <a:rPr lang="en-US"/>
              <a:t>                                   	250 50</a:t>
            </a:r>
          </a:p>
          <a:p>
            <a:pPr lvl="0"/>
            <a:r>
              <a:rPr lang="en-US"/>
              <a:t>                                       (rectangle 500 300 "outline" "black")</a:t>
            </a:r>
          </a:p>
          <a:p>
            <a:pPr lvl="0"/>
            <a:r>
              <a:rPr lang="en-US"/>
              <a:t>                       )</a:t>
            </a:r>
          </a:p>
          <a:p>
            <a:pPr lvl="0"/>
            <a:r>
              <a:rPr lang="en-US"/>
              <a:t>                  )</a:t>
            </a:r>
          </a:p>
          <a:p>
            <a:pPr lvl="0"/>
            <a:r>
              <a:rPr lang="en-US"/>
              <a:t>)</a:t>
            </a:r>
          </a:p>
          <a:p>
            <a:pPr lvl="0"/>
            <a:endParaRPr lang="en-US"/>
          </a:p>
        </p:txBody>
      </p:sp>
    </p:spTree>
    <p:extLst>
      <p:ext uri="{BB962C8B-B14F-4D97-AF65-F5344CB8AC3E}">
        <p14:creationId xmlns:p14="http://schemas.microsoft.com/office/powerpoint/2010/main" val="32674505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What is the error?</a:t>
            </a:r>
          </a:p>
        </p:txBody>
      </p:sp>
      <p:sp>
        <p:nvSpPr>
          <p:cNvPr id="273" name="Shape 273"/>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string-length</a:t>
            </a:r>
            <a:r>
              <a:rPr lang="en" sz="2400">
                <a:solidFill>
                  <a:srgbClr val="000000"/>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42</a:t>
            </a:r>
            <a:r>
              <a:rPr lang="en" sz="240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47449150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What is the error?</a:t>
            </a:r>
          </a:p>
        </p:txBody>
      </p:sp>
      <p:sp>
        <p:nvSpPr>
          <p:cNvPr id="279" name="Shape 279"/>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string-length</a:t>
            </a:r>
            <a:r>
              <a:rPr lang="en" sz="2400">
                <a:solidFill>
                  <a:srgbClr val="000000"/>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42</a:t>
            </a:r>
            <a:r>
              <a:rPr lang="en" sz="2400">
                <a:solidFill>
                  <a:srgbClr val="843C24"/>
                </a:solidFill>
                <a:highlight>
                  <a:srgbClr val="FFFFFF"/>
                </a:highlight>
                <a:latin typeface="Consolas"/>
                <a:ea typeface="Consolas"/>
                <a:cs typeface="Consolas"/>
                <a:sym typeface="Consolas"/>
              </a:rPr>
              <a:t>)</a:t>
            </a:r>
          </a:p>
          <a:p>
            <a:pPr>
              <a:buNone/>
            </a:pPr>
            <a:r>
              <a:rPr lang="en" sz="2400">
                <a:solidFill>
                  <a:srgbClr val="FF0000"/>
                </a:solidFill>
                <a:highlight>
                  <a:srgbClr val="FFFFFF"/>
                </a:highlight>
                <a:latin typeface="Consolas"/>
                <a:ea typeface="Consolas"/>
                <a:cs typeface="Consolas"/>
                <a:sym typeface="Consolas"/>
              </a:rPr>
              <a:t>string-length: expects a string, given 42</a:t>
            </a:r>
          </a:p>
        </p:txBody>
      </p:sp>
    </p:spTree>
    <p:extLst>
      <p:ext uri="{BB962C8B-B14F-4D97-AF65-F5344CB8AC3E}">
        <p14:creationId xmlns:p14="http://schemas.microsoft.com/office/powerpoint/2010/main" val="165030955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What type of data?</a:t>
            </a:r>
          </a:p>
        </p:txBody>
      </p:sp>
      <p:sp>
        <p:nvSpPr>
          <p:cNvPr id="285" name="Shape 285"/>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define</a:t>
            </a:r>
            <a:r>
              <a:rPr lang="en" sz="2400">
                <a:solidFill>
                  <a:srgbClr val="000000"/>
                </a:solidFill>
                <a:highlight>
                  <a:srgbClr val="FFFFFF"/>
                </a:highlight>
                <a:latin typeface="Consolas"/>
                <a:ea typeface="Consolas"/>
                <a:cs typeface="Consolas"/>
                <a:sym typeface="Consolas"/>
              </a:rPr>
              <a:t> any </a:t>
            </a:r>
            <a:r>
              <a:rPr lang="en" sz="2400">
                <a:solidFill>
                  <a:srgbClr val="0077AA"/>
                </a:solidFill>
                <a:highlight>
                  <a:srgbClr val="FFFFFF"/>
                </a:highlight>
                <a:latin typeface="Consolas"/>
                <a:ea typeface="Consolas"/>
                <a:cs typeface="Consolas"/>
                <a:sym typeface="Consolas"/>
                <a:hlinkClick r:id="rId4"/>
              </a:rPr>
              <a:t>...</a:t>
            </a:r>
            <a:r>
              <a:rPr lang="en" sz="2400">
                <a:solidFill>
                  <a:srgbClr val="843C24"/>
                </a:solidFill>
                <a:highlight>
                  <a:srgbClr val="FFFFFF"/>
                </a:highlight>
                <a:latin typeface="Consolas"/>
                <a:ea typeface="Consolas"/>
                <a:cs typeface="Consolas"/>
                <a:sym typeface="Consolas"/>
              </a:rPr>
              <a:t>)</a:t>
            </a:r>
          </a:p>
          <a:p>
            <a:pPr>
              <a:buNone/>
            </a:pPr>
            <a:r>
              <a:rPr lang="en" sz="2400">
                <a:solidFill>
                  <a:srgbClr val="000000"/>
                </a:solidFill>
                <a:highlight>
                  <a:srgbClr val="FFFFFF"/>
                </a:highlight>
                <a:latin typeface="Consolas"/>
                <a:ea typeface="Consolas"/>
                <a:cs typeface="Consolas"/>
                <a:sym typeface="Consolas"/>
              </a:rPr>
              <a:t> </a:t>
            </a:r>
          </a:p>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5"/>
              </a:rPr>
              <a:t>string-length</a:t>
            </a:r>
            <a:r>
              <a:rPr lang="en" sz="2400">
                <a:solidFill>
                  <a:srgbClr val="000000"/>
                </a:solidFill>
                <a:highlight>
                  <a:srgbClr val="FFFFFF"/>
                </a:highlight>
                <a:latin typeface="Consolas"/>
                <a:ea typeface="Consolas"/>
                <a:cs typeface="Consolas"/>
                <a:sym typeface="Consolas"/>
              </a:rPr>
              <a:t> any</a:t>
            </a:r>
            <a:r>
              <a:rPr lang="en" sz="240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343296258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Predicates</a:t>
            </a:r>
          </a:p>
        </p:txBody>
      </p:sp>
      <p:sp>
        <p:nvSpPr>
          <p:cNvPr id="291" name="Shape 291"/>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solidFill>
                  <a:srgbClr val="000000"/>
                </a:solidFill>
                <a:highlight>
                  <a:srgbClr val="FFFFFF"/>
                </a:highlight>
                <a:latin typeface="Consolas"/>
                <a:ea typeface="Consolas"/>
                <a:cs typeface="Consolas"/>
                <a:sym typeface="Consolas"/>
              </a:rPr>
              <a:t>&gt; </a:t>
            </a: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number?</a:t>
            </a:r>
            <a:r>
              <a:rPr lang="en">
                <a:solidFill>
                  <a:srgbClr val="000000"/>
                </a:solidFill>
                <a:highlight>
                  <a:srgbClr val="FFFFFF"/>
                </a:highlight>
                <a:latin typeface="Consolas"/>
                <a:ea typeface="Consolas"/>
                <a:cs typeface="Consolas"/>
                <a:sym typeface="Consolas"/>
              </a:rPr>
              <a:t> </a:t>
            </a:r>
            <a:r>
              <a:rPr lang="en">
                <a:solidFill>
                  <a:srgbClr val="228B22"/>
                </a:solidFill>
                <a:highlight>
                  <a:srgbClr val="FFFFFF"/>
                </a:highlight>
                <a:latin typeface="Consolas"/>
                <a:ea typeface="Consolas"/>
                <a:cs typeface="Consolas"/>
                <a:sym typeface="Consolas"/>
              </a:rPr>
              <a:t>4</a:t>
            </a:r>
            <a:r>
              <a:rPr lang="en">
                <a:solidFill>
                  <a:srgbClr val="843C24"/>
                </a:solidFill>
                <a:highlight>
                  <a:srgbClr val="FFFFFF"/>
                </a:highlight>
                <a:latin typeface="Consolas"/>
                <a:ea typeface="Consolas"/>
                <a:cs typeface="Consolas"/>
                <a:sym typeface="Consolas"/>
              </a:rPr>
              <a:t>)</a:t>
            </a:r>
          </a:p>
          <a:p>
            <a:pPr>
              <a:lnSpc>
                <a:spcPct val="140000"/>
              </a:lnSpc>
              <a:buNone/>
            </a:pPr>
            <a:r>
              <a:rPr lang="en">
                <a:solidFill>
                  <a:srgbClr val="0000AF"/>
                </a:solidFill>
                <a:highlight>
                  <a:srgbClr val="FFFFFF"/>
                </a:highlight>
                <a:latin typeface="Consolas"/>
                <a:ea typeface="Consolas"/>
                <a:cs typeface="Consolas"/>
                <a:sym typeface="Consolas"/>
              </a:rPr>
              <a:t>#true</a:t>
            </a:r>
          </a:p>
          <a:p>
            <a:pPr>
              <a:buNone/>
            </a:pPr>
            <a:r>
              <a:rPr lang="en">
                <a:solidFill>
                  <a:srgbClr val="000000"/>
                </a:solidFill>
                <a:highlight>
                  <a:srgbClr val="FFFFFF"/>
                </a:highlight>
                <a:latin typeface="Consolas"/>
                <a:ea typeface="Consolas"/>
                <a:cs typeface="Consolas"/>
                <a:sym typeface="Consolas"/>
              </a:rPr>
              <a:t>&gt; </a:t>
            </a: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number?</a:t>
            </a:r>
            <a:r>
              <a:rPr lang="en">
                <a:solidFill>
                  <a:srgbClr val="000000"/>
                </a:solidFill>
                <a:highlight>
                  <a:srgbClr val="FFFFFF"/>
                </a:highlight>
                <a:latin typeface="Consolas"/>
                <a:ea typeface="Consolas"/>
                <a:cs typeface="Consolas"/>
                <a:sym typeface="Consolas"/>
              </a:rPr>
              <a:t> </a:t>
            </a:r>
            <a:r>
              <a:rPr lang="en">
                <a:solidFill>
                  <a:srgbClr val="0077AA"/>
                </a:solidFill>
                <a:highlight>
                  <a:srgbClr val="FFFFFF"/>
                </a:highlight>
                <a:latin typeface="Consolas"/>
                <a:ea typeface="Consolas"/>
                <a:cs typeface="Consolas"/>
                <a:sym typeface="Consolas"/>
                <a:hlinkClick r:id="rId4"/>
              </a:rPr>
              <a:t>pi</a:t>
            </a:r>
            <a:r>
              <a:rPr lang="en">
                <a:solidFill>
                  <a:srgbClr val="843C24"/>
                </a:solidFill>
                <a:highlight>
                  <a:srgbClr val="FFFFFF"/>
                </a:highlight>
                <a:latin typeface="Consolas"/>
                <a:ea typeface="Consolas"/>
                <a:cs typeface="Consolas"/>
                <a:sym typeface="Consolas"/>
              </a:rPr>
              <a:t>)</a:t>
            </a:r>
          </a:p>
          <a:p>
            <a:pPr>
              <a:lnSpc>
                <a:spcPct val="140000"/>
              </a:lnSpc>
              <a:buNone/>
            </a:pPr>
            <a:r>
              <a:rPr lang="en">
                <a:solidFill>
                  <a:srgbClr val="0000AF"/>
                </a:solidFill>
                <a:highlight>
                  <a:srgbClr val="FFFFFF"/>
                </a:highlight>
                <a:latin typeface="Consolas"/>
                <a:ea typeface="Consolas"/>
                <a:cs typeface="Consolas"/>
                <a:sym typeface="Consolas"/>
              </a:rPr>
              <a:t>#true</a:t>
            </a:r>
          </a:p>
          <a:p>
            <a:pPr>
              <a:buNone/>
            </a:pPr>
            <a:r>
              <a:rPr lang="en">
                <a:solidFill>
                  <a:srgbClr val="000000"/>
                </a:solidFill>
                <a:highlight>
                  <a:srgbClr val="FFFFFF"/>
                </a:highlight>
                <a:latin typeface="Consolas"/>
                <a:ea typeface="Consolas"/>
                <a:cs typeface="Consolas"/>
                <a:sym typeface="Consolas"/>
              </a:rPr>
              <a:t>&gt; </a:t>
            </a: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number?</a:t>
            </a:r>
            <a:r>
              <a:rPr lang="en">
                <a:solidFill>
                  <a:srgbClr val="000000"/>
                </a:solidFill>
                <a:highlight>
                  <a:srgbClr val="FFFFFF"/>
                </a:highlight>
                <a:latin typeface="Consolas"/>
                <a:ea typeface="Consolas"/>
                <a:cs typeface="Consolas"/>
                <a:sym typeface="Consolas"/>
              </a:rPr>
              <a:t> </a:t>
            </a:r>
            <a:r>
              <a:rPr lang="en">
                <a:solidFill>
                  <a:srgbClr val="228B22"/>
                </a:solidFill>
                <a:highlight>
                  <a:srgbClr val="FFFFFF"/>
                </a:highlight>
                <a:latin typeface="Consolas"/>
                <a:ea typeface="Consolas"/>
                <a:cs typeface="Consolas"/>
                <a:sym typeface="Consolas"/>
              </a:rPr>
              <a:t>#true</a:t>
            </a:r>
            <a:r>
              <a:rPr lang="en">
                <a:solidFill>
                  <a:srgbClr val="843C24"/>
                </a:solidFill>
                <a:highlight>
                  <a:srgbClr val="FFFFFF"/>
                </a:highlight>
                <a:latin typeface="Consolas"/>
                <a:ea typeface="Consolas"/>
                <a:cs typeface="Consolas"/>
                <a:sym typeface="Consolas"/>
              </a:rPr>
              <a:t>)</a:t>
            </a:r>
          </a:p>
          <a:p>
            <a:pPr>
              <a:lnSpc>
                <a:spcPct val="140000"/>
              </a:lnSpc>
              <a:buNone/>
            </a:pPr>
            <a:r>
              <a:rPr lang="en">
                <a:solidFill>
                  <a:srgbClr val="0000AF"/>
                </a:solidFill>
                <a:highlight>
                  <a:srgbClr val="FFFFFF"/>
                </a:highlight>
                <a:latin typeface="Consolas"/>
                <a:ea typeface="Consolas"/>
                <a:cs typeface="Consolas"/>
                <a:sym typeface="Consolas"/>
              </a:rPr>
              <a:t>#false</a:t>
            </a:r>
          </a:p>
          <a:p>
            <a:pPr>
              <a:buNone/>
            </a:pPr>
            <a:r>
              <a:rPr lang="en">
                <a:solidFill>
                  <a:srgbClr val="000000"/>
                </a:solidFill>
                <a:highlight>
                  <a:srgbClr val="FFFFFF"/>
                </a:highlight>
                <a:latin typeface="Consolas"/>
                <a:ea typeface="Consolas"/>
                <a:cs typeface="Consolas"/>
                <a:sym typeface="Consolas"/>
              </a:rPr>
              <a:t>&gt; </a:t>
            </a: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number?</a:t>
            </a:r>
            <a:r>
              <a:rPr lang="en">
                <a:solidFill>
                  <a:srgbClr val="000000"/>
                </a:solidFill>
                <a:highlight>
                  <a:srgbClr val="FFFFFF"/>
                </a:highlight>
                <a:latin typeface="Consolas"/>
                <a:ea typeface="Consolas"/>
                <a:cs typeface="Consolas"/>
                <a:sym typeface="Consolas"/>
              </a:rPr>
              <a:t> </a:t>
            </a:r>
            <a:r>
              <a:rPr lang="en">
                <a:solidFill>
                  <a:srgbClr val="228B22"/>
                </a:solidFill>
                <a:highlight>
                  <a:srgbClr val="FFFFFF"/>
                </a:highlight>
                <a:latin typeface="Consolas"/>
                <a:ea typeface="Consolas"/>
                <a:cs typeface="Consolas"/>
                <a:sym typeface="Consolas"/>
              </a:rPr>
              <a:t>"fortytwo"</a:t>
            </a:r>
            <a:r>
              <a:rPr lang="en">
                <a:solidFill>
                  <a:srgbClr val="843C24"/>
                </a:solidFill>
                <a:highlight>
                  <a:srgbClr val="FFFFFF"/>
                </a:highlight>
                <a:latin typeface="Consolas"/>
                <a:ea typeface="Consolas"/>
                <a:cs typeface="Consolas"/>
                <a:sym typeface="Consolas"/>
              </a:rPr>
              <a:t>)</a:t>
            </a:r>
          </a:p>
          <a:p>
            <a:pPr>
              <a:lnSpc>
                <a:spcPct val="140000"/>
              </a:lnSpc>
              <a:buNone/>
            </a:pPr>
            <a:r>
              <a:rPr lang="en">
                <a:solidFill>
                  <a:srgbClr val="0000AF"/>
                </a:solidFill>
                <a:highlight>
                  <a:srgbClr val="FFFFFF"/>
                </a:highlight>
                <a:latin typeface="Consolas"/>
                <a:ea typeface="Consolas"/>
                <a:cs typeface="Consolas"/>
                <a:sym typeface="Consolas"/>
              </a:rPr>
              <a:t>#false</a:t>
            </a:r>
          </a:p>
        </p:txBody>
      </p:sp>
    </p:spTree>
    <p:extLst>
      <p:ext uri="{BB962C8B-B14F-4D97-AF65-F5344CB8AC3E}">
        <p14:creationId xmlns:p14="http://schemas.microsoft.com/office/powerpoint/2010/main" val="19606372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Predicates in use</a:t>
            </a:r>
          </a:p>
        </p:txBody>
      </p:sp>
      <p:sp>
        <p:nvSpPr>
          <p:cNvPr id="297" name="Shape 297"/>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define</a:t>
            </a:r>
            <a:r>
              <a:rPr lang="en" sz="2400">
                <a:solidFill>
                  <a:srgbClr val="000000"/>
                </a:solidFill>
                <a:highlight>
                  <a:srgbClr val="FFFFFF"/>
                </a:highlight>
                <a:latin typeface="Consolas"/>
                <a:ea typeface="Consolas"/>
                <a:cs typeface="Consolas"/>
                <a:sym typeface="Consolas"/>
              </a:rPr>
              <a:t> in </a:t>
            </a:r>
            <a:r>
              <a:rPr lang="en" sz="2400">
                <a:solidFill>
                  <a:srgbClr val="0077AA"/>
                </a:solidFill>
                <a:highlight>
                  <a:srgbClr val="FFFFFF"/>
                </a:highlight>
                <a:latin typeface="Consolas"/>
                <a:ea typeface="Consolas"/>
                <a:cs typeface="Consolas"/>
                <a:sym typeface="Consolas"/>
                <a:hlinkClick r:id="rId4"/>
              </a:rPr>
              <a:t>...</a:t>
            </a:r>
            <a:r>
              <a:rPr lang="en" sz="2400">
                <a:solidFill>
                  <a:srgbClr val="843C24"/>
                </a:solidFill>
                <a:highlight>
                  <a:srgbClr val="FFFFFF"/>
                </a:highlight>
                <a:latin typeface="Consolas"/>
                <a:ea typeface="Consolas"/>
                <a:cs typeface="Consolas"/>
                <a:sym typeface="Consolas"/>
              </a:rPr>
              <a:t>)</a:t>
            </a:r>
          </a:p>
          <a:p>
            <a:pPr>
              <a:buNone/>
            </a:pPr>
            <a:r>
              <a:rPr lang="en" sz="2400">
                <a:solidFill>
                  <a:srgbClr val="000000"/>
                </a:solidFill>
                <a:highlight>
                  <a:srgbClr val="FFFFFF"/>
                </a:highlight>
                <a:latin typeface="Consolas"/>
                <a:ea typeface="Consolas"/>
                <a:cs typeface="Consolas"/>
                <a:sym typeface="Consolas"/>
              </a:rPr>
              <a:t> </a:t>
            </a:r>
          </a:p>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5"/>
              </a:rPr>
              <a:t>if</a:t>
            </a:r>
            <a:r>
              <a:rPr lang="en" sz="2400">
                <a:solidFill>
                  <a:srgbClr val="000000"/>
                </a:solidFill>
                <a:highlight>
                  <a:srgbClr val="FFFFFF"/>
                </a:highlight>
                <a:latin typeface="Consolas"/>
                <a:ea typeface="Consolas"/>
                <a:cs typeface="Consolas"/>
                <a:sym typeface="Consolas"/>
              </a:rPr>
              <a:t> </a:t>
            </a: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6"/>
              </a:rPr>
              <a:t>string?</a:t>
            </a:r>
            <a:r>
              <a:rPr lang="en" sz="2400">
                <a:solidFill>
                  <a:srgbClr val="000000"/>
                </a:solidFill>
                <a:highlight>
                  <a:srgbClr val="FFFFFF"/>
                </a:highlight>
                <a:latin typeface="Consolas"/>
                <a:ea typeface="Consolas"/>
                <a:cs typeface="Consolas"/>
                <a:sym typeface="Consolas"/>
              </a:rPr>
              <a:t> in</a:t>
            </a:r>
            <a:r>
              <a:rPr lang="en" sz="2400">
                <a:solidFill>
                  <a:srgbClr val="843C24"/>
                </a:solidFill>
                <a:highlight>
                  <a:srgbClr val="FFFFFF"/>
                </a:highlight>
                <a:latin typeface="Consolas"/>
                <a:ea typeface="Consolas"/>
                <a:cs typeface="Consolas"/>
                <a:sym typeface="Consolas"/>
              </a:rPr>
              <a:t>)</a:t>
            </a:r>
            <a:r>
              <a:rPr lang="en" sz="2400">
                <a:solidFill>
                  <a:srgbClr val="000000"/>
                </a:solidFill>
                <a:highlight>
                  <a:srgbClr val="FFFFFF"/>
                </a:highlight>
                <a:latin typeface="Consolas"/>
                <a:ea typeface="Consolas"/>
                <a:cs typeface="Consolas"/>
                <a:sym typeface="Consolas"/>
              </a:rPr>
              <a:t> </a:t>
            </a: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7"/>
              </a:rPr>
              <a:t>string-length</a:t>
            </a:r>
            <a:r>
              <a:rPr lang="en" sz="2400">
                <a:solidFill>
                  <a:srgbClr val="000000"/>
                </a:solidFill>
                <a:highlight>
                  <a:srgbClr val="FFFFFF"/>
                </a:highlight>
                <a:latin typeface="Consolas"/>
                <a:ea typeface="Consolas"/>
                <a:cs typeface="Consolas"/>
                <a:sym typeface="Consolas"/>
              </a:rPr>
              <a:t> in</a:t>
            </a:r>
            <a:r>
              <a:rPr lang="en" sz="2400">
                <a:solidFill>
                  <a:srgbClr val="843C24"/>
                </a:solidFill>
                <a:highlight>
                  <a:srgbClr val="FFFFFF"/>
                </a:highlight>
                <a:latin typeface="Consolas"/>
                <a:ea typeface="Consolas"/>
                <a:cs typeface="Consolas"/>
                <a:sym typeface="Consolas"/>
              </a:rPr>
              <a:t>)</a:t>
            </a:r>
            <a:r>
              <a:rPr lang="en" sz="2400">
                <a:solidFill>
                  <a:srgbClr val="000000"/>
                </a:solidFill>
                <a:highlight>
                  <a:srgbClr val="FFFFFF"/>
                </a:highlight>
                <a:latin typeface="Consolas"/>
                <a:ea typeface="Consolas"/>
                <a:cs typeface="Consolas"/>
                <a:sym typeface="Consolas"/>
              </a:rPr>
              <a:t> </a:t>
            </a:r>
            <a:r>
              <a:rPr lang="en" sz="2400">
                <a:solidFill>
                  <a:srgbClr val="0077AA"/>
                </a:solidFill>
                <a:highlight>
                  <a:srgbClr val="FFFFFF"/>
                </a:highlight>
                <a:latin typeface="Consolas"/>
                <a:ea typeface="Consolas"/>
                <a:cs typeface="Consolas"/>
                <a:sym typeface="Consolas"/>
                <a:hlinkClick r:id="rId4"/>
              </a:rPr>
              <a:t>...</a:t>
            </a:r>
            <a:r>
              <a:rPr lang="en" sz="2400">
                <a:solidFill>
                  <a:srgbClr val="843C24"/>
                </a:solidFill>
                <a:highlight>
                  <a:srgbClr val="FFFFFF"/>
                </a:highlight>
                <a:latin typeface="Consolas"/>
                <a:ea typeface="Consolas"/>
                <a:cs typeface="Consolas"/>
                <a:sym typeface="Consolas"/>
              </a:rPr>
              <a:t>)</a:t>
            </a:r>
          </a:p>
          <a:p>
            <a:pPr>
              <a:buNone/>
            </a:pPr>
            <a:endParaRPr sz="2400">
              <a:latin typeface="Consolas"/>
              <a:ea typeface="Consolas"/>
              <a:cs typeface="Consolas"/>
              <a:sym typeface="Consolas"/>
            </a:endParaRPr>
          </a:p>
        </p:txBody>
      </p:sp>
    </p:spTree>
    <p:extLst>
      <p:ext uri="{BB962C8B-B14F-4D97-AF65-F5344CB8AC3E}">
        <p14:creationId xmlns:p14="http://schemas.microsoft.com/office/powerpoint/2010/main" val="277371504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Applications</a:t>
            </a:r>
          </a:p>
        </p:txBody>
      </p:sp>
      <p:sp>
        <p:nvSpPr>
          <p:cNvPr id="267" name="Shape 267"/>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define</a:t>
            </a:r>
            <a:r>
              <a:rPr lang="en">
                <a:solidFill>
                  <a:srgbClr val="000000"/>
                </a:solidFill>
                <a:highlight>
                  <a:srgbClr val="FFFFFF"/>
                </a:highlight>
                <a:latin typeface="Verdana"/>
                <a:ea typeface="Verdana"/>
                <a:cs typeface="Verdana"/>
                <a:sym typeface="Verdana"/>
              </a:rPr>
              <a:t> current-color </a:t>
            </a:r>
            <a:r>
              <a:rPr lang="en">
                <a:solidFill>
                  <a:srgbClr val="0077AA"/>
                </a:solidFill>
                <a:highlight>
                  <a:srgbClr val="FFFFFF"/>
                </a:highlight>
                <a:latin typeface="Verdana"/>
                <a:ea typeface="Verdana"/>
                <a:cs typeface="Verdana"/>
                <a:sym typeface="Verdana"/>
                <a:hlinkClick r:id="rId4"/>
              </a:rPr>
              <a:t>...</a:t>
            </a:r>
            <a:r>
              <a:rPr lang="en">
                <a:solidFill>
                  <a:srgbClr val="843C24"/>
                </a:solidFill>
                <a:highlight>
                  <a:srgbClr val="FFFFFF"/>
                </a:highlight>
                <a:latin typeface="Verdana"/>
                <a:ea typeface="Verdana"/>
                <a:cs typeface="Verdana"/>
                <a:sym typeface="Verdana"/>
              </a:rPr>
              <a:t>)</a:t>
            </a:r>
          </a:p>
          <a:p>
            <a:pPr>
              <a:buNone/>
            </a:pPr>
            <a:r>
              <a:rPr lang="en">
                <a:solidFill>
                  <a:srgbClr val="000000"/>
                </a:solidFill>
                <a:highlight>
                  <a:srgbClr val="FFFFFF"/>
                </a:highlight>
                <a:latin typeface="Verdana"/>
                <a:ea typeface="Verdana"/>
                <a:cs typeface="Verdana"/>
                <a:sym typeface="Verdana"/>
              </a:rPr>
              <a:t> </a:t>
            </a:r>
          </a:p>
          <a:p>
            <a:pPr>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define</a:t>
            </a:r>
            <a:r>
              <a:rPr lang="en">
                <a:solidFill>
                  <a:srgbClr val="000000"/>
                </a:solidFill>
                <a:highlight>
                  <a:srgbClr val="FFFFFF"/>
                </a:highlight>
                <a:latin typeface="Verdana"/>
                <a:ea typeface="Verdana"/>
                <a:cs typeface="Verdana"/>
                <a:sym typeface="Verdana"/>
              </a:rPr>
              <a:t> next-color </a:t>
            </a: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5"/>
              </a:rPr>
              <a:t>if</a:t>
            </a:r>
            <a:r>
              <a:rPr lang="en">
                <a:solidFill>
                  <a:srgbClr val="000000"/>
                </a:solidFill>
                <a:highlight>
                  <a:srgbClr val="FFFFFF"/>
                </a:highlight>
                <a:latin typeface="Verdana"/>
                <a:ea typeface="Verdana"/>
                <a:cs typeface="Verdana"/>
                <a:sym typeface="Verdana"/>
              </a:rPr>
              <a:t> </a:t>
            </a: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6"/>
              </a:rPr>
              <a:t>string=?</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"green"</a:t>
            </a:r>
            <a:r>
              <a:rPr lang="en">
                <a:solidFill>
                  <a:srgbClr val="000000"/>
                </a:solidFill>
                <a:highlight>
                  <a:srgbClr val="FFFFFF"/>
                </a:highlight>
                <a:latin typeface="Verdana"/>
                <a:ea typeface="Verdana"/>
                <a:cs typeface="Verdana"/>
                <a:sym typeface="Verdana"/>
              </a:rPr>
              <a:t> current-color</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"yellow"</a:t>
            </a:r>
            <a:r>
              <a:rPr lang="en">
                <a:solidFill>
                  <a:srgbClr val="000000"/>
                </a:solidFill>
                <a:highlight>
                  <a:srgbClr val="FFFFFF"/>
                </a:highlight>
                <a:latin typeface="Verdana"/>
                <a:ea typeface="Verdana"/>
                <a:cs typeface="Verdana"/>
                <a:sym typeface="Verdana"/>
              </a:rPr>
              <a:t> </a:t>
            </a:r>
            <a:r>
              <a:rPr lang="en">
                <a:solidFill>
                  <a:srgbClr val="0077AA"/>
                </a:solidFill>
                <a:highlight>
                  <a:srgbClr val="FFFFFF"/>
                </a:highlight>
                <a:latin typeface="Verdana"/>
                <a:ea typeface="Verdana"/>
                <a:cs typeface="Verdana"/>
                <a:sym typeface="Verdana"/>
                <a:hlinkClick r:id="rId4"/>
              </a:rPr>
              <a:t>...</a:t>
            </a:r>
            <a:r>
              <a:rPr lang="en">
                <a:solidFill>
                  <a:srgbClr val="843C24"/>
                </a:solidFill>
                <a:highlight>
                  <a:srgbClr val="FFFFFF"/>
                </a:highlight>
                <a:latin typeface="Verdana"/>
                <a:ea typeface="Verdana"/>
                <a:cs typeface="Verdana"/>
                <a:sym typeface="Verdana"/>
              </a:rPr>
              <a:t>))</a:t>
            </a:r>
          </a:p>
          <a:p>
            <a:pPr>
              <a:buNone/>
            </a:pPr>
            <a:endParaRPr/>
          </a:p>
        </p:txBody>
      </p:sp>
    </p:spTree>
    <p:extLst>
      <p:ext uri="{BB962C8B-B14F-4D97-AF65-F5344CB8AC3E}">
        <p14:creationId xmlns:p14="http://schemas.microsoft.com/office/powerpoint/2010/main" val="35169608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Predicates in use</a:t>
            </a:r>
          </a:p>
        </p:txBody>
      </p:sp>
      <p:sp>
        <p:nvSpPr>
          <p:cNvPr id="303" name="Shape 303"/>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define</a:t>
            </a:r>
            <a:r>
              <a:rPr lang="en" sz="2400">
                <a:solidFill>
                  <a:srgbClr val="000000"/>
                </a:solidFill>
                <a:highlight>
                  <a:srgbClr val="FFFFFF"/>
                </a:highlight>
                <a:latin typeface="Consolas"/>
                <a:ea typeface="Consolas"/>
                <a:cs typeface="Consolas"/>
                <a:sym typeface="Consolas"/>
              </a:rPr>
              <a:t> any</a:t>
            </a:r>
            <a:r>
              <a:rPr lang="en" sz="2400">
                <a:solidFill>
                  <a:srgbClr val="0077AA"/>
                </a:solidFill>
                <a:highlight>
                  <a:srgbClr val="FFFFFF"/>
                </a:highlight>
                <a:latin typeface="Consolas"/>
                <a:ea typeface="Consolas"/>
                <a:cs typeface="Consolas"/>
                <a:sym typeface="Consolas"/>
                <a:hlinkClick r:id="rId4"/>
              </a:rPr>
              <a:t>...</a:t>
            </a:r>
            <a:r>
              <a:rPr lang="en" sz="2400">
                <a:solidFill>
                  <a:srgbClr val="843C24"/>
                </a:solidFill>
                <a:highlight>
                  <a:srgbClr val="FFFFFF"/>
                </a:highlight>
                <a:latin typeface="Consolas"/>
                <a:ea typeface="Consolas"/>
                <a:cs typeface="Consolas"/>
                <a:sym typeface="Consolas"/>
              </a:rPr>
              <a:t>)</a:t>
            </a:r>
          </a:p>
          <a:p>
            <a:pPr>
              <a:buNone/>
            </a:pPr>
            <a:r>
              <a:rPr lang="en" sz="2400">
                <a:solidFill>
                  <a:srgbClr val="000000"/>
                </a:solidFill>
                <a:highlight>
                  <a:srgbClr val="FFFFFF"/>
                </a:highlight>
                <a:latin typeface="Consolas"/>
                <a:ea typeface="Consolas"/>
                <a:cs typeface="Consolas"/>
                <a:sym typeface="Consolas"/>
              </a:rPr>
              <a:t> </a:t>
            </a:r>
          </a:p>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5"/>
              </a:rPr>
              <a:t>if</a:t>
            </a:r>
            <a:r>
              <a:rPr lang="en" sz="2400">
                <a:solidFill>
                  <a:srgbClr val="000000"/>
                </a:solidFill>
                <a:highlight>
                  <a:srgbClr val="FFFFFF"/>
                </a:highlight>
                <a:latin typeface="Consolas"/>
                <a:ea typeface="Consolas"/>
                <a:cs typeface="Consolas"/>
                <a:sym typeface="Consolas"/>
              </a:rPr>
              <a:t> </a:t>
            </a: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6"/>
              </a:rPr>
              <a:t>string?</a:t>
            </a:r>
            <a:r>
              <a:rPr lang="en" sz="2400">
                <a:solidFill>
                  <a:srgbClr val="000000"/>
                </a:solidFill>
                <a:highlight>
                  <a:srgbClr val="FFFFFF"/>
                </a:highlight>
                <a:latin typeface="Consolas"/>
                <a:ea typeface="Consolas"/>
                <a:cs typeface="Consolas"/>
                <a:sym typeface="Consolas"/>
              </a:rPr>
              <a:t> any</a:t>
            </a:r>
            <a:r>
              <a:rPr lang="en" sz="2400">
                <a:solidFill>
                  <a:srgbClr val="843C24"/>
                </a:solidFill>
                <a:highlight>
                  <a:srgbClr val="FFFFFF"/>
                </a:highlight>
                <a:latin typeface="Consolas"/>
                <a:ea typeface="Consolas"/>
                <a:cs typeface="Consolas"/>
                <a:sym typeface="Consolas"/>
              </a:rPr>
              <a:t>)</a:t>
            </a:r>
            <a:r>
              <a:rPr lang="en" sz="2400">
                <a:solidFill>
                  <a:srgbClr val="000000"/>
                </a:solidFill>
                <a:highlight>
                  <a:srgbClr val="FFFFFF"/>
                </a:highlight>
                <a:latin typeface="Consolas"/>
                <a:ea typeface="Consolas"/>
                <a:cs typeface="Consolas"/>
                <a:sym typeface="Consolas"/>
              </a:rPr>
              <a:t> </a:t>
            </a: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7"/>
              </a:rPr>
              <a:t>string-length</a:t>
            </a:r>
            <a:r>
              <a:rPr lang="en" sz="2400">
                <a:solidFill>
                  <a:srgbClr val="000000"/>
                </a:solidFill>
                <a:highlight>
                  <a:srgbClr val="FFFFFF"/>
                </a:highlight>
                <a:latin typeface="Consolas"/>
                <a:ea typeface="Consolas"/>
                <a:cs typeface="Consolas"/>
                <a:sym typeface="Consolas"/>
              </a:rPr>
              <a:t> any</a:t>
            </a:r>
            <a:r>
              <a:rPr lang="en" sz="2400">
                <a:solidFill>
                  <a:srgbClr val="843C24"/>
                </a:solidFill>
                <a:highlight>
                  <a:srgbClr val="FFFFFF"/>
                </a:highlight>
                <a:latin typeface="Consolas"/>
                <a:ea typeface="Consolas"/>
                <a:cs typeface="Consolas"/>
                <a:sym typeface="Consolas"/>
              </a:rPr>
              <a:t>)</a:t>
            </a:r>
            <a:r>
              <a:rPr lang="en" sz="2400">
                <a:solidFill>
                  <a:srgbClr val="000000"/>
                </a:solidFill>
                <a:highlight>
                  <a:srgbClr val="FFFFFF"/>
                </a:highlight>
                <a:latin typeface="Consolas"/>
                <a:ea typeface="Consolas"/>
                <a:cs typeface="Consolas"/>
                <a:sym typeface="Consolas"/>
              </a:rPr>
              <a:t> </a:t>
            </a:r>
          </a:p>
          <a:p>
            <a:pPr marL="457200" indent="0">
              <a:buNone/>
            </a:pPr>
            <a:r>
              <a:rPr lang="en" sz="2400">
                <a:solidFill>
                  <a:srgbClr val="000000"/>
                </a:solidFill>
                <a:highlight>
                  <a:srgbClr val="FFFFFF"/>
                </a:highlight>
                <a:latin typeface="Consolas"/>
                <a:ea typeface="Consolas"/>
                <a:cs typeface="Consolas"/>
                <a:sym typeface="Consolas"/>
              </a:rPr>
              <a:t>  (if (number? in) ... ...)</a:t>
            </a:r>
            <a:r>
              <a:rPr lang="en" sz="2400">
                <a:solidFill>
                  <a:srgbClr val="843C24"/>
                </a:solidFill>
                <a:highlight>
                  <a:srgbClr val="FFFFFF"/>
                </a:highlight>
                <a:latin typeface="Consolas"/>
                <a:ea typeface="Consolas"/>
                <a:cs typeface="Consolas"/>
                <a:sym typeface="Consolas"/>
              </a:rPr>
              <a:t>)</a:t>
            </a:r>
          </a:p>
          <a:p>
            <a:pPr>
              <a:buNone/>
            </a:pPr>
            <a:endParaRPr sz="2400">
              <a:latin typeface="Consolas"/>
              <a:ea typeface="Consolas"/>
              <a:cs typeface="Consolas"/>
              <a:sym typeface="Consolas"/>
            </a:endParaRPr>
          </a:p>
        </p:txBody>
      </p:sp>
    </p:spTree>
    <p:extLst>
      <p:ext uri="{BB962C8B-B14F-4D97-AF65-F5344CB8AC3E}">
        <p14:creationId xmlns:p14="http://schemas.microsoft.com/office/powerpoint/2010/main" val="40381538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a:t>
            </a:r>
          </a:p>
        </p:txBody>
      </p:sp>
      <p:sp>
        <p:nvSpPr>
          <p:cNvPr id="309" name="Shape 309"/>
          <p:cNvSpPr txBox="1">
            <a:spLocks noGrp="1"/>
          </p:cNvSpPr>
          <p:nvPr>
            <p:ph type="body" idx="1"/>
          </p:nvPr>
        </p:nvSpPr>
        <p:spPr>
          <a:xfrm>
            <a:off x="578775" y="2253825"/>
            <a:ext cx="8222100" cy="2710200"/>
          </a:xfrm>
          <a:prstGeom prst="rect">
            <a:avLst/>
          </a:prstGeom>
        </p:spPr>
        <p:txBody>
          <a:bodyPr vert="horz" lIns="91425" tIns="91425" rIns="91425" bIns="91425" rtlCol="0" anchor="t" anchorCtr="0">
            <a:noAutofit/>
          </a:bodyPr>
          <a:lstStyle/>
          <a:p>
            <a:pPr>
              <a:lnSpc>
                <a:spcPct val="150000"/>
              </a:lnSpc>
              <a:buNone/>
            </a:pPr>
            <a:r>
              <a:rPr lang="en" sz="2400">
                <a:solidFill>
                  <a:srgbClr val="000000"/>
                </a:solidFill>
                <a:highlight>
                  <a:srgbClr val="FFFFFF"/>
                </a:highlight>
              </a:rPr>
              <a:t>Add the following line to the definitions area of DrRacket:</a:t>
            </a:r>
          </a:p>
          <a:p>
            <a:pPr marR="342900">
              <a:lnSpc>
                <a:spcPct val="150000"/>
              </a:lnSpc>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define</a:t>
            </a:r>
            <a:r>
              <a:rPr lang="en" sz="2400">
                <a:solidFill>
                  <a:srgbClr val="000000"/>
                </a:solidFill>
                <a:highlight>
                  <a:srgbClr val="FFFFFF"/>
                </a:highlight>
                <a:latin typeface="Consolas"/>
                <a:ea typeface="Consolas"/>
                <a:cs typeface="Consolas"/>
                <a:sym typeface="Consolas"/>
              </a:rPr>
              <a:t> any </a:t>
            </a:r>
            <a:r>
              <a:rPr lang="en" sz="2400">
                <a:solidFill>
                  <a:srgbClr val="228B22"/>
                </a:solidFill>
                <a:highlight>
                  <a:srgbClr val="FFFFFF"/>
                </a:highlight>
                <a:latin typeface="Consolas"/>
                <a:ea typeface="Consolas"/>
                <a:cs typeface="Consolas"/>
                <a:sym typeface="Consolas"/>
              </a:rPr>
              <a:t>"hello"</a:t>
            </a:r>
            <a:r>
              <a:rPr lang="en" sz="2400">
                <a:solidFill>
                  <a:srgbClr val="843C24"/>
                </a:solidFill>
                <a:highlight>
                  <a:srgbClr val="FFFFFF"/>
                </a:highlight>
                <a:latin typeface="Consolas"/>
                <a:ea typeface="Consolas"/>
                <a:cs typeface="Consolas"/>
                <a:sym typeface="Consolas"/>
              </a:rPr>
              <a:t>)</a:t>
            </a:r>
          </a:p>
          <a:p>
            <a:pPr>
              <a:lnSpc>
                <a:spcPct val="150000"/>
              </a:lnSpc>
              <a:spcAft>
                <a:spcPts val="1100"/>
              </a:spcAft>
              <a:buNone/>
            </a:pPr>
            <a:r>
              <a:rPr lang="en" sz="2400">
                <a:solidFill>
                  <a:srgbClr val="000000"/>
                </a:solidFill>
                <a:highlight>
                  <a:srgbClr val="FFFFFF"/>
                </a:highlight>
              </a:rPr>
              <a:t>Then create an expression that converts whatever </a:t>
            </a:r>
            <a:r>
              <a:rPr lang="en" sz="2400">
                <a:solidFill>
                  <a:srgbClr val="0000FF"/>
                </a:solidFill>
                <a:highlight>
                  <a:srgbClr val="FFFFFF"/>
                </a:highlight>
                <a:latin typeface="Consolas"/>
                <a:ea typeface="Consolas"/>
                <a:cs typeface="Consolas"/>
                <a:sym typeface="Consolas"/>
              </a:rPr>
              <a:t>any </a:t>
            </a:r>
            <a:r>
              <a:rPr lang="en" sz="2400">
                <a:solidFill>
                  <a:srgbClr val="000000"/>
                </a:solidFill>
                <a:highlight>
                  <a:srgbClr val="FFFFFF"/>
                </a:highlight>
              </a:rPr>
              <a:t>represents to a number. For a string, it determines how long the string is; for a number, it decrements the number, unless it is already </a:t>
            </a:r>
            <a:r>
              <a:rPr lang="en" sz="2400">
                <a:solidFill>
                  <a:srgbClr val="228B22"/>
                </a:solidFill>
                <a:highlight>
                  <a:srgbClr val="FFFFFF"/>
                </a:highlight>
              </a:rPr>
              <a:t>0</a:t>
            </a:r>
            <a:r>
              <a:rPr lang="en" sz="2400">
                <a:solidFill>
                  <a:srgbClr val="000000"/>
                </a:solidFill>
                <a:highlight>
                  <a:srgbClr val="FFFFFF"/>
                </a:highlight>
              </a:rPr>
              <a:t> or negative; for </a:t>
            </a:r>
            <a:r>
              <a:rPr lang="en" sz="2400">
                <a:solidFill>
                  <a:srgbClr val="228B22"/>
                </a:solidFill>
                <a:highlight>
                  <a:srgbClr val="FFFFFF"/>
                </a:highlight>
              </a:rPr>
              <a:t>#true</a:t>
            </a:r>
            <a:r>
              <a:rPr lang="en" sz="2400">
                <a:solidFill>
                  <a:srgbClr val="000000"/>
                </a:solidFill>
                <a:highlight>
                  <a:srgbClr val="FFFFFF"/>
                </a:highlight>
              </a:rPr>
              <a:t> it uses </a:t>
            </a:r>
            <a:r>
              <a:rPr lang="en" sz="2400">
                <a:solidFill>
                  <a:srgbClr val="228B22"/>
                </a:solidFill>
                <a:highlight>
                  <a:srgbClr val="FFFFFF"/>
                </a:highlight>
              </a:rPr>
              <a:t>10</a:t>
            </a:r>
            <a:r>
              <a:rPr lang="en" sz="2400">
                <a:solidFill>
                  <a:srgbClr val="000000"/>
                </a:solidFill>
                <a:highlight>
                  <a:srgbClr val="FFFFFF"/>
                </a:highlight>
              </a:rPr>
              <a:t> and for </a:t>
            </a:r>
            <a:r>
              <a:rPr lang="en" sz="2400">
                <a:solidFill>
                  <a:srgbClr val="228B22"/>
                </a:solidFill>
                <a:highlight>
                  <a:srgbClr val="FFFFFF"/>
                </a:highlight>
              </a:rPr>
              <a:t>#false</a:t>
            </a:r>
            <a:r>
              <a:rPr lang="en" sz="2400">
                <a:solidFill>
                  <a:srgbClr val="000000"/>
                </a:solidFill>
                <a:highlight>
                  <a:srgbClr val="FFFFFF"/>
                </a:highlight>
              </a:rPr>
              <a:t> </a:t>
            </a:r>
            <a:r>
              <a:rPr lang="en" sz="2400">
                <a:solidFill>
                  <a:srgbClr val="4A86E8"/>
                </a:solidFill>
                <a:highlight>
                  <a:srgbClr val="FFFFFF"/>
                </a:highlight>
              </a:rPr>
              <a:t>20</a:t>
            </a:r>
            <a:r>
              <a:rPr lang="en" sz="2400">
                <a:solidFill>
                  <a:srgbClr val="000000"/>
                </a:solidFill>
                <a:highlight>
                  <a:srgbClr val="FFFFFF"/>
                </a:highlight>
              </a:rPr>
              <a:t>.</a:t>
            </a:r>
          </a:p>
          <a:p>
            <a:pPr>
              <a:lnSpc>
                <a:spcPct val="150000"/>
              </a:lnSpc>
              <a:buNone/>
            </a:pPr>
            <a:endParaRPr sz="2400"/>
          </a:p>
        </p:txBody>
      </p:sp>
    </p:spTree>
    <p:extLst>
      <p:ext uri="{BB962C8B-B14F-4D97-AF65-F5344CB8AC3E}">
        <p14:creationId xmlns:p14="http://schemas.microsoft.com/office/powerpoint/2010/main" val="3186324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dirty="0"/>
              <a:t>documentation</a:t>
            </a:r>
          </a:p>
        </p:txBody>
      </p:sp>
      <p:sp>
        <p:nvSpPr>
          <p:cNvPr id="34" name="Shape 34"/>
          <p:cNvSpPr txBox="1">
            <a:spLocks noGrp="1"/>
          </p:cNvSpPr>
          <p:nvPr>
            <p:ph idx="1"/>
          </p:nvPr>
        </p:nvSpPr>
        <p:spPr/>
        <p:txBody>
          <a:bodyPr/>
          <a:lstStyle/>
          <a:p>
            <a:r>
              <a:rPr lang="en"/>
              <a:t>software documentation - information about various aspects of the intended operation of the programming language</a:t>
            </a:r>
          </a:p>
        </p:txBody>
      </p:sp>
    </p:spTree>
    <p:extLst>
      <p:ext uri="{BB962C8B-B14F-4D97-AF65-F5344CB8AC3E}">
        <p14:creationId xmlns:p14="http://schemas.microsoft.com/office/powerpoint/2010/main" val="2843230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p:txBody>
          <a:bodyPr/>
          <a:lstStyle/>
          <a:p>
            <a:pPr lvl="0"/>
            <a:r>
              <a:rPr lang="en"/>
              <a:t>How are programming languages similar to natural languages?</a:t>
            </a:r>
          </a:p>
        </p:txBody>
      </p:sp>
      <p:sp>
        <p:nvSpPr>
          <p:cNvPr id="65" name="Shape 65"/>
          <p:cNvSpPr txBox="1">
            <a:spLocks noGrp="1"/>
          </p:cNvSpPr>
          <p:nvPr>
            <p:ph idx="1"/>
          </p:nvPr>
        </p:nvSpPr>
        <p:spPr/>
        <p:txBody>
          <a:bodyPr/>
          <a:lstStyle/>
          <a:p>
            <a:pPr lvl="0"/>
            <a:r>
              <a:rPr lang="en"/>
              <a:t>defining a variable is like defining a noun</a:t>
            </a:r>
          </a:p>
        </p:txBody>
      </p:sp>
      <p:sp>
        <p:nvSpPr>
          <p:cNvPr id="66" name="Shape 66"/>
          <p:cNvSpPr txBox="1"/>
          <p:nvPr/>
        </p:nvSpPr>
        <p:spPr>
          <a:xfrm>
            <a:off x="262544" y="2245075"/>
            <a:ext cx="8676300" cy="2201399"/>
          </a:xfrm>
          <a:prstGeom prst="rect">
            <a:avLst/>
          </a:prstGeom>
          <a:noFill/>
          <a:ln>
            <a:noFill/>
          </a:ln>
        </p:spPr>
        <p:txBody>
          <a:bodyPr lIns="91425" tIns="91425" rIns="91425" bIns="91425" anchor="ctr" anchorCtr="0">
            <a:noAutofit/>
          </a:bodyPr>
          <a:lstStyle/>
          <a:p>
            <a:pPr lvl="0" rtl="0">
              <a:spcBef>
                <a:spcPts val="0"/>
              </a:spcBef>
              <a:buNone/>
            </a:pPr>
            <a:r>
              <a:rPr lang="en" sz="3600">
                <a:latin typeface="Georgia"/>
                <a:ea typeface="Georgia"/>
                <a:cs typeface="Georgia"/>
                <a:sym typeface="Georgia"/>
              </a:rPr>
              <a:t>defining a function is like defining a verb</a:t>
            </a:r>
          </a:p>
        </p:txBody>
      </p:sp>
    </p:spTree>
    <p:extLst>
      <p:ext uri="{BB962C8B-B14F-4D97-AF65-F5344CB8AC3E}">
        <p14:creationId xmlns:p14="http://schemas.microsoft.com/office/powerpoint/2010/main" val="59787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Objectives</a:t>
            </a:r>
          </a:p>
        </p:txBody>
      </p:sp>
      <p:sp>
        <p:nvSpPr>
          <p:cNvPr id="192" name="Shape 192"/>
          <p:cNvSpPr txBox="1">
            <a:spLocks noGrp="1"/>
          </p:cNvSpPr>
          <p:nvPr>
            <p:ph type="body" idx="1"/>
          </p:nvPr>
        </p:nvSpPr>
        <p:spPr>
          <a:xfrm>
            <a:off x="471901" y="2776325"/>
            <a:ext cx="3999899" cy="2710200"/>
          </a:xfrm>
          <a:prstGeom prst="rect">
            <a:avLst/>
          </a:prstGeom>
        </p:spPr>
        <p:txBody>
          <a:bodyPr vert="horz" lIns="91425" tIns="91425" rIns="91425" bIns="91425" rtlCol="0" anchor="t" anchorCtr="0">
            <a:noAutofit/>
          </a:bodyPr>
          <a:lstStyle/>
          <a:p>
            <a:pPr>
              <a:buNone/>
            </a:pPr>
            <a:r>
              <a:rPr lang="en" sz="2400"/>
              <a:t>Knowledge:</a:t>
            </a:r>
          </a:p>
          <a:p>
            <a:pPr>
              <a:buNone/>
            </a:pPr>
            <a:r>
              <a:rPr lang="en" sz="1800">
                <a:latin typeface="Times New Roman"/>
                <a:ea typeface="Times New Roman"/>
                <a:cs typeface="Times New Roman"/>
                <a:sym typeface="Times New Roman"/>
              </a:rPr>
              <a:t>a </a:t>
            </a:r>
            <a:r>
              <a:rPr lang="en" sz="1800" b="1">
                <a:latin typeface="Times New Roman"/>
                <a:ea typeface="Times New Roman"/>
                <a:cs typeface="Times New Roman"/>
                <a:sym typeface="Times New Roman"/>
              </a:rPr>
              <a:t>predicate </a:t>
            </a:r>
            <a:r>
              <a:rPr lang="en" sz="1800">
                <a:latin typeface="Times New Roman"/>
                <a:ea typeface="Times New Roman"/>
                <a:cs typeface="Times New Roman"/>
                <a:sym typeface="Times New Roman"/>
              </a:rPr>
              <a:t>is a function that consumes a value and determines whether or not it belongs to some class of data</a:t>
            </a:r>
          </a:p>
        </p:txBody>
      </p:sp>
      <p:sp>
        <p:nvSpPr>
          <p:cNvPr id="193" name="Shape 193"/>
          <p:cNvSpPr txBox="1">
            <a:spLocks noGrp="1"/>
          </p:cNvSpPr>
          <p:nvPr>
            <p:ph type="body" idx="2"/>
          </p:nvPr>
        </p:nvSpPr>
        <p:spPr>
          <a:xfrm>
            <a:off x="4694251" y="2776325"/>
            <a:ext cx="3999899" cy="2710200"/>
          </a:xfrm>
          <a:prstGeom prst="rect">
            <a:avLst/>
          </a:prstGeom>
        </p:spPr>
        <p:txBody>
          <a:bodyPr vert="horz" lIns="91425" tIns="91425" rIns="91425" bIns="91425" rtlCol="0" anchor="t" anchorCtr="0">
            <a:noAutofit/>
          </a:bodyPr>
          <a:lstStyle/>
          <a:p>
            <a:pPr>
              <a:buNone/>
            </a:pPr>
            <a:r>
              <a:rPr lang="en" sz="2400"/>
              <a:t>Skills:</a:t>
            </a:r>
          </a:p>
          <a:p>
            <a:pPr marL="0" indent="0">
              <a:lnSpc>
                <a:spcPct val="115000"/>
              </a:lnSpc>
              <a:spcAft>
                <a:spcPts val="1600"/>
              </a:spcAft>
              <a:buNone/>
            </a:pPr>
            <a:r>
              <a:rPr lang="en" sz="1800">
                <a:latin typeface="Times New Roman"/>
                <a:ea typeface="Times New Roman"/>
                <a:cs typeface="Times New Roman"/>
                <a:sym typeface="Times New Roman"/>
              </a:rPr>
              <a:t>Use </a:t>
            </a:r>
            <a:r>
              <a:rPr lang="en" sz="1800" b="1">
                <a:latin typeface="Times New Roman"/>
                <a:ea typeface="Times New Roman"/>
                <a:cs typeface="Times New Roman"/>
                <a:sym typeface="Times New Roman"/>
              </a:rPr>
              <a:t>predicates</a:t>
            </a:r>
            <a:r>
              <a:rPr lang="en" sz="1800">
                <a:latin typeface="Times New Roman"/>
                <a:ea typeface="Times New Roman"/>
                <a:cs typeface="Times New Roman"/>
                <a:sym typeface="Times New Roman"/>
              </a:rPr>
              <a:t> in conditional functions to prevent misuse of data</a:t>
            </a:r>
          </a:p>
        </p:txBody>
      </p:sp>
    </p:spTree>
    <p:extLst>
      <p:ext uri="{BB962C8B-B14F-4D97-AF65-F5344CB8AC3E}">
        <p14:creationId xmlns:p14="http://schemas.microsoft.com/office/powerpoint/2010/main" val="9243109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Is this surprising?</a:t>
            </a:r>
          </a:p>
        </p:txBody>
      </p:sp>
      <p:sp>
        <p:nvSpPr>
          <p:cNvPr id="141" name="Shape 141"/>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latin typeface="Consolas"/>
                <a:ea typeface="Consolas"/>
                <a:cs typeface="Consolas"/>
                <a:sym typeface="Consolas"/>
              </a:rPr>
              <a:t>(and #true #true #true)</a:t>
            </a:r>
          </a:p>
          <a:p>
            <a:pPr lvl="0" rtl="0">
              <a:spcBef>
                <a:spcPts val="0"/>
              </a:spcBef>
              <a:buNone/>
            </a:pPr>
            <a:r>
              <a:rPr lang="en">
                <a:latin typeface="Consolas"/>
                <a:ea typeface="Consolas"/>
                <a:cs typeface="Consolas"/>
                <a:sym typeface="Consolas"/>
              </a:rPr>
              <a:t>== #true</a:t>
            </a:r>
          </a:p>
          <a:p>
            <a:pPr lvl="0" rtl="0">
              <a:spcBef>
                <a:spcPts val="0"/>
              </a:spcBef>
              <a:buNone/>
            </a:pPr>
            <a:r>
              <a:rPr lang="en">
                <a:latin typeface="Consolas"/>
                <a:ea typeface="Consolas"/>
                <a:cs typeface="Consolas"/>
                <a:sym typeface="Consolas"/>
              </a:rPr>
              <a:t>(and #true #true #true #false)</a:t>
            </a:r>
          </a:p>
          <a:p>
            <a:pPr lvl="0" rtl="0">
              <a:spcBef>
                <a:spcPts val="0"/>
              </a:spcBef>
              <a:buNone/>
            </a:pPr>
            <a:r>
              <a:rPr lang="en">
                <a:latin typeface="Consolas"/>
                <a:ea typeface="Consolas"/>
                <a:cs typeface="Consolas"/>
                <a:sym typeface="Consolas"/>
              </a:rPr>
              <a:t>== #false</a:t>
            </a:r>
          </a:p>
          <a:p>
            <a:pPr lvl="0">
              <a:spcBef>
                <a:spcPts val="0"/>
              </a:spcBef>
              <a:buNone/>
            </a:pPr>
            <a:endParaRPr>
              <a:latin typeface="Consolas"/>
              <a:ea typeface="Consolas"/>
              <a:cs typeface="Consolas"/>
              <a:sym typeface="Consolas"/>
            </a:endParaRPr>
          </a:p>
        </p:txBody>
      </p:sp>
    </p:spTree>
    <p:extLst>
      <p:ext uri="{BB962C8B-B14F-4D97-AF65-F5344CB8AC3E}">
        <p14:creationId xmlns:p14="http://schemas.microsoft.com/office/powerpoint/2010/main" val="233360320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and</a:t>
            </a:r>
          </a:p>
        </p:txBody>
      </p:sp>
      <p:sp>
        <p:nvSpPr>
          <p:cNvPr id="147" name="Shape 147"/>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latin typeface="Consolas"/>
                <a:ea typeface="Consolas"/>
                <a:cs typeface="Consolas"/>
                <a:sym typeface="Consolas"/>
              </a:rPr>
              <a:t>(</a:t>
            </a:r>
            <a:r>
              <a:rPr lang="en">
                <a:solidFill>
                  <a:srgbClr val="0000FF"/>
                </a:solidFill>
                <a:latin typeface="Consolas"/>
                <a:ea typeface="Consolas"/>
                <a:cs typeface="Consolas"/>
                <a:sym typeface="Consolas"/>
              </a:rPr>
              <a:t>and</a:t>
            </a:r>
            <a:r>
              <a:rPr lang="en">
                <a:latin typeface="Consolas"/>
                <a:ea typeface="Consolas"/>
                <a:cs typeface="Consolas"/>
                <a:sym typeface="Consolas"/>
              </a:rPr>
              <a:t> expression expression expression ...)</a:t>
            </a:r>
          </a:p>
          <a:p>
            <a:pPr lvl="0" rtl="0">
              <a:spcBef>
                <a:spcPts val="0"/>
              </a:spcBef>
              <a:buNone/>
            </a:pPr>
            <a:r>
              <a:rPr lang="en"/>
              <a:t>Evaluates to true if all the expressions are true. If any expression is false, the and expression evaluates to false (and the expressions to the right of that expression are not evaluated.)</a:t>
            </a:r>
          </a:p>
          <a:p>
            <a:pPr lvl="0" rtl="0">
              <a:spcBef>
                <a:spcPts val="0"/>
              </a:spcBef>
              <a:buNone/>
            </a:pPr>
            <a:r>
              <a:rPr lang="en"/>
              <a:t>If any of the expressions evaluate to a value other than true or false, and reports an error.</a:t>
            </a:r>
          </a:p>
          <a:p>
            <a:pPr lvl="0">
              <a:spcBef>
                <a:spcPts val="0"/>
              </a:spcBef>
              <a:buNone/>
            </a:pPr>
            <a:endParaRPr/>
          </a:p>
        </p:txBody>
      </p:sp>
    </p:spTree>
    <p:extLst>
      <p:ext uri="{BB962C8B-B14F-4D97-AF65-F5344CB8AC3E}">
        <p14:creationId xmlns:p14="http://schemas.microsoft.com/office/powerpoint/2010/main" val="38245873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Will this produce an error?</a:t>
            </a:r>
          </a:p>
        </p:txBody>
      </p:sp>
      <p:sp>
        <p:nvSpPr>
          <p:cNvPr id="153" name="Shape 153"/>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a:spcBef>
                <a:spcPts val="0"/>
              </a:spcBef>
              <a:buNone/>
            </a:pPr>
            <a:r>
              <a:rPr lang="en">
                <a:latin typeface="Consolas"/>
                <a:ea typeface="Consolas"/>
                <a:cs typeface="Consolas"/>
                <a:sym typeface="Consolas"/>
              </a:rPr>
              <a:t>(and #true #false (/ 1 0))</a:t>
            </a:r>
          </a:p>
        </p:txBody>
      </p:sp>
    </p:spTree>
    <p:extLst>
      <p:ext uri="{BB962C8B-B14F-4D97-AF65-F5344CB8AC3E}">
        <p14:creationId xmlns:p14="http://schemas.microsoft.com/office/powerpoint/2010/main" val="90466148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What could be the problem?</a:t>
            </a:r>
          </a:p>
        </p:txBody>
      </p:sp>
      <p:sp>
        <p:nvSpPr>
          <p:cNvPr id="159" name="Shape 159"/>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(define x 2)</a:t>
            </a:r>
          </a:p>
          <a:p>
            <a:pPr lvl="0" rtl="0">
              <a:spcBef>
                <a:spcPts val="0"/>
              </a:spcBef>
              <a:buNone/>
            </a:pPr>
            <a:br>
              <a:rPr lang="en">
                <a:latin typeface="Courier New"/>
                <a:ea typeface="Courier New"/>
                <a:cs typeface="Courier New"/>
                <a:sym typeface="Courier New"/>
              </a:rPr>
            </a:br>
            <a:r>
              <a:rPr lang="en">
                <a:latin typeface="Courier New"/>
                <a:ea typeface="Courier New"/>
                <a:cs typeface="Courier New"/>
                <a:sym typeface="Courier New"/>
              </a:rPr>
              <a:t>and then compute its inverse:</a:t>
            </a:r>
          </a:p>
          <a:p>
            <a:pPr lvl="0">
              <a:spcBef>
                <a:spcPts val="0"/>
              </a:spcBef>
              <a:buNone/>
            </a:pPr>
            <a:br>
              <a:rPr lang="en">
                <a:latin typeface="Courier New"/>
                <a:ea typeface="Courier New"/>
                <a:cs typeface="Courier New"/>
                <a:sym typeface="Courier New"/>
              </a:rPr>
            </a:br>
            <a:r>
              <a:rPr lang="en">
                <a:latin typeface="Courier New"/>
                <a:ea typeface="Courier New"/>
                <a:cs typeface="Courier New"/>
                <a:sym typeface="Courier New"/>
              </a:rPr>
              <a:t>(define mult-inv-of-x (/ 1 x))</a:t>
            </a:r>
          </a:p>
        </p:txBody>
      </p:sp>
    </p:spTree>
    <p:extLst>
      <p:ext uri="{BB962C8B-B14F-4D97-AF65-F5344CB8AC3E}">
        <p14:creationId xmlns:p14="http://schemas.microsoft.com/office/powerpoint/2010/main" val="58885498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t>This would be a problem</a:t>
            </a:r>
          </a:p>
        </p:txBody>
      </p:sp>
      <p:sp>
        <p:nvSpPr>
          <p:cNvPr id="165" name="Shape 165"/>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(define x </a:t>
            </a:r>
            <a:r>
              <a:rPr lang="en" b="1">
                <a:latin typeface="Courier New"/>
                <a:ea typeface="Courier New"/>
                <a:cs typeface="Courier New"/>
                <a:sym typeface="Courier New"/>
              </a:rPr>
              <a:t>0</a:t>
            </a:r>
            <a:r>
              <a:rPr lang="en">
                <a:latin typeface="Courier New"/>
                <a:ea typeface="Courier New"/>
                <a:cs typeface="Courier New"/>
                <a:sym typeface="Courier New"/>
              </a:rPr>
              <a:t>)</a:t>
            </a:r>
          </a:p>
          <a:p>
            <a:pPr lvl="0" rtl="0">
              <a:spcBef>
                <a:spcPts val="0"/>
              </a:spcBef>
              <a:buNone/>
            </a:pPr>
            <a:br>
              <a:rPr lang="en">
                <a:latin typeface="Courier New"/>
                <a:ea typeface="Courier New"/>
                <a:cs typeface="Courier New"/>
                <a:sym typeface="Courier New"/>
              </a:rPr>
            </a:br>
            <a:r>
              <a:rPr lang="en">
                <a:latin typeface="Courier New"/>
                <a:ea typeface="Courier New"/>
                <a:cs typeface="Courier New"/>
                <a:sym typeface="Courier New"/>
              </a:rPr>
              <a:t>and then compute its inverse:</a:t>
            </a:r>
          </a:p>
          <a:p>
            <a:pPr lvl="0" rtl="0">
              <a:spcBef>
                <a:spcPts val="0"/>
              </a:spcBef>
              <a:buNone/>
            </a:pPr>
            <a:br>
              <a:rPr lang="en">
                <a:latin typeface="Courier New"/>
                <a:ea typeface="Courier New"/>
                <a:cs typeface="Courier New"/>
                <a:sym typeface="Courier New"/>
              </a:rPr>
            </a:br>
            <a:r>
              <a:rPr lang="en">
                <a:latin typeface="Courier New"/>
                <a:ea typeface="Courier New"/>
                <a:cs typeface="Courier New"/>
                <a:sym typeface="Courier New"/>
              </a:rPr>
              <a:t>(define mult-inv-of-x (/ 1 x))</a:t>
            </a:r>
          </a:p>
        </p:txBody>
      </p:sp>
    </p:spTree>
    <p:extLst>
      <p:ext uri="{BB962C8B-B14F-4D97-AF65-F5344CB8AC3E}">
        <p14:creationId xmlns:p14="http://schemas.microsoft.com/office/powerpoint/2010/main" val="415291016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Programs can check</a:t>
            </a:r>
          </a:p>
        </p:txBody>
      </p:sp>
      <p:sp>
        <p:nvSpPr>
          <p:cNvPr id="171" name="Shape 171"/>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marL="0" marR="0" lvl="0" indent="0" algn="l" rtl="0">
              <a:lnSpc>
                <a:spcPct val="115000"/>
              </a:lnSpc>
              <a:spcBef>
                <a:spcPts val="0"/>
              </a:spcBef>
              <a:spcAft>
                <a:spcPts val="1600"/>
              </a:spcAft>
              <a:buNone/>
            </a:pPr>
            <a:r>
              <a:rPr lang="en" sz="2300">
                <a:latin typeface="Courier New"/>
                <a:ea typeface="Courier New"/>
                <a:cs typeface="Courier New"/>
                <a:sym typeface="Courier New"/>
              </a:rPr>
              <a:t>(define x </a:t>
            </a:r>
            <a:r>
              <a:rPr lang="en" sz="2300" b="1">
                <a:latin typeface="Courier New"/>
                <a:ea typeface="Courier New"/>
                <a:cs typeface="Courier New"/>
                <a:sym typeface="Courier New"/>
              </a:rPr>
              <a:t>0</a:t>
            </a:r>
            <a:r>
              <a:rPr lang="en" sz="2300">
                <a:latin typeface="Courier New"/>
                <a:ea typeface="Courier New"/>
                <a:cs typeface="Courier New"/>
                <a:sym typeface="Courier New"/>
              </a:rPr>
              <a:t>)</a:t>
            </a:r>
          </a:p>
          <a:p>
            <a:pPr lvl="0">
              <a:spcBef>
                <a:spcPts val="0"/>
              </a:spcBef>
              <a:buNone/>
            </a:pPr>
            <a:r>
              <a:rPr lang="en" sz="2300">
                <a:latin typeface="Courier New"/>
                <a:ea typeface="Courier New"/>
                <a:cs typeface="Courier New"/>
                <a:sym typeface="Courier New"/>
              </a:rPr>
              <a:t>(if (= x 0) 0 (/ 1 x))</a:t>
            </a:r>
          </a:p>
        </p:txBody>
      </p:sp>
    </p:spTree>
    <p:extLst>
      <p:ext uri="{BB962C8B-B14F-4D97-AF65-F5344CB8AC3E}">
        <p14:creationId xmlns:p14="http://schemas.microsoft.com/office/powerpoint/2010/main" val="164548552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t>Will this produce an error?</a:t>
            </a:r>
          </a:p>
        </p:txBody>
      </p:sp>
      <p:sp>
        <p:nvSpPr>
          <p:cNvPr id="177" name="Shape 177"/>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marL="0" marR="0" lvl="0" indent="0" algn="l" rtl="0">
              <a:lnSpc>
                <a:spcPct val="115000"/>
              </a:lnSpc>
              <a:spcBef>
                <a:spcPts val="0"/>
              </a:spcBef>
              <a:spcAft>
                <a:spcPts val="1600"/>
              </a:spcAft>
              <a:buNone/>
            </a:pPr>
            <a:r>
              <a:rPr lang="en" sz="2300">
                <a:latin typeface="Courier New"/>
                <a:ea typeface="Courier New"/>
                <a:cs typeface="Courier New"/>
                <a:sym typeface="Courier New"/>
              </a:rPr>
              <a:t>(define x </a:t>
            </a:r>
            <a:r>
              <a:rPr lang="en" sz="2300" b="1">
                <a:latin typeface="Courier New"/>
                <a:ea typeface="Courier New"/>
                <a:cs typeface="Courier New"/>
                <a:sym typeface="Courier New"/>
              </a:rPr>
              <a:t>0</a:t>
            </a:r>
            <a:r>
              <a:rPr lang="en" sz="2300">
                <a:latin typeface="Courier New"/>
                <a:ea typeface="Courier New"/>
                <a:cs typeface="Courier New"/>
                <a:sym typeface="Courier New"/>
              </a:rPr>
              <a:t>)</a:t>
            </a:r>
          </a:p>
          <a:p>
            <a:pPr lvl="0" rtl="0">
              <a:spcBef>
                <a:spcPts val="0"/>
              </a:spcBef>
              <a:buNone/>
            </a:pPr>
            <a:r>
              <a:rPr lang="en" sz="2300">
                <a:latin typeface="Courier New"/>
                <a:ea typeface="Courier New"/>
                <a:cs typeface="Courier New"/>
                <a:sym typeface="Courier New"/>
              </a:rPr>
              <a:t>(if (= x 0) 0 (/ 1 x))</a:t>
            </a:r>
          </a:p>
        </p:txBody>
      </p:sp>
    </p:spTree>
    <p:extLst>
      <p:ext uri="{BB962C8B-B14F-4D97-AF65-F5344CB8AC3E}">
        <p14:creationId xmlns:p14="http://schemas.microsoft.com/office/powerpoint/2010/main" val="11208381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t>Will this produce an error?</a:t>
            </a:r>
          </a:p>
        </p:txBody>
      </p:sp>
      <p:sp>
        <p:nvSpPr>
          <p:cNvPr id="183" name="Shape 183"/>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marL="0" marR="0" lvl="0" indent="0" algn="l" rtl="0">
              <a:lnSpc>
                <a:spcPct val="115000"/>
              </a:lnSpc>
              <a:spcBef>
                <a:spcPts val="0"/>
              </a:spcBef>
              <a:spcAft>
                <a:spcPts val="1600"/>
              </a:spcAft>
              <a:buNone/>
            </a:pPr>
            <a:r>
              <a:rPr lang="en" sz="2300">
                <a:latin typeface="Courier New"/>
                <a:ea typeface="Courier New"/>
                <a:cs typeface="Courier New"/>
                <a:sym typeface="Courier New"/>
              </a:rPr>
              <a:t>(define x </a:t>
            </a:r>
            <a:r>
              <a:rPr lang="en" sz="2300" b="1">
                <a:latin typeface="Courier New"/>
                <a:ea typeface="Courier New"/>
                <a:cs typeface="Courier New"/>
                <a:sym typeface="Courier New"/>
              </a:rPr>
              <a:t>0</a:t>
            </a:r>
            <a:r>
              <a:rPr lang="en" sz="2300">
                <a:latin typeface="Courier New"/>
                <a:ea typeface="Courier New"/>
                <a:cs typeface="Courier New"/>
                <a:sym typeface="Courier New"/>
              </a:rPr>
              <a:t>)</a:t>
            </a:r>
          </a:p>
          <a:p>
            <a:pPr lvl="0" rtl="0">
              <a:spcBef>
                <a:spcPts val="0"/>
              </a:spcBef>
              <a:buNone/>
            </a:pPr>
            <a:r>
              <a:rPr lang="en" sz="2300">
                <a:latin typeface="Courier New"/>
                <a:ea typeface="Courier New"/>
                <a:cs typeface="Courier New"/>
                <a:sym typeface="Courier New"/>
              </a:rPr>
              <a:t>(if (= x 0) 0 (/ 1 x))</a:t>
            </a:r>
          </a:p>
        </p:txBody>
      </p:sp>
      <p:cxnSp>
        <p:nvCxnSpPr>
          <p:cNvPr id="184" name="Shape 184"/>
          <p:cNvCxnSpPr/>
          <p:nvPr/>
        </p:nvCxnSpPr>
        <p:spPr>
          <a:xfrm rot="10800000">
            <a:off x="3774425" y="4140200"/>
            <a:ext cx="739200" cy="996000"/>
          </a:xfrm>
          <a:prstGeom prst="straightConnector1">
            <a:avLst/>
          </a:prstGeom>
          <a:noFill/>
          <a:ln w="38100" cap="flat" cmpd="sng">
            <a:solidFill>
              <a:schemeClr val="dk2"/>
            </a:solidFill>
            <a:prstDash val="solid"/>
            <a:round/>
            <a:headEnd type="none" w="lg" len="lg"/>
            <a:tailEnd type="triangle" w="lg" len="lg"/>
          </a:ln>
        </p:spPr>
      </p:cxnSp>
      <p:sp>
        <p:nvSpPr>
          <p:cNvPr id="185" name="Shape 185"/>
          <p:cNvSpPr txBox="1"/>
          <p:nvPr/>
        </p:nvSpPr>
        <p:spPr>
          <a:xfrm>
            <a:off x="4801575" y="4752300"/>
            <a:ext cx="2381400" cy="1525200"/>
          </a:xfrm>
          <a:prstGeom prst="rect">
            <a:avLst/>
          </a:prstGeom>
          <a:noFill/>
          <a:ln>
            <a:noFill/>
          </a:ln>
        </p:spPr>
        <p:txBody>
          <a:bodyPr lIns="91425" tIns="91425" rIns="91425" bIns="91425" anchor="t" anchorCtr="0">
            <a:noAutofit/>
          </a:bodyPr>
          <a:lstStyle/>
          <a:p>
            <a:pPr lvl="0">
              <a:spcBef>
                <a:spcPts val="0"/>
              </a:spcBef>
              <a:buNone/>
            </a:pPr>
            <a:r>
              <a:rPr lang="en"/>
              <a:t>Shouldn’t this expression produce an error?</a:t>
            </a:r>
          </a:p>
        </p:txBody>
      </p:sp>
    </p:spTree>
    <p:extLst>
      <p:ext uri="{BB962C8B-B14F-4D97-AF65-F5344CB8AC3E}">
        <p14:creationId xmlns:p14="http://schemas.microsoft.com/office/powerpoint/2010/main" val="288947508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t>This if expression contains the sub-expressions (= x 0), 0, and (/ 1 x). The evaluation of this expression proceeds in two steps:</a:t>
            </a:r>
          </a:p>
          <a:p>
            <a:pPr marL="457200" lvl="0" indent="-228600" rtl="0">
              <a:spcBef>
                <a:spcPts val="0"/>
              </a:spcBef>
              <a:buAutoNum type="arabicPeriod"/>
            </a:pPr>
            <a:r>
              <a:rPr lang="en" b="1"/>
              <a:t>The first expression is always evaluated. Its result must be a Boolean.</a:t>
            </a:r>
          </a:p>
          <a:p>
            <a:pPr marL="457200" lvl="0" indent="-228600" rtl="0">
              <a:spcBef>
                <a:spcPts val="0"/>
              </a:spcBef>
              <a:buAutoNum type="arabicPeriod"/>
            </a:pPr>
            <a:r>
              <a:rPr lang="en" b="1"/>
              <a:t>If the result of the first expression is </a:t>
            </a:r>
            <a:r>
              <a:rPr lang="en" b="1">
                <a:solidFill>
                  <a:schemeClr val="accent2"/>
                </a:solidFill>
              </a:rPr>
              <a:t>#true</a:t>
            </a:r>
            <a:r>
              <a:rPr lang="en" b="1"/>
              <a:t>, then the second expression is evaluated; otherwise the third one. Whatever their results are, they are also the result of the entire if expression.</a:t>
            </a:r>
          </a:p>
          <a:p>
            <a:pPr lvl="0">
              <a:spcBef>
                <a:spcPts val="0"/>
              </a:spcBef>
              <a:buNone/>
            </a:pPr>
            <a:endParaRPr/>
          </a:p>
        </p:txBody>
      </p:sp>
      <p:sp>
        <p:nvSpPr>
          <p:cNvPr id="191" name="Shape 191"/>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latin typeface="Consolas"/>
                <a:ea typeface="Consolas"/>
                <a:cs typeface="Consolas"/>
                <a:sym typeface="Consolas"/>
              </a:rPr>
              <a:t>(if (= x 0) 0 (/ 1 x))</a:t>
            </a:r>
            <a:r>
              <a:rPr lang="en"/>
              <a:t> </a:t>
            </a:r>
          </a:p>
          <a:p>
            <a:pPr lvl="0">
              <a:spcBef>
                <a:spcPts val="0"/>
              </a:spcBef>
              <a:buNone/>
            </a:pPr>
            <a:r>
              <a:rPr lang="en"/>
              <a:t>rules of evaluation</a:t>
            </a:r>
          </a:p>
        </p:txBody>
      </p:sp>
    </p:spTree>
    <p:extLst>
      <p:ext uri="{BB962C8B-B14F-4D97-AF65-F5344CB8AC3E}">
        <p14:creationId xmlns:p14="http://schemas.microsoft.com/office/powerpoint/2010/main" val="2405678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Algebra</a:t>
            </a:r>
          </a:p>
        </p:txBody>
      </p:sp>
      <p:sp>
        <p:nvSpPr>
          <p:cNvPr id="28" name="Shape 28"/>
          <p:cNvSpPr txBox="1">
            <a:spLocks noGrp="1"/>
          </p:cNvSpPr>
          <p:nvPr>
            <p:ph idx="1"/>
          </p:nvPr>
        </p:nvSpPr>
        <p:spPr/>
        <p:txBody>
          <a:bodyPr/>
          <a:lstStyle/>
          <a:p>
            <a:pPr lvl="0"/>
            <a:r>
              <a:rPr lang="en"/>
              <a:t>just another language</a:t>
            </a:r>
          </a:p>
        </p:txBody>
      </p:sp>
    </p:spTree>
    <p:extLst>
      <p:ext uri="{BB962C8B-B14F-4D97-AF65-F5344CB8AC3E}">
        <p14:creationId xmlns:p14="http://schemas.microsoft.com/office/powerpoint/2010/main" val="240337625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Practice</a:t>
            </a:r>
          </a:p>
        </p:txBody>
      </p:sp>
      <p:sp>
        <p:nvSpPr>
          <p:cNvPr id="197" name="Shape 197"/>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spcAft>
                <a:spcPts val="1000"/>
              </a:spcAft>
              <a:buNone/>
            </a:pPr>
            <a:r>
              <a:rPr lang="en"/>
              <a:t>Suppose you want to decide whether today is an appropriate day to go to the mall. You go to the movies if it is either not sunny or if today is Friday (because that is when discount tickets are available).</a:t>
            </a:r>
          </a:p>
          <a:p>
            <a:pPr lvl="0" rtl="0">
              <a:spcBef>
                <a:spcPts val="0"/>
              </a:spcBef>
              <a:spcAft>
                <a:spcPts val="0"/>
              </a:spcAft>
              <a:buNone/>
            </a:pP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define</a:t>
            </a:r>
            <a:r>
              <a:rPr lang="en">
                <a:solidFill>
                  <a:srgbClr val="000000"/>
                </a:solidFill>
                <a:highlight>
                  <a:srgbClr val="FFFFFF"/>
                </a:highlight>
                <a:latin typeface="Consolas"/>
                <a:ea typeface="Consolas"/>
                <a:cs typeface="Consolas"/>
                <a:sym typeface="Consolas"/>
              </a:rPr>
              <a:t> sunny </a:t>
            </a:r>
            <a:r>
              <a:rPr lang="en">
                <a:solidFill>
                  <a:srgbClr val="228B22"/>
                </a:solidFill>
                <a:highlight>
                  <a:srgbClr val="FFFFFF"/>
                </a:highlight>
                <a:latin typeface="Consolas"/>
                <a:ea typeface="Consolas"/>
                <a:cs typeface="Consolas"/>
                <a:sym typeface="Consolas"/>
              </a:rPr>
              <a:t>#true</a:t>
            </a:r>
            <a:r>
              <a:rPr lang="en">
                <a:solidFill>
                  <a:srgbClr val="843C24"/>
                </a:solidFill>
                <a:highlight>
                  <a:srgbClr val="FFFFFF"/>
                </a:highlight>
                <a:latin typeface="Consolas"/>
                <a:ea typeface="Consolas"/>
                <a:cs typeface="Consolas"/>
                <a:sym typeface="Consolas"/>
              </a:rPr>
              <a:t>)</a:t>
            </a:r>
          </a:p>
          <a:p>
            <a:pPr lvl="0" rtl="0">
              <a:spcBef>
                <a:spcPts val="0"/>
              </a:spcBef>
              <a:spcAft>
                <a:spcPts val="1000"/>
              </a:spcAft>
              <a:buNone/>
            </a:pP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define</a:t>
            </a:r>
            <a:r>
              <a:rPr lang="en">
                <a:solidFill>
                  <a:srgbClr val="000000"/>
                </a:solidFill>
                <a:highlight>
                  <a:srgbClr val="FFFFFF"/>
                </a:highlight>
                <a:latin typeface="Consolas"/>
                <a:ea typeface="Consolas"/>
                <a:cs typeface="Consolas"/>
                <a:sym typeface="Consolas"/>
              </a:rPr>
              <a:t> friday </a:t>
            </a:r>
            <a:r>
              <a:rPr lang="en">
                <a:solidFill>
                  <a:srgbClr val="228B22"/>
                </a:solidFill>
                <a:highlight>
                  <a:srgbClr val="FFFFFF"/>
                </a:highlight>
                <a:latin typeface="Consolas"/>
                <a:ea typeface="Consolas"/>
                <a:cs typeface="Consolas"/>
                <a:sym typeface="Consolas"/>
              </a:rPr>
              <a:t>#false</a:t>
            </a:r>
            <a:r>
              <a:rPr lang="en">
                <a:solidFill>
                  <a:srgbClr val="843C24"/>
                </a:solidFill>
                <a:highlight>
                  <a:srgbClr val="FFFFFF"/>
                </a:highlight>
                <a:latin typeface="Consolas"/>
                <a:ea typeface="Consolas"/>
                <a:cs typeface="Consolas"/>
                <a:sym typeface="Consolas"/>
              </a:rPr>
              <a:t>)</a:t>
            </a:r>
          </a:p>
          <a:p>
            <a:pPr marL="0" marR="0" lvl="0" indent="0" algn="l" rtl="0">
              <a:lnSpc>
                <a:spcPct val="115000"/>
              </a:lnSpc>
              <a:spcBef>
                <a:spcPts val="0"/>
              </a:spcBef>
              <a:spcAft>
                <a:spcPts val="1000"/>
              </a:spcAft>
              <a:buNone/>
            </a:pPr>
            <a:r>
              <a:rPr lang="en"/>
              <a:t>Now create an expression that computes whether </a:t>
            </a:r>
            <a:r>
              <a:rPr lang="en" b="1"/>
              <a:t>sunny </a:t>
            </a:r>
            <a:r>
              <a:rPr lang="en"/>
              <a:t>is false or </a:t>
            </a:r>
            <a:r>
              <a:rPr lang="en" b="1"/>
              <a:t>friday </a:t>
            </a:r>
            <a:r>
              <a:rPr lang="en"/>
              <a:t>is true. So in this particular case, the answer is </a:t>
            </a:r>
            <a:r>
              <a:rPr lang="en">
                <a:solidFill>
                  <a:srgbClr val="228B22"/>
                </a:solidFill>
                <a:highlight>
                  <a:srgbClr val="FFFFFF"/>
                </a:highlight>
                <a:latin typeface="Consolas"/>
                <a:ea typeface="Consolas"/>
                <a:cs typeface="Consolas"/>
                <a:sym typeface="Consolas"/>
              </a:rPr>
              <a:t>#false.</a:t>
            </a:r>
          </a:p>
        </p:txBody>
      </p:sp>
    </p:spTree>
    <p:extLst>
      <p:ext uri="{BB962C8B-B14F-4D97-AF65-F5344CB8AC3E}">
        <p14:creationId xmlns:p14="http://schemas.microsoft.com/office/powerpoint/2010/main" val="26547631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Practice</a:t>
            </a:r>
          </a:p>
        </p:txBody>
      </p:sp>
      <p:sp>
        <p:nvSpPr>
          <p:cNvPr id="203" name="Shape 203"/>
          <p:cNvSpPr txBox="1"/>
          <p:nvPr/>
        </p:nvSpPr>
        <p:spPr>
          <a:xfrm>
            <a:off x="849155" y="2778200"/>
            <a:ext cx="7710300" cy="3999900"/>
          </a:xfrm>
          <a:prstGeom prst="rect">
            <a:avLst/>
          </a:prstGeom>
          <a:noFill/>
          <a:ln>
            <a:noFill/>
          </a:ln>
        </p:spPr>
        <p:txBody>
          <a:bodyPr lIns="91425" tIns="91425" rIns="91425" bIns="91425" anchor="t" anchorCtr="0">
            <a:noAutofit/>
          </a:bodyPr>
          <a:lstStyle/>
          <a:p>
            <a:pPr marR="342900" lvl="0" rtl="0">
              <a:lnSpc>
                <a:spcPct val="140000"/>
              </a:lnSpc>
              <a:spcBef>
                <a:spcPts val="0"/>
              </a:spcBef>
              <a:spcAft>
                <a:spcPts val="1000"/>
              </a:spcAft>
              <a:buNone/>
            </a:pPr>
            <a:r>
              <a:rPr lang="en" sz="1800">
                <a:solidFill>
                  <a:srgbClr val="843C24"/>
                </a:solidFill>
                <a:latin typeface="Consolas"/>
                <a:ea typeface="Consolas"/>
                <a:cs typeface="Consolas"/>
                <a:sym typeface="Consolas"/>
              </a:rPr>
              <a:t>(</a:t>
            </a:r>
            <a:r>
              <a:rPr lang="en" sz="1800">
                <a:solidFill>
                  <a:srgbClr val="0077AA"/>
                </a:solidFill>
                <a:latin typeface="Consolas"/>
                <a:ea typeface="Consolas"/>
                <a:cs typeface="Consolas"/>
                <a:sym typeface="Consolas"/>
                <a:hlinkClick r:id="rId3"/>
              </a:rPr>
              <a:t>define</a:t>
            </a:r>
            <a:r>
              <a:rPr lang="en" sz="1800">
                <a:latin typeface="Consolas"/>
                <a:ea typeface="Consolas"/>
                <a:cs typeface="Consolas"/>
                <a:sym typeface="Consolas"/>
              </a:rPr>
              <a:t> box (rectangle 50 100 “solid” “blue”)</a:t>
            </a:r>
            <a:r>
              <a:rPr lang="en" sz="1800">
                <a:solidFill>
                  <a:srgbClr val="843C24"/>
                </a:solidFill>
                <a:latin typeface="Consolas"/>
                <a:ea typeface="Consolas"/>
                <a:cs typeface="Consolas"/>
                <a:sym typeface="Consolas"/>
              </a:rPr>
              <a:t>)</a:t>
            </a:r>
          </a:p>
          <a:p>
            <a:pPr marR="342900" lvl="0" rtl="0">
              <a:lnSpc>
                <a:spcPct val="140000"/>
              </a:lnSpc>
              <a:spcBef>
                <a:spcPts val="0"/>
              </a:spcBef>
              <a:spcAft>
                <a:spcPts val="1000"/>
              </a:spcAft>
              <a:buNone/>
            </a:pPr>
            <a:r>
              <a:rPr lang="en" sz="1800">
                <a:latin typeface="Roboto"/>
                <a:ea typeface="Roboto"/>
                <a:cs typeface="Roboto"/>
                <a:sym typeface="Roboto"/>
              </a:rPr>
              <a:t>Create an expression that computes whether the image is </a:t>
            </a:r>
            <a:r>
              <a:rPr lang="en" sz="1800">
                <a:solidFill>
                  <a:srgbClr val="228B22"/>
                </a:solidFill>
                <a:latin typeface="Roboto"/>
                <a:ea typeface="Roboto"/>
                <a:cs typeface="Roboto"/>
                <a:sym typeface="Roboto"/>
              </a:rPr>
              <a:t>"tall"</a:t>
            </a:r>
            <a:r>
              <a:rPr lang="en" sz="1800">
                <a:latin typeface="Roboto"/>
                <a:ea typeface="Roboto"/>
                <a:cs typeface="Roboto"/>
                <a:sym typeface="Roboto"/>
              </a:rPr>
              <a:t> or </a:t>
            </a:r>
            <a:r>
              <a:rPr lang="en" sz="1800">
                <a:solidFill>
                  <a:srgbClr val="228B22"/>
                </a:solidFill>
                <a:latin typeface="Roboto"/>
                <a:ea typeface="Roboto"/>
                <a:cs typeface="Roboto"/>
                <a:sym typeface="Roboto"/>
              </a:rPr>
              <a:t>"wide"</a:t>
            </a:r>
            <a:r>
              <a:rPr lang="en" sz="1800">
                <a:latin typeface="Roboto"/>
                <a:ea typeface="Roboto"/>
                <a:cs typeface="Roboto"/>
                <a:sym typeface="Roboto"/>
              </a:rPr>
              <a:t>. An image should be labeled </a:t>
            </a:r>
            <a:r>
              <a:rPr lang="en" sz="1800">
                <a:solidFill>
                  <a:srgbClr val="228B22"/>
                </a:solidFill>
                <a:latin typeface="Roboto"/>
                <a:ea typeface="Roboto"/>
                <a:cs typeface="Roboto"/>
                <a:sym typeface="Roboto"/>
              </a:rPr>
              <a:t>"tall"</a:t>
            </a:r>
            <a:r>
              <a:rPr lang="en" sz="1800">
                <a:latin typeface="Roboto"/>
                <a:ea typeface="Roboto"/>
                <a:cs typeface="Roboto"/>
                <a:sym typeface="Roboto"/>
              </a:rPr>
              <a:t> if its height is larger or equal to its width; otherwise it is </a:t>
            </a:r>
            <a:r>
              <a:rPr lang="en" sz="1800">
                <a:solidFill>
                  <a:srgbClr val="228B22"/>
                </a:solidFill>
                <a:latin typeface="Roboto"/>
                <a:ea typeface="Roboto"/>
                <a:cs typeface="Roboto"/>
                <a:sym typeface="Roboto"/>
              </a:rPr>
              <a:t>"wide"</a:t>
            </a:r>
            <a:r>
              <a:rPr lang="en" sz="1800">
                <a:latin typeface="Roboto"/>
                <a:ea typeface="Roboto"/>
                <a:cs typeface="Roboto"/>
                <a:sym typeface="Roboto"/>
              </a:rPr>
              <a:t>. </a:t>
            </a:r>
          </a:p>
          <a:p>
            <a:pPr marR="342900" lvl="0" rtl="0">
              <a:lnSpc>
                <a:spcPct val="140000"/>
              </a:lnSpc>
              <a:spcBef>
                <a:spcPts val="0"/>
              </a:spcBef>
              <a:spcAft>
                <a:spcPts val="0"/>
              </a:spcAft>
              <a:buNone/>
            </a:pPr>
            <a:r>
              <a:rPr lang="en" sz="1800">
                <a:latin typeface="Roboto"/>
                <a:ea typeface="Roboto"/>
                <a:cs typeface="Roboto"/>
                <a:sym typeface="Roboto"/>
              </a:rPr>
              <a:t>Hint: </a:t>
            </a:r>
            <a:r>
              <a:rPr lang="en" sz="1800" b="1">
                <a:latin typeface="Roboto"/>
                <a:ea typeface="Roboto"/>
                <a:cs typeface="Roboto"/>
                <a:sym typeface="Roboto"/>
              </a:rPr>
              <a:t>image-width</a:t>
            </a:r>
            <a:r>
              <a:rPr lang="en" sz="1800">
                <a:latin typeface="Roboto"/>
                <a:ea typeface="Roboto"/>
                <a:cs typeface="Roboto"/>
                <a:sym typeface="Roboto"/>
              </a:rPr>
              <a:t> returns the width of the image</a:t>
            </a:r>
          </a:p>
          <a:p>
            <a:pPr marR="342900" lvl="0" rtl="0">
              <a:lnSpc>
                <a:spcPct val="140000"/>
              </a:lnSpc>
              <a:spcBef>
                <a:spcPts val="0"/>
              </a:spcBef>
              <a:spcAft>
                <a:spcPts val="0"/>
              </a:spcAft>
              <a:buNone/>
            </a:pPr>
            <a:r>
              <a:rPr lang="en" sz="1800">
                <a:latin typeface="Roboto"/>
                <a:ea typeface="Roboto"/>
                <a:cs typeface="Roboto"/>
                <a:sym typeface="Roboto"/>
              </a:rPr>
              <a:t>	 </a:t>
            </a:r>
            <a:r>
              <a:rPr lang="en" sz="1800" b="1">
                <a:latin typeface="Roboto"/>
                <a:ea typeface="Roboto"/>
                <a:cs typeface="Roboto"/>
                <a:sym typeface="Roboto"/>
              </a:rPr>
              <a:t>image-height</a:t>
            </a:r>
            <a:r>
              <a:rPr lang="en" sz="1800">
                <a:latin typeface="Roboto"/>
                <a:ea typeface="Roboto"/>
                <a:cs typeface="Roboto"/>
                <a:sym typeface="Roboto"/>
              </a:rPr>
              <a:t> returns the height of the image</a:t>
            </a:r>
          </a:p>
        </p:txBody>
      </p:sp>
    </p:spTree>
    <p:extLst>
      <p:ext uri="{BB962C8B-B14F-4D97-AF65-F5344CB8AC3E}">
        <p14:creationId xmlns:p14="http://schemas.microsoft.com/office/powerpoint/2010/main" val="13210808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Objectives</a:t>
            </a:r>
          </a:p>
        </p:txBody>
      </p:sp>
      <p:sp>
        <p:nvSpPr>
          <p:cNvPr id="110" name="Shape 110"/>
          <p:cNvSpPr txBox="1">
            <a:spLocks noGrp="1"/>
          </p:cNvSpPr>
          <p:nvPr>
            <p:ph type="body" idx="1"/>
          </p:nvPr>
        </p:nvSpPr>
        <p:spPr>
          <a:xfrm>
            <a:off x="471900" y="2558767"/>
            <a:ext cx="3999900" cy="3613500"/>
          </a:xfrm>
          <a:prstGeom prst="rect">
            <a:avLst/>
          </a:prstGeom>
        </p:spPr>
        <p:txBody>
          <a:bodyPr lIns="91425" tIns="91425" rIns="91425" bIns="91425" anchor="t" anchorCtr="0">
            <a:noAutofit/>
          </a:bodyPr>
          <a:lstStyle/>
          <a:p>
            <a:pPr lvl="0" rtl="0">
              <a:spcBef>
                <a:spcPts val="0"/>
              </a:spcBef>
              <a:buNone/>
            </a:pPr>
            <a:r>
              <a:rPr lang="en"/>
              <a:t>Knowledge:</a:t>
            </a:r>
          </a:p>
          <a:p>
            <a:pPr lvl="0">
              <a:spcBef>
                <a:spcPts val="0"/>
              </a:spcBef>
              <a:buNone/>
            </a:pPr>
            <a:r>
              <a:rPr lang="en"/>
              <a:t>Boolean arithmetic is analogous to string arithmetic and number arithmetic.</a:t>
            </a:r>
          </a:p>
        </p:txBody>
      </p:sp>
      <p:sp>
        <p:nvSpPr>
          <p:cNvPr id="111" name="Shape 111"/>
          <p:cNvSpPr txBox="1">
            <a:spLocks noGrp="1"/>
          </p:cNvSpPr>
          <p:nvPr>
            <p:ph type="body" idx="2"/>
          </p:nvPr>
        </p:nvSpPr>
        <p:spPr>
          <a:xfrm>
            <a:off x="4694250" y="2558767"/>
            <a:ext cx="3999900" cy="3613500"/>
          </a:xfrm>
          <a:prstGeom prst="rect">
            <a:avLst/>
          </a:prstGeom>
        </p:spPr>
        <p:txBody>
          <a:bodyPr lIns="91425" tIns="91425" rIns="91425" bIns="91425" anchor="t" anchorCtr="0">
            <a:noAutofit/>
          </a:bodyPr>
          <a:lstStyle/>
          <a:p>
            <a:pPr lvl="0" rtl="0">
              <a:spcBef>
                <a:spcPts val="0"/>
              </a:spcBef>
              <a:buNone/>
            </a:pPr>
            <a:r>
              <a:rPr lang="en"/>
              <a:t>Skills:</a:t>
            </a:r>
          </a:p>
          <a:p>
            <a:pPr lvl="0">
              <a:spcBef>
                <a:spcPts val="0"/>
              </a:spcBef>
              <a:buNone/>
            </a:pPr>
            <a:r>
              <a:rPr lang="en"/>
              <a:t>Evaluate expressions using Booleans in Racket.</a:t>
            </a:r>
          </a:p>
        </p:txBody>
      </p:sp>
    </p:spTree>
    <p:extLst>
      <p:ext uri="{BB962C8B-B14F-4D97-AF65-F5344CB8AC3E}">
        <p14:creationId xmlns:p14="http://schemas.microsoft.com/office/powerpoint/2010/main" val="182331861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p:txBody>
          <a:bodyPr/>
          <a:lstStyle/>
          <a:p>
            <a:pPr lvl="0"/>
            <a:r>
              <a:rPr lang="en"/>
              <a:t>6.</a:t>
            </a:r>
          </a:p>
        </p:txBody>
      </p:sp>
      <p:sp>
        <p:nvSpPr>
          <p:cNvPr id="228" name="Shape 228"/>
          <p:cNvSpPr txBox="1">
            <a:spLocks noGrp="1"/>
          </p:cNvSpPr>
          <p:nvPr>
            <p:ph idx="1"/>
          </p:nvPr>
        </p:nvSpPr>
        <p:spPr/>
        <p:txBody>
          <a:bodyPr/>
          <a:lstStyle/>
          <a:p>
            <a:pPr lvl="0"/>
            <a:r>
              <a:rPr lang="en">
                <a:sym typeface="Times New Roman"/>
              </a:rPr>
              <a:t>Sugar is sweet or Ice is cold.</a:t>
            </a:r>
          </a:p>
        </p:txBody>
      </p:sp>
    </p:spTree>
    <p:extLst>
      <p:ext uri="{BB962C8B-B14F-4D97-AF65-F5344CB8AC3E}">
        <p14:creationId xmlns:p14="http://schemas.microsoft.com/office/powerpoint/2010/main" val="23884310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p:txBody>
          <a:bodyPr/>
          <a:lstStyle/>
          <a:p>
            <a:pPr lvl="0"/>
            <a:r>
              <a:rPr lang="en"/>
              <a:t>4.</a:t>
            </a:r>
          </a:p>
        </p:txBody>
      </p:sp>
      <p:sp>
        <p:nvSpPr>
          <p:cNvPr id="216" name="Shape 216"/>
          <p:cNvSpPr txBox="1">
            <a:spLocks noGrp="1"/>
          </p:cNvSpPr>
          <p:nvPr>
            <p:ph idx="1"/>
          </p:nvPr>
        </p:nvSpPr>
        <p:spPr/>
        <p:txBody>
          <a:bodyPr/>
          <a:lstStyle/>
          <a:p>
            <a:pPr lvl="0"/>
            <a:r>
              <a:rPr lang="en-US">
                <a:sym typeface="Times New Roman"/>
              </a:rPr>
              <a:t>Sugar is sweet and Ice is hot. </a:t>
            </a:r>
          </a:p>
          <a:p>
            <a:pPr lvl="0"/>
            <a:endParaRPr lang="en-US"/>
          </a:p>
        </p:txBody>
      </p:sp>
    </p:spTree>
    <p:extLst>
      <p:ext uri="{BB962C8B-B14F-4D97-AF65-F5344CB8AC3E}">
        <p14:creationId xmlns:p14="http://schemas.microsoft.com/office/powerpoint/2010/main" val="369592733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p:txBody>
          <a:bodyPr/>
          <a:lstStyle/>
          <a:p>
            <a:pPr lvl="0"/>
            <a:r>
              <a:rPr lang="en"/>
              <a:t>2.</a:t>
            </a:r>
          </a:p>
        </p:txBody>
      </p:sp>
      <p:sp>
        <p:nvSpPr>
          <p:cNvPr id="204" name="Shape 204"/>
          <p:cNvSpPr txBox="1">
            <a:spLocks noGrp="1"/>
          </p:cNvSpPr>
          <p:nvPr>
            <p:ph idx="1"/>
          </p:nvPr>
        </p:nvSpPr>
        <p:spPr/>
        <p:txBody>
          <a:bodyPr/>
          <a:lstStyle/>
          <a:p>
            <a:pPr lvl="0"/>
            <a:r>
              <a:rPr lang="en">
                <a:sym typeface="Times New Roman"/>
              </a:rPr>
              <a:t>Ice is hot.</a:t>
            </a:r>
          </a:p>
        </p:txBody>
      </p:sp>
    </p:spTree>
    <p:extLst>
      <p:ext uri="{BB962C8B-B14F-4D97-AF65-F5344CB8AC3E}">
        <p14:creationId xmlns:p14="http://schemas.microsoft.com/office/powerpoint/2010/main" val="20497154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
              <a:t>and</a:t>
            </a:r>
          </a:p>
        </p:txBody>
      </p:sp>
      <p:sp>
        <p:nvSpPr>
          <p:cNvPr id="191" name="Shape 191"/>
          <p:cNvSpPr txBox="1">
            <a:spLocks noGrp="1"/>
          </p:cNvSpPr>
          <p:nvPr>
            <p:ph idx="1"/>
          </p:nvPr>
        </p:nvSpPr>
        <p:spPr/>
        <p:txBody>
          <a:bodyPr/>
          <a:lstStyle/>
          <a:p>
            <a:pPr lvl="0"/>
            <a:r>
              <a:rPr lang="en-US">
                <a:sym typeface="Verdana"/>
              </a:rPr>
              <a:t>; and: Boolean Boolean -&gt; Boolean</a:t>
            </a:r>
          </a:p>
          <a:p>
            <a:pPr lvl="0"/>
            <a:r>
              <a:rPr lang="en-US">
                <a:sym typeface="Verdana"/>
              </a:rPr>
              <a:t>; Returns true if BOTH inputs are true</a:t>
            </a:r>
          </a:p>
          <a:p>
            <a:pPr lvl="0"/>
            <a:endParaRPr lang="en-US">
              <a:sym typeface="Verdana"/>
            </a:endParaRPr>
          </a:p>
          <a:p>
            <a:pPr lvl="0"/>
            <a:r>
              <a:rPr lang="en-US">
                <a:sym typeface="Verdana"/>
              </a:rPr>
              <a:t>; or: Boolean Boolean -&gt; Boolean</a:t>
            </a:r>
          </a:p>
          <a:p>
            <a:pPr lvl="0"/>
            <a:r>
              <a:rPr lang="en-US">
                <a:sym typeface="Verdana"/>
              </a:rPr>
              <a:t>; Returns true if EITHER of the inputs are true.</a:t>
            </a:r>
          </a:p>
        </p:txBody>
      </p:sp>
      <p:sp>
        <p:nvSpPr>
          <p:cNvPr id="192" name="Shape 192"/>
          <p:cNvSpPr txBox="1">
            <a:spLocks noGrp="1"/>
          </p:cNvSpPr>
          <p:nvPr>
            <p:ph type="title" idx="4294967295"/>
          </p:nvPr>
        </p:nvSpPr>
        <p:spPr>
          <a:xfrm>
            <a:off x="6500813" y="-209550"/>
            <a:ext cx="2643187" cy="1522413"/>
          </a:xfrm>
          <a:prstGeom prst="rect">
            <a:avLst/>
          </a:prstGeom>
        </p:spPr>
        <p:txBody>
          <a:bodyPr lIns="91425" tIns="91425" rIns="91425" bIns="91425" anchor="b" anchorCtr="0">
            <a:noAutofit/>
          </a:bodyPr>
          <a:lstStyle/>
          <a:p>
            <a:pPr lvl="0" algn="r" rtl="0">
              <a:spcBef>
                <a:spcPts val="0"/>
              </a:spcBef>
              <a:buNone/>
            </a:pPr>
            <a:r>
              <a:rPr lang="en" dirty="0"/>
              <a:t>or</a:t>
            </a:r>
          </a:p>
        </p:txBody>
      </p:sp>
    </p:spTree>
    <p:extLst>
      <p:ext uri="{BB962C8B-B14F-4D97-AF65-F5344CB8AC3E}">
        <p14:creationId xmlns:p14="http://schemas.microsoft.com/office/powerpoint/2010/main" val="401563363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p:txBody>
          <a:bodyPr/>
          <a:lstStyle/>
          <a:p>
            <a:pPr lvl="0"/>
            <a:r>
              <a:rPr lang="en"/>
              <a:t>boolean contracts</a:t>
            </a:r>
          </a:p>
        </p:txBody>
      </p:sp>
      <p:sp>
        <p:nvSpPr>
          <p:cNvPr id="9" name="Content Placeholder 8"/>
          <p:cNvSpPr>
            <a:spLocks noGrp="1"/>
          </p:cNvSpPr>
          <p:nvPr>
            <p:ph idx="1"/>
          </p:nvPr>
        </p:nvSpPr>
        <p:spPr/>
        <p:txBody>
          <a:bodyPr/>
          <a:lstStyle/>
          <a:p>
            <a:endParaRPr lang="en-US"/>
          </a:p>
        </p:txBody>
      </p:sp>
      <p:graphicFrame>
        <p:nvGraphicFramePr>
          <p:cNvPr id="98" name="Shape 98"/>
          <p:cNvGraphicFramePr/>
          <p:nvPr/>
        </p:nvGraphicFramePr>
        <p:xfrm>
          <a:off x="215875" y="2256550"/>
          <a:ext cx="8656200" cy="2577426"/>
        </p:xfrm>
        <a:graphic>
          <a:graphicData uri="http://schemas.openxmlformats.org/drawingml/2006/table">
            <a:tbl>
              <a:tblPr>
                <a:noFill/>
              </a:tblPr>
              <a:tblGrid>
                <a:gridCol w="2520075">
                  <a:extLst>
                    <a:ext uri="{9D8B030D-6E8A-4147-A177-3AD203B41FA5}">
                      <a16:colId xmlns:a16="http://schemas.microsoft.com/office/drawing/2014/main" val="20000"/>
                    </a:ext>
                  </a:extLst>
                </a:gridCol>
                <a:gridCol w="878525">
                  <a:extLst>
                    <a:ext uri="{9D8B030D-6E8A-4147-A177-3AD203B41FA5}">
                      <a16:colId xmlns:a16="http://schemas.microsoft.com/office/drawing/2014/main" val="20001"/>
                    </a:ext>
                  </a:extLst>
                </a:gridCol>
                <a:gridCol w="3233175">
                  <a:extLst>
                    <a:ext uri="{9D8B030D-6E8A-4147-A177-3AD203B41FA5}">
                      <a16:colId xmlns:a16="http://schemas.microsoft.com/office/drawing/2014/main" val="20002"/>
                    </a:ext>
                  </a:extLst>
                </a:gridCol>
                <a:gridCol w="2024425">
                  <a:extLst>
                    <a:ext uri="{9D8B030D-6E8A-4147-A177-3AD203B41FA5}">
                      <a16:colId xmlns:a16="http://schemas.microsoft.com/office/drawing/2014/main" val="20003"/>
                    </a:ext>
                  </a:extLst>
                </a:gridCol>
              </a:tblGrid>
              <a:tr h="487700">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en" sz="1200"/>
                        <a:t>Function Name</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t>Domain</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t>Range</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00875">
                <a:tc>
                  <a:txBody>
                    <a:bodyPr/>
                    <a:lstStyle/>
                    <a:p>
                      <a:pPr lvl="0" rtl="0">
                        <a:spcBef>
                          <a:spcPts val="0"/>
                        </a:spcBef>
                        <a:buNone/>
                      </a:pP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&gt;</a:t>
                      </a:r>
                      <a:r>
                        <a:rPr lang="en">
                          <a:latin typeface="Verdana"/>
                          <a:ea typeface="Verdana"/>
                          <a:cs typeface="Verdana"/>
                          <a:sym typeface="Verdana"/>
                        </a:rPr>
                        <a:t> </a:t>
                      </a:r>
                      <a:r>
                        <a:rPr lang="en">
                          <a:solidFill>
                            <a:srgbClr val="228B22"/>
                          </a:solidFill>
                          <a:latin typeface="Verdana"/>
                          <a:ea typeface="Verdana"/>
                          <a:cs typeface="Verdana"/>
                          <a:sym typeface="Verdana"/>
                        </a:rPr>
                        <a:t>0</a:t>
                      </a:r>
                      <a:r>
                        <a:rPr lang="en">
                          <a:latin typeface="Verdana"/>
                          <a:ea typeface="Verdana"/>
                          <a:cs typeface="Verdana"/>
                          <a:sym typeface="Verdana"/>
                        </a:rPr>
                        <a:t> </a:t>
                      </a:r>
                      <a:r>
                        <a:rPr lang="en">
                          <a:solidFill>
                            <a:srgbClr val="228B22"/>
                          </a:solidFill>
                          <a:latin typeface="Verdana"/>
                          <a:ea typeface="Verdana"/>
                          <a:cs typeface="Verdana"/>
                          <a:sym typeface="Verdana"/>
                        </a:rPr>
                        <a:t>5</a:t>
                      </a:r>
                      <a:r>
                        <a:rPr lang="en">
                          <a:solidFill>
                            <a:srgbClr val="843C24"/>
                          </a:solidFill>
                          <a:latin typeface="Verdana"/>
                          <a:ea typeface="Verdana"/>
                          <a:cs typeface="Verdana"/>
                          <a:sym typeface="Verdana"/>
                        </a:rPr>
                        <a:t>)</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0875">
                <a:tc>
                  <a:txBody>
                    <a:bodyPr/>
                    <a:lstStyle/>
                    <a:p>
                      <a:pPr lvl="0" rtl="0">
                        <a:spcBef>
                          <a:spcPts val="0"/>
                        </a:spcBef>
                        <a:buNone/>
                      </a:pP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latin typeface="Verdana"/>
                          <a:ea typeface="Verdana"/>
                          <a:cs typeface="Verdana"/>
                          <a:sym typeface="Verdana"/>
                        </a:rPr>
                        <a:t> </a:t>
                      </a:r>
                      <a:r>
                        <a:rPr lang="en">
                          <a:solidFill>
                            <a:srgbClr val="228B22"/>
                          </a:solidFill>
                          <a:latin typeface="Verdana"/>
                          <a:ea typeface="Verdana"/>
                          <a:cs typeface="Verdana"/>
                          <a:sym typeface="Verdana"/>
                        </a:rPr>
                        <a:t>1</a:t>
                      </a:r>
                      <a:r>
                        <a:rPr lang="en">
                          <a:latin typeface="Verdana"/>
                          <a:ea typeface="Verdana"/>
                          <a:cs typeface="Verdana"/>
                          <a:sym typeface="Verdana"/>
                        </a:rPr>
                        <a:t> </a:t>
                      </a:r>
                      <a:r>
                        <a:rPr lang="en">
                          <a:solidFill>
                            <a:srgbClr val="228B22"/>
                          </a:solidFill>
                          <a:latin typeface="Verdana"/>
                          <a:ea typeface="Verdana"/>
                          <a:cs typeface="Verdana"/>
                          <a:sym typeface="Verdana"/>
                        </a:rPr>
                        <a:t>9</a:t>
                      </a:r>
                      <a:r>
                        <a:rPr lang="en">
                          <a:solidFill>
                            <a:srgbClr val="843C24"/>
                          </a:solidFill>
                          <a:latin typeface="Verdana"/>
                          <a:ea typeface="Verdana"/>
                          <a:cs typeface="Verdana"/>
                          <a:sym typeface="Verdana"/>
                        </a:rPr>
                        <a:t>)</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0875">
                <a:tc>
                  <a:txBody>
                    <a:bodyPr/>
                    <a:lstStyle/>
                    <a:p>
                      <a:pPr lvl="0" rtl="0">
                        <a:spcBef>
                          <a:spcPts val="0"/>
                        </a:spcBef>
                        <a:buNone/>
                      </a:pP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&lt;=</a:t>
                      </a:r>
                      <a:r>
                        <a:rPr lang="en">
                          <a:latin typeface="Verdana"/>
                          <a:ea typeface="Verdana"/>
                          <a:cs typeface="Verdana"/>
                          <a:sym typeface="Verdana"/>
                        </a:rPr>
                        <a:t> </a:t>
                      </a:r>
                      <a:r>
                        <a:rPr lang="en">
                          <a:solidFill>
                            <a:srgbClr val="228B22"/>
                          </a:solidFill>
                          <a:latin typeface="Verdana"/>
                          <a:ea typeface="Verdana"/>
                          <a:cs typeface="Verdana"/>
                          <a:sym typeface="Verdana"/>
                        </a:rPr>
                        <a:t>2</a:t>
                      </a:r>
                      <a:r>
                        <a:rPr lang="en">
                          <a:latin typeface="Verdana"/>
                          <a:ea typeface="Verdana"/>
                          <a:cs typeface="Verdana"/>
                          <a:sym typeface="Verdana"/>
                        </a:rPr>
                        <a:t> </a:t>
                      </a:r>
                      <a:r>
                        <a:rPr lang="en">
                          <a:solidFill>
                            <a:srgbClr val="228B22"/>
                          </a:solidFill>
                          <a:latin typeface="Verdana"/>
                          <a:ea typeface="Verdana"/>
                          <a:cs typeface="Verdana"/>
                          <a:sym typeface="Verdana"/>
                        </a:rPr>
                        <a:t>2</a:t>
                      </a:r>
                      <a:r>
                        <a:rPr lang="en">
                          <a:solidFill>
                            <a:srgbClr val="843C24"/>
                          </a:solidFill>
                          <a:latin typeface="Verdana"/>
                          <a:ea typeface="Verdana"/>
                          <a:cs typeface="Verdana"/>
                          <a:sym typeface="Verdana"/>
                        </a:rPr>
                        <a:t>)</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32025">
                <a:tc>
                  <a:txBody>
                    <a:bodyPr/>
                    <a:lstStyle/>
                    <a:p>
                      <a:pPr lvl="0" rtl="0">
                        <a:lnSpc>
                          <a:spcPct val="115000"/>
                        </a:lnSpc>
                        <a:spcBef>
                          <a:spcPts val="0"/>
                        </a:spcBef>
                        <a:buNone/>
                      </a:pP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string=?</a:t>
                      </a:r>
                      <a:r>
                        <a:rPr lang="en">
                          <a:latin typeface="Verdana"/>
                          <a:ea typeface="Verdana"/>
                          <a:cs typeface="Verdana"/>
                          <a:sym typeface="Verdana"/>
                        </a:rPr>
                        <a:t> </a:t>
                      </a:r>
                      <a:r>
                        <a:rPr lang="en">
                          <a:solidFill>
                            <a:srgbClr val="228B22"/>
                          </a:solidFill>
                          <a:latin typeface="Verdana"/>
                          <a:ea typeface="Verdana"/>
                          <a:cs typeface="Verdana"/>
                          <a:sym typeface="Verdana"/>
                        </a:rPr>
                        <a:t>"dog"</a:t>
                      </a:r>
                      <a:r>
                        <a:rPr lang="en">
                          <a:latin typeface="Verdana"/>
                          <a:ea typeface="Verdana"/>
                          <a:cs typeface="Verdana"/>
                          <a:sym typeface="Verdana"/>
                        </a:rPr>
                        <a:t> </a:t>
                      </a:r>
                      <a:r>
                        <a:rPr lang="en">
                          <a:solidFill>
                            <a:srgbClr val="228B22"/>
                          </a:solidFill>
                          <a:latin typeface="Verdana"/>
                          <a:ea typeface="Verdana"/>
                          <a:cs typeface="Verdana"/>
                          <a:sym typeface="Verdana"/>
                        </a:rPr>
                        <a:t>"cat"</a:t>
                      </a:r>
                      <a:r>
                        <a:rPr lang="en">
                          <a:solidFill>
                            <a:srgbClr val="843C24"/>
                          </a:solidFill>
                          <a:latin typeface="Verdana"/>
                          <a:ea typeface="Verdana"/>
                          <a:cs typeface="Verdana"/>
                          <a:sym typeface="Verdana"/>
                        </a:rPr>
                        <a:t>)</a:t>
                      </a:r>
                    </a:p>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52238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p:txBody>
          <a:bodyPr/>
          <a:lstStyle/>
          <a:p>
            <a:pPr lvl="0"/>
            <a:r>
              <a:rPr lang="en"/>
              <a:t>true or false</a:t>
            </a:r>
          </a:p>
        </p:txBody>
      </p:sp>
      <p:sp>
        <p:nvSpPr>
          <p:cNvPr id="84" name="Shape 84"/>
          <p:cNvSpPr txBox="1">
            <a:spLocks noGrp="1"/>
          </p:cNvSpPr>
          <p:nvPr>
            <p:ph idx="1"/>
          </p:nvPr>
        </p:nvSpPr>
        <p:spPr/>
        <p:txBody>
          <a:bodyPr/>
          <a:lstStyle/>
          <a:p>
            <a:pPr lvl="0"/>
            <a:r>
              <a:rPr lang="en-US"/>
              <a:t>True or False</a:t>
            </a:r>
          </a:p>
          <a:p>
            <a:pPr lvl="0"/>
            <a:endParaRPr lang="en-US"/>
          </a:p>
          <a:p>
            <a:pPr lvl="0"/>
            <a:endParaRPr lang="en-US"/>
          </a:p>
        </p:txBody>
      </p:sp>
      <p:sp>
        <p:nvSpPr>
          <p:cNvPr id="85" name="Shape 85"/>
          <p:cNvSpPr txBox="1">
            <a:spLocks noGrp="1"/>
          </p:cNvSpPr>
          <p:nvPr>
            <p:ph type="body" idx="4294967295"/>
          </p:nvPr>
        </p:nvSpPr>
        <p:spPr>
          <a:xfrm>
            <a:off x="0" y="2557463"/>
            <a:ext cx="5140325" cy="3729037"/>
          </a:xfrm>
          <a:prstGeom prst="rect">
            <a:avLst/>
          </a:prstGeom>
        </p:spPr>
        <p:txBody>
          <a:bodyPr lIns="91425" tIns="91425" rIns="91425" bIns="91425" anchor="t" anchorCtr="0">
            <a:noAutofit/>
          </a:bodyPr>
          <a:lstStyle/>
          <a:p>
            <a:pPr lvl="0" rtl="0">
              <a:lnSpc>
                <a:spcPct val="150000"/>
              </a:lnSpc>
              <a:spcBef>
                <a:spcPts val="0"/>
              </a:spcBef>
              <a:buNone/>
            </a:pPr>
            <a:r>
              <a:rPr lang="en"/>
              <a:t>Mr. Allatta is wearing a tie.</a:t>
            </a:r>
          </a:p>
          <a:p>
            <a:pPr lvl="0" rtl="0">
              <a:lnSpc>
                <a:spcPct val="150000"/>
              </a:lnSpc>
              <a:spcBef>
                <a:spcPts val="0"/>
              </a:spcBef>
              <a:buNone/>
            </a:pPr>
            <a:r>
              <a:rPr lang="en"/>
              <a:t>Ice is hot.</a:t>
            </a:r>
          </a:p>
          <a:p>
            <a:pPr lvl="0" rtl="0">
              <a:spcBef>
                <a:spcPts val="0"/>
              </a:spcBef>
              <a:buNone/>
            </a:pPr>
            <a:r>
              <a:rPr lang="en"/>
              <a:t>Our classroom is on the 4th floor of the Washington Irving campus.</a:t>
            </a:r>
          </a:p>
          <a:p>
            <a:pPr lvl="0" rtl="0">
              <a:spcBef>
                <a:spcPts val="0"/>
              </a:spcBef>
              <a:buNone/>
            </a:pPr>
            <a:endParaRPr/>
          </a:p>
          <a:p>
            <a:pPr lvl="0" rtl="0">
              <a:spcBef>
                <a:spcPts val="0"/>
              </a:spcBef>
              <a:buNone/>
            </a:pPr>
            <a:endParaRPr/>
          </a:p>
        </p:txBody>
      </p:sp>
      <p:cxnSp>
        <p:nvCxnSpPr>
          <p:cNvPr id="86" name="Shape 86"/>
          <p:cNvCxnSpPr/>
          <p:nvPr/>
        </p:nvCxnSpPr>
        <p:spPr>
          <a:xfrm>
            <a:off x="5664275" y="2598075"/>
            <a:ext cx="46799" cy="3932399"/>
          </a:xfrm>
          <a:prstGeom prst="straightConnector1">
            <a:avLst/>
          </a:prstGeom>
          <a:noFill/>
          <a:ln w="19050"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10699067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p:txBody>
          <a:bodyPr/>
          <a:lstStyle/>
          <a:p>
            <a:pPr lvl="0"/>
            <a:r>
              <a:rPr lang="en"/>
              <a:t>7.</a:t>
            </a:r>
          </a:p>
        </p:txBody>
      </p:sp>
      <p:sp>
        <p:nvSpPr>
          <p:cNvPr id="234" name="Shape 234"/>
          <p:cNvSpPr txBox="1">
            <a:spLocks noGrp="1"/>
          </p:cNvSpPr>
          <p:nvPr>
            <p:ph idx="1"/>
          </p:nvPr>
        </p:nvSpPr>
        <p:spPr/>
        <p:txBody>
          <a:bodyPr/>
          <a:lstStyle/>
          <a:p>
            <a:pPr lvl="0"/>
            <a:r>
              <a:rPr lang="en">
                <a:sym typeface="Times New Roman"/>
              </a:rPr>
              <a:t>Sugar is sweet or Ice is hot. </a:t>
            </a:r>
          </a:p>
        </p:txBody>
      </p:sp>
    </p:spTree>
    <p:extLst>
      <p:ext uri="{BB962C8B-B14F-4D97-AF65-F5344CB8AC3E}">
        <p14:creationId xmlns:p14="http://schemas.microsoft.com/office/powerpoint/2010/main" val="94564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many names</a:t>
            </a:r>
          </a:p>
        </p:txBody>
      </p:sp>
      <p:sp>
        <p:nvSpPr>
          <p:cNvPr id="58" name="Shape 58"/>
          <p:cNvSpPr txBox="1">
            <a:spLocks noGrp="1"/>
          </p:cNvSpPr>
          <p:nvPr>
            <p:ph idx="1"/>
          </p:nvPr>
        </p:nvSpPr>
        <p:spPr/>
        <p:txBody>
          <a:bodyPr/>
          <a:lstStyle/>
          <a:p>
            <a:pPr lvl="0"/>
            <a:r>
              <a:rPr lang="en"/>
              <a:t>Racket - the actual language we will be using</a:t>
            </a:r>
          </a:p>
          <a:p>
            <a:pPr lvl="0"/>
            <a:r>
              <a:rPr lang="en-US"/>
              <a:t>WeScheme - a cloud-based programming environment for Racket</a:t>
            </a:r>
          </a:p>
          <a:p>
            <a:pPr lvl="0"/>
            <a:r>
              <a:rPr lang="en"/>
              <a:t>Bootstrap - a curriculum for teaching mathematics with Racket</a:t>
            </a:r>
          </a:p>
          <a:p>
            <a:pPr lvl="0"/>
            <a:r>
              <a:rPr lang="en-US"/>
              <a:t>Scheme - the parent of Racket</a:t>
            </a:r>
          </a:p>
          <a:p>
            <a:pPr lvl="0"/>
            <a:endParaRPr lang="en-US"/>
          </a:p>
          <a:p>
            <a:pPr lvl="0"/>
            <a:endParaRPr lang="en" dirty="0"/>
          </a:p>
        </p:txBody>
      </p:sp>
      <p:pic>
        <p:nvPicPr>
          <p:cNvPr id="59" name="Shape 59"/>
          <p:cNvPicPr preferRelativeResize="0"/>
          <p:nvPr/>
        </p:nvPicPr>
        <p:blipFill>
          <a:blip r:embed="rId3">
            <a:alphaModFix/>
          </a:blip>
          <a:stretch>
            <a:fillRect/>
          </a:stretch>
        </p:blipFill>
        <p:spPr>
          <a:xfrm>
            <a:off x="192750" y="4704339"/>
            <a:ext cx="6238767" cy="1271861"/>
          </a:xfrm>
          <a:prstGeom prst="rect">
            <a:avLst/>
          </a:prstGeom>
          <a:noFill/>
          <a:ln>
            <a:noFill/>
          </a:ln>
        </p:spPr>
      </p:pic>
      <p:pic>
        <p:nvPicPr>
          <p:cNvPr id="63" name="Shape 63"/>
          <p:cNvPicPr preferRelativeResize="0"/>
          <p:nvPr/>
        </p:nvPicPr>
        <p:blipFill>
          <a:blip r:embed="rId4">
            <a:alphaModFix/>
          </a:blip>
          <a:stretch>
            <a:fillRect/>
          </a:stretch>
        </p:blipFill>
        <p:spPr>
          <a:xfrm>
            <a:off x="3089896" y="99734"/>
            <a:ext cx="2964208" cy="561868"/>
          </a:xfrm>
          <a:prstGeom prst="rect">
            <a:avLst/>
          </a:prstGeom>
          <a:noFill/>
          <a:ln>
            <a:noFill/>
          </a:ln>
        </p:spPr>
      </p:pic>
      <p:pic>
        <p:nvPicPr>
          <p:cNvPr id="64" name="Shape 64"/>
          <p:cNvPicPr preferRelativeResize="0"/>
          <p:nvPr/>
        </p:nvPicPr>
        <p:blipFill>
          <a:blip r:embed="rId5">
            <a:alphaModFix/>
          </a:blip>
          <a:stretch>
            <a:fillRect/>
          </a:stretch>
        </p:blipFill>
        <p:spPr>
          <a:xfrm>
            <a:off x="7398237" y="55800"/>
            <a:ext cx="1662726" cy="2010675"/>
          </a:xfrm>
          <a:prstGeom prst="rect">
            <a:avLst/>
          </a:prstGeom>
          <a:noFill/>
          <a:ln>
            <a:noFill/>
          </a:ln>
        </p:spPr>
      </p:pic>
      <p:pic>
        <p:nvPicPr>
          <p:cNvPr id="65" name="Shape 65"/>
          <p:cNvPicPr preferRelativeResize="0"/>
          <p:nvPr/>
        </p:nvPicPr>
        <p:blipFill>
          <a:blip r:embed="rId6">
            <a:alphaModFix/>
          </a:blip>
          <a:stretch>
            <a:fillRect/>
          </a:stretch>
        </p:blipFill>
        <p:spPr>
          <a:xfrm>
            <a:off x="6888717" y="5469471"/>
            <a:ext cx="841999" cy="1013458"/>
          </a:xfrm>
          <a:prstGeom prst="rect">
            <a:avLst/>
          </a:prstGeom>
          <a:noFill/>
          <a:ln>
            <a:noFill/>
          </a:ln>
        </p:spPr>
      </p:pic>
    </p:spTree>
    <p:extLst>
      <p:ext uri="{BB962C8B-B14F-4D97-AF65-F5344CB8AC3E}">
        <p14:creationId xmlns:p14="http://schemas.microsoft.com/office/powerpoint/2010/main" val="1335892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p:txBody>
          <a:bodyPr/>
          <a:lstStyle/>
          <a:p>
            <a:pPr lvl="0"/>
            <a:r>
              <a:rPr lang="en"/>
              <a:t>5.</a:t>
            </a:r>
          </a:p>
        </p:txBody>
      </p:sp>
      <p:sp>
        <p:nvSpPr>
          <p:cNvPr id="222" name="Shape 222"/>
          <p:cNvSpPr txBox="1">
            <a:spLocks noGrp="1"/>
          </p:cNvSpPr>
          <p:nvPr>
            <p:ph idx="1"/>
          </p:nvPr>
        </p:nvSpPr>
        <p:spPr/>
        <p:txBody>
          <a:bodyPr/>
          <a:lstStyle/>
          <a:p>
            <a:pPr lvl="0"/>
            <a:r>
              <a:rPr lang="en-US">
                <a:sym typeface="Times New Roman"/>
              </a:rPr>
              <a:t>Sugar is sweet and Ice is hot. </a:t>
            </a:r>
          </a:p>
          <a:p>
            <a:pPr lvl="0"/>
            <a:endParaRPr lang="en-US"/>
          </a:p>
        </p:txBody>
      </p:sp>
    </p:spTree>
    <p:extLst>
      <p:ext uri="{BB962C8B-B14F-4D97-AF65-F5344CB8AC3E}">
        <p14:creationId xmlns:p14="http://schemas.microsoft.com/office/powerpoint/2010/main" val="35773882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p:txBody>
          <a:bodyPr/>
          <a:lstStyle/>
          <a:p>
            <a:pPr lvl="0"/>
            <a:r>
              <a:rPr lang="en"/>
              <a:t>AND OR EXAMPLES</a:t>
            </a:r>
          </a:p>
          <a:p>
            <a:pPr lvl="0"/>
            <a:r>
              <a:rPr lang="en"/>
              <a:t>1.</a:t>
            </a:r>
          </a:p>
        </p:txBody>
      </p:sp>
      <p:sp>
        <p:nvSpPr>
          <p:cNvPr id="198" name="Shape 198"/>
          <p:cNvSpPr txBox="1">
            <a:spLocks noGrp="1"/>
          </p:cNvSpPr>
          <p:nvPr>
            <p:ph idx="1"/>
          </p:nvPr>
        </p:nvSpPr>
        <p:spPr/>
        <p:txBody>
          <a:bodyPr/>
          <a:lstStyle/>
          <a:p>
            <a:pPr lvl="0"/>
            <a:r>
              <a:rPr lang="en">
                <a:sym typeface="Times New Roman"/>
              </a:rPr>
              <a:t>Sugar is sweet.</a:t>
            </a:r>
          </a:p>
        </p:txBody>
      </p:sp>
    </p:spTree>
    <p:extLst>
      <p:ext uri="{BB962C8B-B14F-4D97-AF65-F5344CB8AC3E}">
        <p14:creationId xmlns:p14="http://schemas.microsoft.com/office/powerpoint/2010/main" val="133852025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p:txBody>
          <a:bodyPr/>
          <a:lstStyle/>
          <a:p>
            <a:pPr lvl="0"/>
            <a:r>
              <a:rPr lang="en"/>
              <a:t>3.</a:t>
            </a:r>
          </a:p>
        </p:txBody>
      </p:sp>
      <p:sp>
        <p:nvSpPr>
          <p:cNvPr id="210" name="Shape 210"/>
          <p:cNvSpPr txBox="1">
            <a:spLocks noGrp="1"/>
          </p:cNvSpPr>
          <p:nvPr>
            <p:ph idx="1"/>
          </p:nvPr>
        </p:nvSpPr>
        <p:spPr/>
        <p:txBody>
          <a:bodyPr/>
          <a:lstStyle/>
          <a:p>
            <a:pPr lvl="0"/>
            <a:r>
              <a:rPr lang="en">
                <a:sym typeface="Times New Roman"/>
              </a:rPr>
              <a:t>Sugar is sweet and Ice is cold.</a:t>
            </a:r>
          </a:p>
        </p:txBody>
      </p:sp>
    </p:spTree>
    <p:extLst>
      <p:ext uri="{BB962C8B-B14F-4D97-AF65-F5344CB8AC3E}">
        <p14:creationId xmlns:p14="http://schemas.microsoft.com/office/powerpoint/2010/main" val="259687132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p:txBody>
          <a:bodyPr/>
          <a:lstStyle/>
          <a:p>
            <a:pPr lvl="0"/>
            <a:r>
              <a:rPr lang="en"/>
              <a:t>more booleans</a:t>
            </a:r>
          </a:p>
        </p:txBody>
      </p:sp>
      <p:sp>
        <p:nvSpPr>
          <p:cNvPr id="92" name="Shape 92"/>
          <p:cNvSpPr txBox="1">
            <a:spLocks noGrp="1"/>
          </p:cNvSpPr>
          <p:nvPr>
            <p:ph idx="1"/>
          </p:nvPr>
        </p:nvSpPr>
        <p:spPr/>
        <p:txBody>
          <a:bodyPr/>
          <a:lstStyle/>
          <a:p>
            <a:pPr lvl="0"/>
            <a:r>
              <a:rPr lang="en">
                <a:sym typeface="Verdana"/>
              </a:rPr>
              <a:t>how about these?</a:t>
            </a:r>
          </a:p>
          <a:p>
            <a:pPr lvl="0"/>
            <a:r>
              <a:rPr lang="en">
                <a:sym typeface="Verdana"/>
              </a:rPr>
              <a:t>(&gt; 0 5)</a:t>
            </a:r>
          </a:p>
          <a:p>
            <a:pPr lvl="0"/>
            <a:r>
              <a:rPr lang="en">
                <a:sym typeface="Verdana"/>
              </a:rPr>
              <a:t>(= 1 9)</a:t>
            </a:r>
          </a:p>
          <a:p>
            <a:pPr lvl="0"/>
            <a:r>
              <a:rPr lang="en">
                <a:sym typeface="Verdana"/>
              </a:rPr>
              <a:t>(&lt;= 2 2)</a:t>
            </a:r>
          </a:p>
          <a:p>
            <a:pPr lvl="0"/>
            <a:r>
              <a:rPr lang="en">
                <a:sym typeface="Verdana"/>
              </a:rPr>
              <a:t>(string=? "dog" "cat")</a:t>
            </a:r>
          </a:p>
        </p:txBody>
      </p:sp>
    </p:spTree>
    <p:extLst>
      <p:ext uri="{BB962C8B-B14F-4D97-AF65-F5344CB8AC3E}">
        <p14:creationId xmlns:p14="http://schemas.microsoft.com/office/powerpoint/2010/main" val="162937422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p:txBody>
          <a:bodyPr/>
          <a:lstStyle/>
          <a:p>
            <a:pPr lvl="0"/>
            <a:r>
              <a:rPr lang="en"/>
              <a:t>Booleans</a:t>
            </a:r>
            <a:endParaRPr lang="en" dirty="0"/>
          </a:p>
        </p:txBody>
      </p:sp>
      <p:sp>
        <p:nvSpPr>
          <p:cNvPr id="51" name="Shape 51"/>
          <p:cNvSpPr txBox="1">
            <a:spLocks noGrp="1"/>
          </p:cNvSpPr>
          <p:nvPr>
            <p:ph idx="1"/>
          </p:nvPr>
        </p:nvSpPr>
        <p:spPr/>
        <p:txBody>
          <a:bodyPr/>
          <a:lstStyle/>
          <a:p>
            <a:pPr lvl="0"/>
            <a:r>
              <a:rPr lang="en"/>
              <a:t>teaching functions to compare</a:t>
            </a:r>
          </a:p>
        </p:txBody>
      </p:sp>
    </p:spTree>
    <p:extLst>
      <p:ext uri="{BB962C8B-B14F-4D97-AF65-F5344CB8AC3E}">
        <p14:creationId xmlns:p14="http://schemas.microsoft.com/office/powerpoint/2010/main" val="423655962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Applications</a:t>
            </a:r>
          </a:p>
        </p:txBody>
      </p:sp>
      <p:sp>
        <p:nvSpPr>
          <p:cNvPr id="209" name="Shape 209"/>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spcAft>
                <a:spcPts val="0"/>
              </a:spcAft>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define</a:t>
            </a:r>
            <a:r>
              <a:rPr lang="en">
                <a:solidFill>
                  <a:srgbClr val="000000"/>
                </a:solidFill>
                <a:highlight>
                  <a:srgbClr val="FFFFFF"/>
                </a:highlight>
                <a:latin typeface="Verdana"/>
                <a:ea typeface="Verdana"/>
                <a:cs typeface="Verdana"/>
                <a:sym typeface="Verdana"/>
              </a:rPr>
              <a:t> current-color </a:t>
            </a:r>
            <a:r>
              <a:rPr lang="en">
                <a:solidFill>
                  <a:srgbClr val="0077AA"/>
                </a:solidFill>
                <a:highlight>
                  <a:srgbClr val="FFFFFF"/>
                </a:highlight>
                <a:latin typeface="Verdana"/>
                <a:ea typeface="Verdana"/>
                <a:cs typeface="Verdana"/>
                <a:sym typeface="Verdana"/>
                <a:hlinkClick r:id="rId4"/>
              </a:rPr>
              <a:t>...</a:t>
            </a:r>
            <a:r>
              <a:rPr lang="en">
                <a:solidFill>
                  <a:srgbClr val="843C24"/>
                </a:solidFill>
                <a:highlight>
                  <a:srgbClr val="FFFFFF"/>
                </a:highlight>
                <a:latin typeface="Verdana"/>
                <a:ea typeface="Verdana"/>
                <a:cs typeface="Verdana"/>
                <a:sym typeface="Verdana"/>
              </a:rPr>
              <a:t>)</a:t>
            </a:r>
          </a:p>
          <a:p>
            <a:pPr lvl="0" rtl="0">
              <a:spcBef>
                <a:spcPts val="0"/>
              </a:spcBef>
              <a:spcAft>
                <a:spcPts val="0"/>
              </a:spcAft>
              <a:buNone/>
            </a:pPr>
            <a:r>
              <a:rPr lang="en">
                <a:solidFill>
                  <a:srgbClr val="000000"/>
                </a:solidFill>
                <a:highlight>
                  <a:srgbClr val="FFFFFF"/>
                </a:highlight>
                <a:latin typeface="Verdana"/>
                <a:ea typeface="Verdana"/>
                <a:cs typeface="Verdana"/>
                <a:sym typeface="Verdana"/>
              </a:rPr>
              <a:t> </a:t>
            </a:r>
          </a:p>
          <a:p>
            <a:pPr lvl="0" rtl="0">
              <a:spcBef>
                <a:spcPts val="0"/>
              </a:spcBef>
              <a:spcAft>
                <a:spcPts val="0"/>
              </a:spcAft>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define</a:t>
            </a:r>
            <a:r>
              <a:rPr lang="en">
                <a:solidFill>
                  <a:srgbClr val="000000"/>
                </a:solidFill>
                <a:highlight>
                  <a:srgbClr val="FFFFFF"/>
                </a:highlight>
                <a:latin typeface="Verdana"/>
                <a:ea typeface="Verdana"/>
                <a:cs typeface="Verdana"/>
                <a:sym typeface="Verdana"/>
              </a:rPr>
              <a:t> next-color </a:t>
            </a: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5"/>
              </a:rPr>
              <a:t>if</a:t>
            </a:r>
            <a:r>
              <a:rPr lang="en">
                <a:solidFill>
                  <a:srgbClr val="000000"/>
                </a:solidFill>
                <a:highlight>
                  <a:srgbClr val="FFFFFF"/>
                </a:highlight>
                <a:latin typeface="Verdana"/>
                <a:ea typeface="Verdana"/>
                <a:cs typeface="Verdana"/>
                <a:sym typeface="Verdana"/>
              </a:rPr>
              <a:t> </a:t>
            </a: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6"/>
              </a:rPr>
              <a:t>string=?</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"green"</a:t>
            </a:r>
            <a:r>
              <a:rPr lang="en">
                <a:solidFill>
                  <a:srgbClr val="000000"/>
                </a:solidFill>
                <a:highlight>
                  <a:srgbClr val="FFFFFF"/>
                </a:highlight>
                <a:latin typeface="Verdana"/>
                <a:ea typeface="Verdana"/>
                <a:cs typeface="Verdana"/>
                <a:sym typeface="Verdana"/>
              </a:rPr>
              <a:t> current-color</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"yellow"</a:t>
            </a:r>
            <a:r>
              <a:rPr lang="en">
                <a:solidFill>
                  <a:srgbClr val="000000"/>
                </a:solidFill>
                <a:highlight>
                  <a:srgbClr val="FFFFFF"/>
                </a:highlight>
                <a:latin typeface="Verdana"/>
                <a:ea typeface="Verdana"/>
                <a:cs typeface="Verdana"/>
                <a:sym typeface="Verdana"/>
              </a:rPr>
              <a:t> </a:t>
            </a:r>
            <a:r>
              <a:rPr lang="en">
                <a:solidFill>
                  <a:srgbClr val="0077AA"/>
                </a:solidFill>
                <a:highlight>
                  <a:srgbClr val="FFFFFF"/>
                </a:highlight>
                <a:latin typeface="Verdana"/>
                <a:ea typeface="Verdana"/>
                <a:cs typeface="Verdana"/>
                <a:sym typeface="Verdana"/>
                <a:hlinkClick r:id="rId4"/>
              </a:rPr>
              <a:t>...</a:t>
            </a:r>
            <a:r>
              <a:rPr lang="en">
                <a:solidFill>
                  <a:srgbClr val="843C24"/>
                </a:solidFill>
                <a:highlight>
                  <a:srgbClr val="FFFFFF"/>
                </a:highlight>
                <a:latin typeface="Verdana"/>
                <a:ea typeface="Verdana"/>
                <a:cs typeface="Verdana"/>
                <a:sym typeface="Verdana"/>
              </a:rPr>
              <a:t>))</a:t>
            </a:r>
          </a:p>
          <a:p>
            <a:pPr lvl="0">
              <a:spcBef>
                <a:spcPts val="0"/>
              </a:spcBef>
              <a:buNone/>
            </a:pPr>
            <a:endParaRPr/>
          </a:p>
        </p:txBody>
      </p:sp>
    </p:spTree>
    <p:extLst>
      <p:ext uri="{BB962C8B-B14F-4D97-AF65-F5344CB8AC3E}">
        <p14:creationId xmlns:p14="http://schemas.microsoft.com/office/powerpoint/2010/main" val="397690078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Opening question</a:t>
            </a:r>
          </a:p>
        </p:txBody>
      </p:sp>
      <p:sp>
        <p:nvSpPr>
          <p:cNvPr id="126" name="Shape 12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rPr>
              <a:t>Using string primitives compose an expression that solves the following problem:</a:t>
            </a:r>
          </a:p>
          <a:p>
            <a:pPr>
              <a:buNone/>
            </a:pPr>
            <a:r>
              <a:rPr lang="en" sz="2400" b="1">
                <a:solidFill>
                  <a:srgbClr val="000000"/>
                </a:solidFill>
              </a:rPr>
              <a:t>Given any string, concatenate the first and last characters.</a:t>
            </a:r>
          </a:p>
          <a:p>
            <a:pPr>
              <a:buNone/>
            </a:pPr>
            <a:r>
              <a:rPr lang="en" sz="2400">
                <a:solidFill>
                  <a:srgbClr val="000000"/>
                </a:solidFill>
              </a:rPr>
              <a:t>Start with the following line of code </a:t>
            </a:r>
          </a:p>
          <a:p>
            <a:pPr>
              <a:buNone/>
            </a:pPr>
            <a:r>
              <a:rPr lang="en" sz="2400">
                <a:solidFill>
                  <a:srgbClr val="000000"/>
                </a:solidFill>
                <a:latin typeface="Consolas"/>
                <a:ea typeface="Consolas"/>
                <a:cs typeface="Consolas"/>
                <a:sym typeface="Consolas"/>
              </a:rPr>
              <a:t>(</a:t>
            </a:r>
            <a:r>
              <a:rPr lang="en" sz="2400">
                <a:solidFill>
                  <a:srgbClr val="0000FF"/>
                </a:solidFill>
                <a:latin typeface="Consolas"/>
                <a:ea typeface="Consolas"/>
                <a:cs typeface="Consolas"/>
                <a:sym typeface="Consolas"/>
              </a:rPr>
              <a:t>define</a:t>
            </a:r>
            <a:r>
              <a:rPr lang="en" sz="2400">
                <a:solidFill>
                  <a:srgbClr val="000000"/>
                </a:solidFill>
                <a:latin typeface="Consolas"/>
                <a:ea typeface="Consolas"/>
                <a:cs typeface="Consolas"/>
                <a:sym typeface="Consolas"/>
              </a:rPr>
              <a:t> str </a:t>
            </a:r>
            <a:r>
              <a:rPr lang="en" sz="2400">
                <a:solidFill>
                  <a:srgbClr val="274E13"/>
                </a:solidFill>
                <a:latin typeface="Consolas"/>
                <a:ea typeface="Consolas"/>
                <a:cs typeface="Consolas"/>
                <a:sym typeface="Consolas"/>
              </a:rPr>
              <a:t>“anything”</a:t>
            </a:r>
            <a:r>
              <a:rPr lang="en" sz="2400">
                <a:solidFill>
                  <a:srgbClr val="000000"/>
                </a:solidFill>
                <a:latin typeface="Consolas"/>
                <a:ea typeface="Consolas"/>
                <a:cs typeface="Consolas"/>
                <a:sym typeface="Consolas"/>
              </a:rPr>
              <a:t>)</a:t>
            </a:r>
          </a:p>
        </p:txBody>
      </p:sp>
    </p:spTree>
    <p:extLst>
      <p:ext uri="{BB962C8B-B14F-4D97-AF65-F5344CB8AC3E}">
        <p14:creationId xmlns:p14="http://schemas.microsoft.com/office/powerpoint/2010/main" val="399077148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What do we expect?</a:t>
            </a:r>
          </a:p>
        </p:txBody>
      </p:sp>
      <p:sp>
        <p:nvSpPr>
          <p:cNvPr id="132" name="Shape 13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latin typeface="Consolas"/>
                <a:ea typeface="Consolas"/>
                <a:cs typeface="Consolas"/>
                <a:sym typeface="Consolas"/>
              </a:rPr>
              <a:t>(</a:t>
            </a:r>
            <a:r>
              <a:rPr lang="en" sz="2400">
                <a:solidFill>
                  <a:srgbClr val="0000FF"/>
                </a:solidFill>
                <a:latin typeface="Consolas"/>
                <a:ea typeface="Consolas"/>
                <a:cs typeface="Consolas"/>
                <a:sym typeface="Consolas"/>
              </a:rPr>
              <a:t>define</a:t>
            </a:r>
            <a:r>
              <a:rPr lang="en" sz="2400">
                <a:solidFill>
                  <a:srgbClr val="000000"/>
                </a:solidFill>
                <a:latin typeface="Consolas"/>
                <a:ea typeface="Consolas"/>
                <a:cs typeface="Consolas"/>
                <a:sym typeface="Consolas"/>
              </a:rPr>
              <a:t> str </a:t>
            </a:r>
            <a:r>
              <a:rPr lang="en" sz="2400">
                <a:solidFill>
                  <a:srgbClr val="38761D"/>
                </a:solidFill>
                <a:latin typeface="Consolas"/>
                <a:ea typeface="Consolas"/>
                <a:cs typeface="Consolas"/>
                <a:sym typeface="Consolas"/>
              </a:rPr>
              <a:t>“anything”</a:t>
            </a:r>
            <a:r>
              <a:rPr lang="en" sz="2400">
                <a:solidFill>
                  <a:srgbClr val="000000"/>
                </a:solidFill>
                <a:latin typeface="Consolas"/>
                <a:ea typeface="Consolas"/>
                <a:cs typeface="Consolas"/>
                <a:sym typeface="Consolas"/>
              </a:rPr>
              <a:t>)</a:t>
            </a:r>
          </a:p>
          <a:p>
            <a:pPr marL="0" indent="0">
              <a:lnSpc>
                <a:spcPct val="115000"/>
              </a:lnSpc>
              <a:spcAft>
                <a:spcPts val="1600"/>
              </a:spcAft>
              <a:buNone/>
            </a:pPr>
            <a:r>
              <a:rPr lang="en" sz="2400">
                <a:solidFill>
                  <a:srgbClr val="38761D"/>
                </a:solidFill>
                <a:latin typeface="Consolas"/>
                <a:ea typeface="Consolas"/>
                <a:cs typeface="Consolas"/>
                <a:sym typeface="Consolas"/>
              </a:rPr>
              <a:t>“should return”</a:t>
            </a:r>
          </a:p>
          <a:p>
            <a:pPr marL="0" indent="0">
              <a:lnSpc>
                <a:spcPct val="115000"/>
              </a:lnSpc>
              <a:spcAft>
                <a:spcPts val="1600"/>
              </a:spcAft>
              <a:buNone/>
            </a:pPr>
            <a:r>
              <a:rPr lang="en" sz="2400">
                <a:solidFill>
                  <a:srgbClr val="38761D"/>
                </a:solidFill>
                <a:latin typeface="Consolas"/>
                <a:ea typeface="Consolas"/>
                <a:cs typeface="Consolas"/>
                <a:sym typeface="Consolas"/>
              </a:rPr>
              <a:t>“ag”</a:t>
            </a:r>
          </a:p>
          <a:p>
            <a:pPr>
              <a:buNone/>
            </a:pPr>
            <a:endParaRPr>
              <a:solidFill>
                <a:srgbClr val="000000"/>
              </a:solidFill>
            </a:endParaRPr>
          </a:p>
        </p:txBody>
      </p:sp>
    </p:spTree>
    <p:extLst>
      <p:ext uri="{BB962C8B-B14F-4D97-AF65-F5344CB8AC3E}">
        <p14:creationId xmlns:p14="http://schemas.microsoft.com/office/powerpoint/2010/main" val="256900523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What do we expect?</a:t>
            </a:r>
          </a:p>
        </p:txBody>
      </p:sp>
      <p:sp>
        <p:nvSpPr>
          <p:cNvPr id="138" name="Shape 138"/>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latin typeface="Consolas"/>
                <a:ea typeface="Consolas"/>
                <a:cs typeface="Consolas"/>
                <a:sym typeface="Consolas"/>
              </a:rPr>
              <a:t>(</a:t>
            </a:r>
            <a:r>
              <a:rPr lang="en" sz="2400">
                <a:solidFill>
                  <a:srgbClr val="0000FF"/>
                </a:solidFill>
                <a:latin typeface="Consolas"/>
                <a:ea typeface="Consolas"/>
                <a:cs typeface="Consolas"/>
                <a:sym typeface="Consolas"/>
              </a:rPr>
              <a:t>define</a:t>
            </a:r>
            <a:r>
              <a:rPr lang="en" sz="2400">
                <a:solidFill>
                  <a:srgbClr val="000000"/>
                </a:solidFill>
                <a:latin typeface="Consolas"/>
                <a:ea typeface="Consolas"/>
                <a:cs typeface="Consolas"/>
                <a:sym typeface="Consolas"/>
              </a:rPr>
              <a:t> str </a:t>
            </a:r>
            <a:r>
              <a:rPr lang="en" sz="2400">
                <a:solidFill>
                  <a:srgbClr val="38761D"/>
                </a:solidFill>
                <a:latin typeface="Consolas"/>
                <a:ea typeface="Consolas"/>
                <a:cs typeface="Consolas"/>
                <a:sym typeface="Consolas"/>
              </a:rPr>
              <a:t>“anything”</a:t>
            </a:r>
            <a:r>
              <a:rPr lang="en" sz="2400">
                <a:solidFill>
                  <a:srgbClr val="000000"/>
                </a:solidFill>
                <a:latin typeface="Consolas"/>
                <a:ea typeface="Consolas"/>
                <a:cs typeface="Consolas"/>
                <a:sym typeface="Consolas"/>
              </a:rPr>
              <a:t>)</a:t>
            </a:r>
          </a:p>
          <a:p>
            <a:pPr marL="0" indent="0">
              <a:lnSpc>
                <a:spcPct val="115000"/>
              </a:lnSpc>
              <a:spcAft>
                <a:spcPts val="1600"/>
              </a:spcAft>
              <a:buNone/>
            </a:pPr>
            <a:r>
              <a:rPr lang="en" sz="2400">
                <a:solidFill>
                  <a:srgbClr val="38761D"/>
                </a:solidFill>
                <a:latin typeface="Consolas"/>
                <a:ea typeface="Consolas"/>
                <a:cs typeface="Consolas"/>
                <a:sym typeface="Consolas"/>
              </a:rPr>
              <a:t>“should return”</a:t>
            </a:r>
          </a:p>
          <a:p>
            <a:pPr marL="0" indent="0">
              <a:lnSpc>
                <a:spcPct val="115000"/>
              </a:lnSpc>
              <a:spcAft>
                <a:spcPts val="1600"/>
              </a:spcAft>
              <a:buNone/>
            </a:pPr>
            <a:r>
              <a:rPr lang="en" sz="2400">
                <a:solidFill>
                  <a:srgbClr val="38761D"/>
                </a:solidFill>
                <a:latin typeface="Consolas"/>
                <a:ea typeface="Consolas"/>
                <a:cs typeface="Consolas"/>
                <a:sym typeface="Consolas"/>
              </a:rPr>
              <a:t>“ag”</a:t>
            </a:r>
          </a:p>
          <a:p>
            <a:pPr marL="0" indent="0">
              <a:lnSpc>
                <a:spcPct val="115000"/>
              </a:lnSpc>
              <a:spcAft>
                <a:spcPts val="1600"/>
              </a:spcAft>
              <a:buNone/>
            </a:pPr>
            <a:r>
              <a:rPr lang="en" sz="2400">
                <a:solidFill>
                  <a:srgbClr val="38761D"/>
                </a:solidFill>
                <a:latin typeface="Consolas"/>
                <a:ea typeface="Consolas"/>
                <a:cs typeface="Consolas"/>
                <a:sym typeface="Consolas"/>
              </a:rPr>
              <a:t>(</a:t>
            </a:r>
            <a:r>
              <a:rPr lang="en" sz="2400">
                <a:solidFill>
                  <a:srgbClr val="0000FF"/>
                </a:solidFill>
                <a:latin typeface="Consolas"/>
                <a:ea typeface="Consolas"/>
                <a:cs typeface="Consolas"/>
                <a:sym typeface="Consolas"/>
              </a:rPr>
              <a:t>string-append</a:t>
            </a:r>
            <a:r>
              <a:rPr lang="en" sz="2400">
                <a:solidFill>
                  <a:srgbClr val="38761D"/>
                </a:solidFill>
                <a:latin typeface="Consolas"/>
                <a:ea typeface="Consolas"/>
                <a:cs typeface="Consolas"/>
                <a:sym typeface="Consolas"/>
              </a:rPr>
              <a:t> </a:t>
            </a:r>
            <a:r>
              <a:rPr lang="en" sz="2400">
                <a:solidFill>
                  <a:srgbClr val="000000"/>
                </a:solidFill>
                <a:latin typeface="Consolas"/>
                <a:ea typeface="Consolas"/>
                <a:cs typeface="Consolas"/>
                <a:sym typeface="Consolas"/>
              </a:rPr>
              <a:t>frst lst</a:t>
            </a:r>
            <a:r>
              <a:rPr lang="en" sz="2400">
                <a:solidFill>
                  <a:srgbClr val="38761D"/>
                </a:solidFill>
                <a:latin typeface="Consolas"/>
                <a:ea typeface="Consolas"/>
                <a:cs typeface="Consolas"/>
                <a:sym typeface="Consolas"/>
              </a:rPr>
              <a:t>)</a:t>
            </a:r>
          </a:p>
        </p:txBody>
      </p:sp>
    </p:spTree>
    <p:extLst>
      <p:ext uri="{BB962C8B-B14F-4D97-AF65-F5344CB8AC3E}">
        <p14:creationId xmlns:p14="http://schemas.microsoft.com/office/powerpoint/2010/main" val="190766644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Last quiz</a:t>
            </a:r>
          </a:p>
        </p:txBody>
      </p:sp>
      <p:sp>
        <p:nvSpPr>
          <p:cNvPr id="144" name="Shape 144"/>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a:t>
            </a:r>
          </a:p>
          <a:p>
            <a:pPr>
              <a:buNone/>
            </a:pPr>
            <a:r>
              <a:rPr lang="en" sz="1200">
                <a:solidFill>
                  <a:srgbClr val="000000"/>
                </a:solidFill>
                <a:latin typeface="Consolas"/>
                <a:ea typeface="Consolas"/>
                <a:cs typeface="Consolas"/>
                <a:sym typeface="Consolas"/>
              </a:rPr>
              <a:t>                                             (string-append “S” “E”))))</a:t>
            </a:r>
          </a:p>
          <a:p>
            <a:pPr>
              <a:buNone/>
            </a:pPr>
            <a:endParaRPr sz="1200">
              <a:solidFill>
                <a:srgbClr val="000000"/>
              </a:solidFill>
              <a:latin typeface="Consolas"/>
              <a:ea typeface="Consolas"/>
              <a:cs typeface="Consolas"/>
              <a:sym typeface="Consolas"/>
            </a:endParaRPr>
          </a:p>
        </p:txBody>
      </p:sp>
      <p:cxnSp>
        <p:nvCxnSpPr>
          <p:cNvPr id="145" name="Shape 145"/>
          <p:cNvCxnSpPr/>
          <p:nvPr/>
        </p:nvCxnSpPr>
        <p:spPr>
          <a:xfrm rot="10800000" flipH="1">
            <a:off x="584651" y="34882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46" name="Shape 146"/>
          <p:cNvCxnSpPr/>
          <p:nvPr/>
        </p:nvCxnSpPr>
        <p:spPr>
          <a:xfrm rot="10800000" flipH="1">
            <a:off x="570001" y="442022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47" name="Shape 147"/>
          <p:cNvCxnSpPr/>
          <p:nvPr/>
        </p:nvCxnSpPr>
        <p:spPr>
          <a:xfrm rot="10800000" flipH="1">
            <a:off x="570001" y="395424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48" name="Shape 148"/>
          <p:cNvCxnSpPr/>
          <p:nvPr/>
        </p:nvCxnSpPr>
        <p:spPr>
          <a:xfrm rot="10800000" flipH="1">
            <a:off x="584651" y="485209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49" name="Shape 149"/>
          <p:cNvCxnSpPr/>
          <p:nvPr/>
        </p:nvCxnSpPr>
        <p:spPr>
          <a:xfrm rot="10800000" flipH="1">
            <a:off x="570001" y="52839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50" name="Shape 150"/>
          <p:cNvCxnSpPr/>
          <p:nvPr/>
        </p:nvCxnSpPr>
        <p:spPr>
          <a:xfrm rot="10800000" flipH="1">
            <a:off x="584651" y="4420224"/>
            <a:ext cx="8003999" cy="138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2395147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
              <a:t>What is research?</a:t>
            </a:r>
          </a:p>
        </p:txBody>
      </p:sp>
      <p:sp>
        <p:nvSpPr>
          <p:cNvPr id="3" name="Text Placeholder 2"/>
          <p:cNvSpPr>
            <a:spLocks noGrp="1"/>
          </p:cNvSpPr>
          <p:nvPr>
            <p:ph idx="1"/>
          </p:nvPr>
        </p:nvSpPr>
        <p:spPr/>
        <p:txBody>
          <a:bodyPr/>
          <a:lstStyle/>
          <a:p>
            <a:r>
              <a:rPr lang="en"/>
              <a:t>Can we learn math from computer programming?</a:t>
            </a:r>
          </a:p>
          <a:p>
            <a:r>
              <a:rPr lang="en"/>
              <a:t>What is a phD?</a:t>
            </a:r>
          </a:p>
          <a:p>
            <a:endParaRPr lang="en-US" dirty="0"/>
          </a:p>
        </p:txBody>
      </p:sp>
    </p:spTree>
    <p:extLst>
      <p:ext uri="{BB962C8B-B14F-4D97-AF65-F5344CB8AC3E}">
        <p14:creationId xmlns:p14="http://schemas.microsoft.com/office/powerpoint/2010/main" val="10212181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Last quiz</a:t>
            </a:r>
          </a:p>
        </p:txBody>
      </p:sp>
      <p:sp>
        <p:nvSpPr>
          <p:cNvPr id="156" name="Shape 15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a:t>
            </a:r>
          </a:p>
          <a:p>
            <a:pPr>
              <a:buNone/>
            </a:pPr>
            <a:r>
              <a:rPr lang="en" sz="1200">
                <a:solidFill>
                  <a:srgbClr val="000000"/>
                </a:solidFill>
                <a:latin typeface="Consolas"/>
                <a:ea typeface="Consolas"/>
                <a:cs typeface="Consolas"/>
                <a:sym typeface="Consolas"/>
              </a:rPr>
              <a:t>                                             (string-append “S” “E”))))</a:t>
            </a:r>
          </a:p>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“SE”)))</a:t>
            </a:r>
          </a:p>
          <a:p>
            <a:pPr>
              <a:buNone/>
            </a:pPr>
            <a:endParaRPr sz="1200">
              <a:solidFill>
                <a:srgbClr val="000000"/>
              </a:solidFill>
              <a:latin typeface="Consolas"/>
              <a:ea typeface="Consolas"/>
              <a:cs typeface="Consolas"/>
              <a:sym typeface="Consolas"/>
            </a:endParaRPr>
          </a:p>
          <a:p>
            <a:pPr>
              <a:buNone/>
            </a:pPr>
            <a:endParaRPr sz="1200">
              <a:solidFill>
                <a:srgbClr val="000000"/>
              </a:solidFill>
              <a:latin typeface="Consolas"/>
              <a:ea typeface="Consolas"/>
              <a:cs typeface="Consolas"/>
              <a:sym typeface="Consolas"/>
            </a:endParaRPr>
          </a:p>
        </p:txBody>
      </p:sp>
      <p:cxnSp>
        <p:nvCxnSpPr>
          <p:cNvPr id="157" name="Shape 157"/>
          <p:cNvCxnSpPr/>
          <p:nvPr/>
        </p:nvCxnSpPr>
        <p:spPr>
          <a:xfrm rot="10800000" flipH="1">
            <a:off x="584651" y="34882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58" name="Shape 158"/>
          <p:cNvCxnSpPr/>
          <p:nvPr/>
        </p:nvCxnSpPr>
        <p:spPr>
          <a:xfrm rot="10800000" flipH="1">
            <a:off x="570001" y="442022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59" name="Shape 159"/>
          <p:cNvCxnSpPr/>
          <p:nvPr/>
        </p:nvCxnSpPr>
        <p:spPr>
          <a:xfrm rot="10800000" flipH="1">
            <a:off x="570001" y="395424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60" name="Shape 160"/>
          <p:cNvCxnSpPr/>
          <p:nvPr/>
        </p:nvCxnSpPr>
        <p:spPr>
          <a:xfrm rot="10800000" flipH="1">
            <a:off x="584651" y="485209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61" name="Shape 161"/>
          <p:cNvCxnSpPr/>
          <p:nvPr/>
        </p:nvCxnSpPr>
        <p:spPr>
          <a:xfrm rot="10800000" flipH="1">
            <a:off x="570001" y="52839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62" name="Shape 162"/>
          <p:cNvCxnSpPr/>
          <p:nvPr/>
        </p:nvCxnSpPr>
        <p:spPr>
          <a:xfrm rot="10800000" flipH="1">
            <a:off x="584651" y="4420224"/>
            <a:ext cx="8003999" cy="138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58508375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Last quiz</a:t>
            </a:r>
          </a:p>
        </p:txBody>
      </p:sp>
      <p:sp>
        <p:nvSpPr>
          <p:cNvPr id="168" name="Shape 168"/>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a:t>
            </a:r>
          </a:p>
          <a:p>
            <a:pPr>
              <a:buNone/>
            </a:pPr>
            <a:r>
              <a:rPr lang="en" sz="1200">
                <a:solidFill>
                  <a:srgbClr val="000000"/>
                </a:solidFill>
                <a:latin typeface="Consolas"/>
                <a:ea typeface="Consolas"/>
                <a:cs typeface="Consolas"/>
                <a:sym typeface="Consolas"/>
              </a:rPr>
              <a:t>                                             (string-append “S” “E”))))</a:t>
            </a:r>
          </a:p>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“SE”)))</a:t>
            </a:r>
          </a:p>
          <a:p>
            <a:pPr>
              <a:buNone/>
            </a:pPr>
            <a:endParaRPr sz="1200">
              <a:solidFill>
                <a:srgbClr val="000000"/>
              </a:solidFill>
              <a:latin typeface="Consolas"/>
              <a:ea typeface="Consolas"/>
              <a:cs typeface="Consolas"/>
              <a:sym typeface="Consolas"/>
            </a:endParaRPr>
          </a:p>
          <a:p>
            <a:pPr>
              <a:buNone/>
            </a:pPr>
            <a:r>
              <a:rPr lang="en" sz="1200">
                <a:solidFill>
                  <a:srgbClr val="000000"/>
                </a:solidFill>
                <a:latin typeface="Consolas"/>
                <a:ea typeface="Consolas"/>
                <a:cs typeface="Consolas"/>
                <a:sym typeface="Consolas"/>
              </a:rPr>
              <a:t>(string-append (string-append “A” “FSE”))</a:t>
            </a:r>
          </a:p>
          <a:p>
            <a:pPr>
              <a:buNone/>
            </a:pPr>
            <a:endParaRPr sz="1200">
              <a:solidFill>
                <a:srgbClr val="000000"/>
              </a:solidFill>
              <a:latin typeface="Consolas"/>
              <a:ea typeface="Consolas"/>
              <a:cs typeface="Consolas"/>
              <a:sym typeface="Consolas"/>
            </a:endParaRPr>
          </a:p>
          <a:p>
            <a:pPr>
              <a:buNone/>
            </a:pPr>
            <a:endParaRPr sz="1200">
              <a:solidFill>
                <a:srgbClr val="000000"/>
              </a:solidFill>
              <a:latin typeface="Consolas"/>
              <a:ea typeface="Consolas"/>
              <a:cs typeface="Consolas"/>
              <a:sym typeface="Consolas"/>
            </a:endParaRPr>
          </a:p>
        </p:txBody>
      </p:sp>
      <p:cxnSp>
        <p:nvCxnSpPr>
          <p:cNvPr id="169" name="Shape 169"/>
          <p:cNvCxnSpPr/>
          <p:nvPr/>
        </p:nvCxnSpPr>
        <p:spPr>
          <a:xfrm rot="10800000" flipH="1">
            <a:off x="584651" y="34882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70" name="Shape 170"/>
          <p:cNvCxnSpPr/>
          <p:nvPr/>
        </p:nvCxnSpPr>
        <p:spPr>
          <a:xfrm rot="10800000" flipH="1">
            <a:off x="570001" y="442022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71" name="Shape 171"/>
          <p:cNvCxnSpPr/>
          <p:nvPr/>
        </p:nvCxnSpPr>
        <p:spPr>
          <a:xfrm rot="10800000" flipH="1">
            <a:off x="570001" y="395424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72" name="Shape 172"/>
          <p:cNvCxnSpPr/>
          <p:nvPr/>
        </p:nvCxnSpPr>
        <p:spPr>
          <a:xfrm rot="10800000" flipH="1">
            <a:off x="584651" y="485209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73" name="Shape 173"/>
          <p:cNvCxnSpPr/>
          <p:nvPr/>
        </p:nvCxnSpPr>
        <p:spPr>
          <a:xfrm rot="10800000" flipH="1">
            <a:off x="570001" y="52839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74" name="Shape 174"/>
          <p:cNvCxnSpPr/>
          <p:nvPr/>
        </p:nvCxnSpPr>
        <p:spPr>
          <a:xfrm rot="10800000" flipH="1">
            <a:off x="584651" y="4420224"/>
            <a:ext cx="8003999" cy="138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0323599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Last quiz</a:t>
            </a:r>
          </a:p>
        </p:txBody>
      </p:sp>
      <p:sp>
        <p:nvSpPr>
          <p:cNvPr id="180" name="Shape 180"/>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a:t>
            </a:r>
          </a:p>
          <a:p>
            <a:pPr>
              <a:buNone/>
            </a:pPr>
            <a:r>
              <a:rPr lang="en" sz="1200">
                <a:solidFill>
                  <a:srgbClr val="000000"/>
                </a:solidFill>
                <a:latin typeface="Consolas"/>
                <a:ea typeface="Consolas"/>
                <a:cs typeface="Consolas"/>
                <a:sym typeface="Consolas"/>
              </a:rPr>
              <a:t>                                             (string-append “S” “E”))))</a:t>
            </a:r>
          </a:p>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“SE”)))</a:t>
            </a:r>
          </a:p>
          <a:p>
            <a:pPr>
              <a:buNone/>
            </a:pPr>
            <a:endParaRPr sz="1200">
              <a:solidFill>
                <a:srgbClr val="000000"/>
              </a:solidFill>
              <a:latin typeface="Consolas"/>
              <a:ea typeface="Consolas"/>
              <a:cs typeface="Consolas"/>
              <a:sym typeface="Consolas"/>
            </a:endParaRPr>
          </a:p>
          <a:p>
            <a:pPr>
              <a:buNone/>
            </a:pPr>
            <a:r>
              <a:rPr lang="en" sz="1200">
                <a:solidFill>
                  <a:srgbClr val="000000"/>
                </a:solidFill>
                <a:latin typeface="Consolas"/>
                <a:ea typeface="Consolas"/>
                <a:cs typeface="Consolas"/>
                <a:sym typeface="Consolas"/>
              </a:rPr>
              <a:t>(string-append (string-append “A” “FSE”))</a:t>
            </a:r>
          </a:p>
          <a:p>
            <a:pPr>
              <a:buNone/>
            </a:pPr>
            <a:endParaRPr sz="1200">
              <a:solidFill>
                <a:srgbClr val="000000"/>
              </a:solidFill>
              <a:latin typeface="Consolas"/>
              <a:ea typeface="Consolas"/>
              <a:cs typeface="Consolas"/>
              <a:sym typeface="Consolas"/>
            </a:endParaRPr>
          </a:p>
          <a:p>
            <a:pPr>
              <a:buNone/>
            </a:pPr>
            <a:r>
              <a:rPr lang="en" sz="1200">
                <a:solidFill>
                  <a:srgbClr val="000000"/>
                </a:solidFill>
                <a:latin typeface="Consolas"/>
                <a:ea typeface="Consolas"/>
                <a:cs typeface="Consolas"/>
                <a:sym typeface="Consolas"/>
              </a:rPr>
              <a:t>(string-append “AFSE”)</a:t>
            </a:r>
          </a:p>
          <a:p>
            <a:pPr>
              <a:buNone/>
            </a:pPr>
            <a:endParaRPr sz="1200">
              <a:solidFill>
                <a:srgbClr val="000000"/>
              </a:solidFill>
              <a:latin typeface="Consolas"/>
              <a:ea typeface="Consolas"/>
              <a:cs typeface="Consolas"/>
              <a:sym typeface="Consolas"/>
            </a:endParaRPr>
          </a:p>
          <a:p>
            <a:pPr>
              <a:buNone/>
            </a:pPr>
            <a:r>
              <a:rPr lang="en" sz="1200">
                <a:solidFill>
                  <a:srgbClr val="000000"/>
                </a:solidFill>
                <a:latin typeface="Consolas"/>
                <a:ea typeface="Consolas"/>
                <a:cs typeface="Consolas"/>
                <a:sym typeface="Consolas"/>
              </a:rPr>
              <a:t>“AFSE”</a:t>
            </a:r>
          </a:p>
        </p:txBody>
      </p:sp>
      <p:cxnSp>
        <p:nvCxnSpPr>
          <p:cNvPr id="181" name="Shape 181"/>
          <p:cNvCxnSpPr/>
          <p:nvPr/>
        </p:nvCxnSpPr>
        <p:spPr>
          <a:xfrm rot="10800000" flipH="1">
            <a:off x="584651" y="34882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82" name="Shape 182"/>
          <p:cNvCxnSpPr/>
          <p:nvPr/>
        </p:nvCxnSpPr>
        <p:spPr>
          <a:xfrm rot="10800000" flipH="1">
            <a:off x="570001" y="442022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83" name="Shape 183"/>
          <p:cNvCxnSpPr/>
          <p:nvPr/>
        </p:nvCxnSpPr>
        <p:spPr>
          <a:xfrm rot="10800000" flipH="1">
            <a:off x="570001" y="395424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84" name="Shape 184"/>
          <p:cNvCxnSpPr/>
          <p:nvPr/>
        </p:nvCxnSpPr>
        <p:spPr>
          <a:xfrm rot="10800000" flipH="1">
            <a:off x="584651" y="485209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85" name="Shape 185"/>
          <p:cNvCxnSpPr/>
          <p:nvPr/>
        </p:nvCxnSpPr>
        <p:spPr>
          <a:xfrm rot="10800000" flipH="1">
            <a:off x="570001" y="52839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86" name="Shape 186"/>
          <p:cNvCxnSpPr/>
          <p:nvPr/>
        </p:nvCxnSpPr>
        <p:spPr>
          <a:xfrm rot="10800000" flipH="1">
            <a:off x="584651" y="4420224"/>
            <a:ext cx="8003999" cy="138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76948714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t>Additional String Functions</a:t>
            </a:r>
          </a:p>
          <a:p>
            <a:pPr lvl="0" rtl="0">
              <a:spcBef>
                <a:spcPts val="0"/>
              </a:spcBef>
              <a:buNone/>
            </a:pPr>
            <a:r>
              <a:rPr lang="en" sz="1800"/>
              <a:t>add these to your class API</a:t>
            </a:r>
          </a:p>
        </p:txBody>
      </p:sp>
      <p:sp>
        <p:nvSpPr>
          <p:cNvPr id="129" name="Shape 129"/>
          <p:cNvSpPr txBox="1">
            <a:spLocks noGrp="1"/>
          </p:cNvSpPr>
          <p:nvPr>
            <p:ph type="body" idx="1"/>
          </p:nvPr>
        </p:nvSpPr>
        <p:spPr>
          <a:xfrm>
            <a:off x="471900" y="2253966"/>
            <a:ext cx="8222100" cy="3613500"/>
          </a:xfrm>
          <a:prstGeom prst="rect">
            <a:avLst/>
          </a:prstGeom>
        </p:spPr>
        <p:txBody>
          <a:bodyPr lIns="91425" tIns="91425" rIns="91425" bIns="91425" anchor="t" anchorCtr="0">
            <a:noAutofit/>
          </a:bodyPr>
          <a:lstStyle/>
          <a:p>
            <a:pPr marL="0" marR="0" lvl="0" indent="0" algn="l" rtl="0">
              <a:lnSpc>
                <a:spcPct val="100000"/>
              </a:lnSpc>
              <a:spcBef>
                <a:spcPts val="0"/>
              </a:spcBef>
              <a:spcAft>
                <a:spcPts val="1000"/>
              </a:spcAft>
              <a:buNone/>
            </a:pPr>
            <a:r>
              <a:rPr lang="en">
                <a:solidFill>
                  <a:srgbClr val="0077AA"/>
                </a:solidFill>
                <a:highlight>
                  <a:srgbClr val="FFFFFF"/>
                </a:highlight>
                <a:latin typeface="Consolas"/>
                <a:ea typeface="Consolas"/>
                <a:cs typeface="Consolas"/>
                <a:sym typeface="Consolas"/>
              </a:rPr>
              <a:t>string-length </a:t>
            </a:r>
            <a:r>
              <a:rPr lang="en"/>
              <a:t>consumes a string and produces a (natural) number;</a:t>
            </a:r>
          </a:p>
          <a:p>
            <a:pPr marL="0" marR="0" lvl="0" indent="0" algn="l" rtl="0">
              <a:lnSpc>
                <a:spcPct val="100000"/>
              </a:lnSpc>
              <a:spcBef>
                <a:spcPts val="0"/>
              </a:spcBef>
              <a:spcAft>
                <a:spcPts val="1000"/>
              </a:spcAft>
              <a:buNone/>
            </a:pPr>
            <a:r>
              <a:rPr lang="en">
                <a:solidFill>
                  <a:srgbClr val="0077AA"/>
                </a:solidFill>
                <a:highlight>
                  <a:srgbClr val="FFFFFF"/>
                </a:highlight>
                <a:latin typeface="Consolas"/>
                <a:ea typeface="Consolas"/>
                <a:cs typeface="Consolas"/>
                <a:sym typeface="Consolas"/>
              </a:rPr>
              <a:t>string-ith </a:t>
            </a:r>
            <a:r>
              <a:rPr lang="en"/>
              <a:t>consumes a string together with a natural number i and then extracts the 1String located at the ith position (counting from 0); and</a:t>
            </a:r>
          </a:p>
          <a:p>
            <a:pPr marL="0" marR="0" lvl="0" indent="0" algn="l" rtl="0">
              <a:lnSpc>
                <a:spcPct val="100000"/>
              </a:lnSpc>
              <a:spcBef>
                <a:spcPts val="0"/>
              </a:spcBef>
              <a:spcAft>
                <a:spcPts val="1000"/>
              </a:spcAft>
              <a:buNone/>
            </a:pPr>
            <a:r>
              <a:rPr lang="en">
                <a:solidFill>
                  <a:srgbClr val="0077AA"/>
                </a:solidFill>
                <a:highlight>
                  <a:srgbClr val="FFFFFF"/>
                </a:highlight>
                <a:latin typeface="Consolas"/>
                <a:ea typeface="Consolas"/>
                <a:cs typeface="Consolas"/>
                <a:sym typeface="Consolas"/>
              </a:rPr>
              <a:t>number-&gt;string</a:t>
            </a:r>
            <a:r>
              <a:rPr lang="en">
                <a:solidFill>
                  <a:srgbClr val="0077AA"/>
                </a:solidFill>
                <a:highlight>
                  <a:srgbClr val="FFFFFF"/>
                </a:highlight>
                <a:latin typeface="Verdana"/>
                <a:ea typeface="Verdana"/>
                <a:cs typeface="Verdana"/>
                <a:sym typeface="Verdana"/>
              </a:rPr>
              <a:t> </a:t>
            </a:r>
            <a:r>
              <a:rPr lang="en"/>
              <a:t>consumes a number and produces a string.</a:t>
            </a:r>
          </a:p>
          <a:p>
            <a:pPr marL="0" marR="0" lvl="0" indent="0" algn="l" rtl="0">
              <a:lnSpc>
                <a:spcPct val="100000"/>
              </a:lnSpc>
              <a:spcBef>
                <a:spcPts val="0"/>
              </a:spcBef>
              <a:spcAft>
                <a:spcPts val="0"/>
              </a:spcAft>
              <a:buNone/>
            </a:pPr>
            <a:r>
              <a:rPr lang="en">
                <a:solidFill>
                  <a:srgbClr val="0077AA"/>
                </a:solidFill>
                <a:highlight>
                  <a:srgbClr val="FFFFFF"/>
                </a:highlight>
                <a:latin typeface="Consolas"/>
                <a:ea typeface="Consolas"/>
                <a:cs typeface="Consolas"/>
                <a:sym typeface="Consolas"/>
              </a:rPr>
              <a:t>substring </a:t>
            </a:r>
            <a:r>
              <a:rPr lang="en"/>
              <a:t>Extracts the substring starting at i up to j (or the end if j is not provided).</a:t>
            </a:r>
          </a:p>
          <a:p>
            <a:pPr marL="0" marR="0" lvl="0" indent="0" algn="l" rtl="0">
              <a:lnSpc>
                <a:spcPct val="100000"/>
              </a:lnSpc>
              <a:spcBef>
                <a:spcPts val="0"/>
              </a:spcBef>
              <a:spcAft>
                <a:spcPts val="0"/>
              </a:spcAft>
              <a:buNone/>
            </a:pPr>
            <a:r>
              <a:rPr lang="en"/>
              <a:t>&gt; (substring "hello world" 1 5)</a:t>
            </a:r>
          </a:p>
          <a:p>
            <a:pPr marL="0" marR="0" lvl="0" indent="0" algn="l" rtl="0">
              <a:lnSpc>
                <a:spcPct val="100000"/>
              </a:lnSpc>
              <a:spcBef>
                <a:spcPts val="0"/>
              </a:spcBef>
              <a:spcAft>
                <a:spcPts val="0"/>
              </a:spcAft>
              <a:buNone/>
            </a:pPr>
            <a:r>
              <a:rPr lang="en"/>
              <a:t>"ello"</a:t>
            </a:r>
          </a:p>
          <a:p>
            <a:pPr marL="0" marR="0" lvl="0" indent="0" algn="l" rtl="0">
              <a:lnSpc>
                <a:spcPct val="100000"/>
              </a:lnSpc>
              <a:spcBef>
                <a:spcPts val="0"/>
              </a:spcBef>
              <a:spcAft>
                <a:spcPts val="0"/>
              </a:spcAft>
              <a:buNone/>
            </a:pPr>
            <a:r>
              <a:rPr lang="en"/>
              <a:t>&gt; (substring "hello world" 4)</a:t>
            </a:r>
          </a:p>
          <a:p>
            <a:pPr marL="0" marR="0" lvl="0" indent="0" algn="l" rtl="0">
              <a:lnSpc>
                <a:spcPct val="100000"/>
              </a:lnSpc>
              <a:spcBef>
                <a:spcPts val="0"/>
              </a:spcBef>
              <a:spcAft>
                <a:spcPts val="0"/>
              </a:spcAft>
              <a:buNone/>
            </a:pPr>
            <a:r>
              <a:rPr lang="en"/>
              <a:t>"o world"</a:t>
            </a:r>
          </a:p>
          <a:p>
            <a:pPr marL="0" marR="0" lvl="0" indent="0" algn="l" rtl="0">
              <a:lnSpc>
                <a:spcPct val="115000"/>
              </a:lnSpc>
              <a:spcBef>
                <a:spcPts val="0"/>
              </a:spcBef>
              <a:spcAft>
                <a:spcPts val="1600"/>
              </a:spcAft>
              <a:buNone/>
            </a:pPr>
            <a:endParaRPr/>
          </a:p>
          <a:p>
            <a:pPr marL="0" marR="0" lvl="0" indent="0" algn="l" rtl="0">
              <a:lnSpc>
                <a:spcPct val="115000"/>
              </a:lnSpc>
              <a:spcBef>
                <a:spcPts val="0"/>
              </a:spcBef>
              <a:spcAft>
                <a:spcPts val="1600"/>
              </a:spcAft>
              <a:buNone/>
            </a:pPr>
            <a:endParaRPr/>
          </a:p>
          <a:p>
            <a:pPr lvl="0" rtl="0">
              <a:spcBef>
                <a:spcPts val="0"/>
              </a:spcBef>
              <a:buNone/>
            </a:pPr>
            <a:endParaRPr/>
          </a:p>
        </p:txBody>
      </p:sp>
    </p:spTree>
    <p:extLst>
      <p:ext uri="{BB962C8B-B14F-4D97-AF65-F5344CB8AC3E}">
        <p14:creationId xmlns:p14="http://schemas.microsoft.com/office/powerpoint/2010/main" val="336494485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Practice</a:t>
            </a:r>
          </a:p>
        </p:txBody>
      </p:sp>
      <p:sp>
        <p:nvSpPr>
          <p:cNvPr id="135" name="Shape 135"/>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latin typeface="Consolas"/>
                <a:ea typeface="Consolas"/>
                <a:cs typeface="Consolas"/>
                <a:sym typeface="Consolas"/>
              </a:rPr>
              <a:t>(define str "helloworld")</a:t>
            </a:r>
          </a:p>
          <a:p>
            <a:pPr lvl="0" rtl="0">
              <a:spcBef>
                <a:spcPts val="0"/>
              </a:spcBef>
              <a:buNone/>
            </a:pPr>
            <a:r>
              <a:rPr lang="en">
                <a:latin typeface="Consolas"/>
                <a:ea typeface="Consolas"/>
                <a:cs typeface="Consolas"/>
                <a:sym typeface="Consolas"/>
              </a:rPr>
              <a:t>(define i 5)</a:t>
            </a:r>
          </a:p>
          <a:p>
            <a:pPr lvl="0" rtl="0">
              <a:spcBef>
                <a:spcPts val="0"/>
              </a:spcBef>
              <a:buNone/>
            </a:pPr>
            <a:r>
              <a:rPr lang="en"/>
              <a:t>Create an expression using string primitives that adds "_" at position i. In general this means the resulting string is longer than the original one; here the expected result is "hello_world".</a:t>
            </a:r>
          </a:p>
          <a:p>
            <a:pPr lvl="0">
              <a:spcBef>
                <a:spcPts val="0"/>
              </a:spcBef>
              <a:buNone/>
            </a:pPr>
            <a:endParaRPr/>
          </a:p>
        </p:txBody>
      </p:sp>
    </p:spTree>
    <p:extLst>
      <p:ext uri="{BB962C8B-B14F-4D97-AF65-F5344CB8AC3E}">
        <p14:creationId xmlns:p14="http://schemas.microsoft.com/office/powerpoint/2010/main" val="340431702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471900" y="1026466"/>
            <a:ext cx="8222100" cy="1023600"/>
          </a:xfrm>
          <a:prstGeom prst="rect">
            <a:avLst/>
          </a:prstGeom>
        </p:spPr>
        <p:txBody>
          <a:bodyPr lIns="91425" tIns="91425" rIns="91425" bIns="91425" anchor="b" anchorCtr="0">
            <a:noAutofit/>
          </a:bodyPr>
          <a:lstStyle/>
          <a:p>
            <a:pPr lvl="0" rtl="0">
              <a:spcBef>
                <a:spcPts val="0"/>
              </a:spcBef>
              <a:buNone/>
            </a:pPr>
            <a:r>
              <a:rPr lang="en"/>
              <a:t>Extra Note</a:t>
            </a:r>
          </a:p>
        </p:txBody>
      </p:sp>
      <p:sp>
        <p:nvSpPr>
          <p:cNvPr id="123" name="Shape 123"/>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b="1"/>
              <a:t>Note </a:t>
            </a:r>
            <a:r>
              <a:rPr lang="en"/>
              <a:t>We use </a:t>
            </a:r>
            <a:r>
              <a:rPr lang="en">
                <a:solidFill>
                  <a:srgbClr val="0000FF"/>
                </a:solidFill>
              </a:rPr>
              <a:t>1String</a:t>
            </a:r>
            <a:r>
              <a:rPr lang="en"/>
              <a:t> to refer to the keyboard characters that make up a String. For example, "red" consists of three such 1Strings: "r", "e", "d".</a:t>
            </a:r>
          </a:p>
        </p:txBody>
      </p:sp>
    </p:spTree>
    <p:extLst>
      <p:ext uri="{BB962C8B-B14F-4D97-AF65-F5344CB8AC3E}">
        <p14:creationId xmlns:p14="http://schemas.microsoft.com/office/powerpoint/2010/main" val="81234753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t>From last class</a:t>
            </a:r>
          </a:p>
        </p:txBody>
      </p:sp>
      <p:sp>
        <p:nvSpPr>
          <p:cNvPr id="117" name="Shape 117"/>
          <p:cNvSpPr txBox="1">
            <a:spLocks noGrp="1"/>
          </p:cNvSpPr>
          <p:nvPr>
            <p:ph type="body" idx="1"/>
          </p:nvPr>
        </p:nvSpPr>
        <p:spPr>
          <a:xfrm>
            <a:off x="471900" y="2558766"/>
            <a:ext cx="8222100" cy="4299300"/>
          </a:xfrm>
          <a:prstGeom prst="rect">
            <a:avLst/>
          </a:prstGeom>
        </p:spPr>
        <p:txBody>
          <a:bodyPr lIns="91425" tIns="91425" rIns="91425" bIns="91425" anchor="t" anchorCtr="0">
            <a:noAutofit/>
          </a:bodyPr>
          <a:lstStyle/>
          <a:p>
            <a:pPr lvl="0" rtl="0">
              <a:spcBef>
                <a:spcPts val="0"/>
              </a:spcBef>
              <a:buNone/>
            </a:pPr>
            <a:r>
              <a:rPr lang="en"/>
              <a:t>Exercise 1. Add the following two lines to the definitions area:</a:t>
            </a:r>
          </a:p>
          <a:p>
            <a:pPr lvl="0" rtl="0">
              <a:spcBef>
                <a:spcPts val="0"/>
              </a:spcBef>
              <a:buNone/>
            </a:pPr>
            <a:r>
              <a:rPr lang="en">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rPr>
              <a:t>define</a:t>
            </a:r>
            <a:r>
              <a:rPr lang="en">
                <a:latin typeface="Consolas"/>
                <a:ea typeface="Consolas"/>
                <a:cs typeface="Consolas"/>
                <a:sym typeface="Consolas"/>
              </a:rPr>
              <a:t> prefix </a:t>
            </a:r>
            <a:r>
              <a:rPr lang="en">
                <a:solidFill>
                  <a:srgbClr val="228B22"/>
                </a:solidFill>
                <a:highlight>
                  <a:srgbClr val="FFFFFF"/>
                </a:highlight>
                <a:latin typeface="Consolas"/>
                <a:ea typeface="Consolas"/>
                <a:cs typeface="Consolas"/>
                <a:sym typeface="Consolas"/>
              </a:rPr>
              <a:t>"hello"</a:t>
            </a:r>
            <a:r>
              <a:rPr lang="en">
                <a:latin typeface="Consolas"/>
                <a:ea typeface="Consolas"/>
                <a:cs typeface="Consolas"/>
                <a:sym typeface="Consolas"/>
              </a:rPr>
              <a:t>)</a:t>
            </a:r>
          </a:p>
          <a:p>
            <a:pPr marL="0" marR="0" lvl="0" indent="0" algn="l" rtl="0">
              <a:lnSpc>
                <a:spcPct val="115000"/>
              </a:lnSpc>
              <a:spcBef>
                <a:spcPts val="0"/>
              </a:spcBef>
              <a:spcAft>
                <a:spcPts val="1600"/>
              </a:spcAft>
              <a:buNone/>
            </a:pPr>
            <a:r>
              <a:rPr lang="en">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rPr>
              <a:t>define </a:t>
            </a:r>
            <a:r>
              <a:rPr lang="en">
                <a:latin typeface="Consolas"/>
                <a:ea typeface="Consolas"/>
                <a:cs typeface="Consolas"/>
                <a:sym typeface="Consolas"/>
              </a:rPr>
              <a:t>suffix </a:t>
            </a:r>
            <a:r>
              <a:rPr lang="en">
                <a:solidFill>
                  <a:srgbClr val="228B22"/>
                </a:solidFill>
                <a:highlight>
                  <a:srgbClr val="FFFFFF"/>
                </a:highlight>
                <a:latin typeface="Consolas"/>
                <a:ea typeface="Consolas"/>
                <a:cs typeface="Consolas"/>
                <a:sym typeface="Consolas"/>
              </a:rPr>
              <a:t>"world"</a:t>
            </a:r>
            <a:r>
              <a:rPr lang="en">
                <a:latin typeface="Consolas"/>
                <a:ea typeface="Consolas"/>
                <a:cs typeface="Consolas"/>
                <a:sym typeface="Consolas"/>
              </a:rPr>
              <a:t>)</a:t>
            </a:r>
          </a:p>
          <a:p>
            <a:pPr lvl="0" rtl="0">
              <a:spcBef>
                <a:spcPts val="0"/>
              </a:spcBef>
              <a:buNone/>
            </a:pPr>
            <a:r>
              <a:rPr lang="en"/>
              <a:t>Then use string primitives to create an expression that concatenates prefix and suffix and adds "_" between them. When you run this program, you will see "hello_world" in the interactions area</a:t>
            </a:r>
          </a:p>
        </p:txBody>
      </p:sp>
    </p:spTree>
    <p:extLst>
      <p:ext uri="{BB962C8B-B14F-4D97-AF65-F5344CB8AC3E}">
        <p14:creationId xmlns:p14="http://schemas.microsoft.com/office/powerpoint/2010/main" val="184366966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String</a:t>
            </a:r>
          </a:p>
        </p:txBody>
      </p:sp>
      <p:sp>
        <p:nvSpPr>
          <p:cNvPr id="236" name="Shape 23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a </a:t>
            </a:r>
            <a:r>
              <a:rPr lang="en" b="1"/>
              <a:t>String </a:t>
            </a:r>
            <a:r>
              <a:rPr lang="en"/>
              <a:t>is a sequence of the characters that you can enter on the keyboard enclosed in double quotes</a:t>
            </a:r>
          </a:p>
        </p:txBody>
      </p:sp>
    </p:spTree>
    <p:extLst>
      <p:ext uri="{BB962C8B-B14F-4D97-AF65-F5344CB8AC3E}">
        <p14:creationId xmlns:p14="http://schemas.microsoft.com/office/powerpoint/2010/main" val="347433261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String Addition</a:t>
            </a:r>
          </a:p>
        </p:txBody>
      </p:sp>
      <p:sp>
        <p:nvSpPr>
          <p:cNvPr id="242" name="Shape 24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1</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1</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2</a:t>
            </a:r>
            <a:r>
              <a:rPr lang="en">
                <a:solidFill>
                  <a:srgbClr val="000000"/>
                </a:solidFill>
                <a:highlight>
                  <a:srgbClr val="FFFFFF"/>
                </a:highlight>
                <a:latin typeface="Verdana"/>
                <a:ea typeface="Verdana"/>
                <a:cs typeface="Verdana"/>
                <a:sym typeface="Verdana"/>
              </a:rPr>
              <a:t> </a:t>
            </a:r>
          </a:p>
          <a:p>
            <a:pPr marL="2743200" indent="457200">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4"/>
              </a:rPr>
              <a:t>string-append</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"a"</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"b"</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"ab"</a:t>
            </a:r>
          </a:p>
          <a:p>
            <a:pPr>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1</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2</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3</a:t>
            </a:r>
          </a:p>
          <a:p>
            <a:pPr marL="2743200" indent="457200">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4"/>
              </a:rPr>
              <a:t>string-append</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"ab"</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"c"</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"abc"</a:t>
            </a:r>
          </a:p>
          <a:p>
            <a:pPr>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2</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2 2</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6</a:t>
            </a:r>
          </a:p>
          <a:p>
            <a:pPr marL="2743200" indent="457200">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4"/>
              </a:rPr>
              <a:t>string-append</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"a"</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 "</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"c"</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"a c"</a:t>
            </a:r>
          </a:p>
          <a:p>
            <a:pPr>
              <a:lnSpc>
                <a:spcPct val="140000"/>
              </a:lnSpc>
              <a:buNone/>
            </a:pPr>
            <a:r>
              <a:rPr lang="en">
                <a:solidFill>
                  <a:srgbClr val="000000"/>
                </a:solidFill>
                <a:highlight>
                  <a:srgbClr val="FFFFFF"/>
                </a:highlight>
                <a:latin typeface="Times New Roman"/>
                <a:ea typeface="Times New Roman"/>
                <a:cs typeface="Times New Roman"/>
                <a:sym typeface="Times New Roman"/>
              </a:rPr>
              <a:t>....</a:t>
            </a:r>
          </a:p>
        </p:txBody>
      </p:sp>
    </p:spTree>
    <p:extLst>
      <p:ext uri="{BB962C8B-B14F-4D97-AF65-F5344CB8AC3E}">
        <p14:creationId xmlns:p14="http://schemas.microsoft.com/office/powerpoint/2010/main" val="12144459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body" idx="1"/>
          </p:nvPr>
        </p:nvSpPr>
        <p:spPr>
          <a:xfrm>
            <a:off x="586975" y="2868400"/>
            <a:ext cx="8222100" cy="2710200"/>
          </a:xfrm>
          <a:prstGeom prst="rect">
            <a:avLst/>
          </a:prstGeom>
        </p:spPr>
        <p:txBody>
          <a:bodyPr vert="horz" lIns="91425" tIns="91425" rIns="91425" bIns="91425" rtlCol="0" anchor="t" anchorCtr="0">
            <a:noAutofit/>
          </a:bodyPr>
          <a:lstStyle/>
          <a:p>
            <a:pPr>
              <a:buNone/>
            </a:pPr>
            <a:r>
              <a:rPr lang="en">
                <a:solidFill>
                  <a:srgbClr val="000000"/>
                </a:solidFill>
                <a:highlight>
                  <a:srgbClr val="FFFFFF"/>
                </a:highlight>
                <a:latin typeface="Verdana"/>
                <a:ea typeface="Verdana"/>
                <a:cs typeface="Verdana"/>
                <a:sym typeface="Verdana"/>
              </a:rPr>
              <a:t>&gt; </a:t>
            </a: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string-append</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"what a "</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"lovely "</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"day"</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 for learning Racket"</a:t>
            </a:r>
            <a:r>
              <a:rPr lang="en">
                <a:solidFill>
                  <a:srgbClr val="843C24"/>
                </a:solidFill>
                <a:highlight>
                  <a:srgbClr val="FFFFFF"/>
                </a:highlight>
                <a:latin typeface="Verdana"/>
                <a:ea typeface="Verdana"/>
                <a:cs typeface="Verdana"/>
                <a:sym typeface="Verdana"/>
              </a:rPr>
              <a:t>)</a:t>
            </a:r>
          </a:p>
          <a:p>
            <a:pPr>
              <a:lnSpc>
                <a:spcPct val="140000"/>
              </a:lnSpc>
              <a:buNone/>
            </a:pPr>
            <a:r>
              <a:rPr lang="en">
                <a:solidFill>
                  <a:srgbClr val="0000AF"/>
                </a:solidFill>
                <a:highlight>
                  <a:srgbClr val="FFFFFF"/>
                </a:highlight>
                <a:latin typeface="Verdana"/>
                <a:ea typeface="Verdana"/>
                <a:cs typeface="Verdana"/>
                <a:sym typeface="Verdana"/>
              </a:rPr>
              <a:t>"what a lovely day for learning Racket"</a:t>
            </a:r>
          </a:p>
        </p:txBody>
      </p:sp>
      <p:sp>
        <p:nvSpPr>
          <p:cNvPr id="248" name="Shape 24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String Addition</a:t>
            </a:r>
          </a:p>
        </p:txBody>
      </p:sp>
    </p:spTree>
    <p:extLst>
      <p:ext uri="{BB962C8B-B14F-4D97-AF65-F5344CB8AC3E}">
        <p14:creationId xmlns:p14="http://schemas.microsoft.com/office/powerpoint/2010/main" val="3977332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p:txBody>
          <a:bodyPr/>
          <a:lstStyle/>
          <a:p>
            <a:pPr lvl="0"/>
            <a:r>
              <a:rPr lang="en"/>
              <a:t>Style</a:t>
            </a:r>
            <a:endParaRPr lang="en" dirty="0"/>
          </a:p>
        </p:txBody>
      </p:sp>
      <p:sp>
        <p:nvSpPr>
          <p:cNvPr id="3" name="Text Placeholder 2"/>
          <p:cNvSpPr>
            <a:spLocks noGrp="1"/>
          </p:cNvSpPr>
          <p:nvPr>
            <p:ph idx="1"/>
          </p:nvPr>
        </p:nvSpPr>
        <p:spPr/>
        <p:txBody>
          <a:bodyPr/>
          <a:lstStyle/>
          <a:p>
            <a:r>
              <a:rPr lang="en"/>
              <a:t>"You know you are done when your code is as beautiful as the flag it creates," Emmanuel Schanzer, creator of WeScheme</a:t>
            </a:r>
            <a:endParaRPr lang="en-US" dirty="0"/>
          </a:p>
        </p:txBody>
      </p:sp>
    </p:spTree>
    <p:extLst>
      <p:ext uri="{BB962C8B-B14F-4D97-AF65-F5344CB8AC3E}">
        <p14:creationId xmlns:p14="http://schemas.microsoft.com/office/powerpoint/2010/main" val="90042228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Exercise 1</a:t>
            </a:r>
          </a:p>
        </p:txBody>
      </p:sp>
      <p:sp>
        <p:nvSpPr>
          <p:cNvPr id="254" name="Shape 254"/>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Exercise 1. Add the following two lines to the definitions area:</a:t>
            </a:r>
          </a:p>
          <a:p>
            <a:pPr>
              <a:buNone/>
            </a:pPr>
            <a:r>
              <a:rPr lang="en"/>
              <a:t>(</a:t>
            </a:r>
            <a:r>
              <a:rPr lang="en">
                <a:solidFill>
                  <a:srgbClr val="0077AA"/>
                </a:solidFill>
                <a:highlight>
                  <a:srgbClr val="FFFFFF"/>
                </a:highlight>
                <a:latin typeface="Verdana"/>
                <a:ea typeface="Verdana"/>
                <a:cs typeface="Verdana"/>
                <a:sym typeface="Verdana"/>
              </a:rPr>
              <a:t>define</a:t>
            </a:r>
            <a:r>
              <a:rPr lang="en"/>
              <a:t> prefix </a:t>
            </a:r>
            <a:r>
              <a:rPr lang="en">
                <a:solidFill>
                  <a:srgbClr val="228B22"/>
                </a:solidFill>
                <a:highlight>
                  <a:srgbClr val="FFFFFF"/>
                </a:highlight>
                <a:latin typeface="Verdana"/>
                <a:ea typeface="Verdana"/>
                <a:cs typeface="Verdana"/>
                <a:sym typeface="Verdana"/>
              </a:rPr>
              <a:t>"hello"</a:t>
            </a:r>
            <a:r>
              <a:rPr lang="en"/>
              <a:t>)</a:t>
            </a:r>
          </a:p>
          <a:p>
            <a:pPr marL="0" indent="0">
              <a:lnSpc>
                <a:spcPct val="115000"/>
              </a:lnSpc>
              <a:spcAft>
                <a:spcPts val="1600"/>
              </a:spcAft>
              <a:buNone/>
            </a:pPr>
            <a:r>
              <a:rPr lang="en"/>
              <a:t>(</a:t>
            </a:r>
            <a:r>
              <a:rPr lang="en">
                <a:solidFill>
                  <a:srgbClr val="0077AA"/>
                </a:solidFill>
                <a:highlight>
                  <a:srgbClr val="FFFFFF"/>
                </a:highlight>
                <a:latin typeface="Verdana"/>
                <a:ea typeface="Verdana"/>
                <a:cs typeface="Verdana"/>
                <a:sym typeface="Verdana"/>
              </a:rPr>
              <a:t>define </a:t>
            </a:r>
            <a:r>
              <a:rPr lang="en"/>
              <a:t>suffix </a:t>
            </a:r>
            <a:r>
              <a:rPr lang="en">
                <a:solidFill>
                  <a:srgbClr val="228B22"/>
                </a:solidFill>
                <a:highlight>
                  <a:srgbClr val="FFFFFF"/>
                </a:highlight>
                <a:latin typeface="Verdana"/>
                <a:ea typeface="Verdana"/>
                <a:cs typeface="Verdana"/>
                <a:sym typeface="Verdana"/>
              </a:rPr>
              <a:t>"world"</a:t>
            </a:r>
            <a:r>
              <a:rPr lang="en"/>
              <a:t>)</a:t>
            </a:r>
          </a:p>
          <a:p>
            <a:pPr>
              <a:buNone/>
            </a:pPr>
            <a:r>
              <a:rPr lang="en"/>
              <a:t>Then use string primitives to create an expression that concatenates prefix and suffix and adds "_" between them. When you run this program, you will see "hello_world" in the interactions area.</a:t>
            </a:r>
          </a:p>
          <a:p>
            <a:pPr>
              <a:buNone/>
            </a:pPr>
            <a:endParaRPr/>
          </a:p>
        </p:txBody>
      </p:sp>
    </p:spTree>
    <p:extLst>
      <p:ext uri="{BB962C8B-B14F-4D97-AF65-F5344CB8AC3E}">
        <p14:creationId xmlns:p14="http://schemas.microsoft.com/office/powerpoint/2010/main" val="119166572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Exercise 1</a:t>
            </a:r>
          </a:p>
        </p:txBody>
      </p:sp>
      <p:sp>
        <p:nvSpPr>
          <p:cNvPr id="260" name="Shape 260"/>
          <p:cNvSpPr txBox="1">
            <a:spLocks noGrp="1"/>
          </p:cNvSpPr>
          <p:nvPr>
            <p:ph type="body" idx="1"/>
          </p:nvPr>
        </p:nvSpPr>
        <p:spPr>
          <a:xfrm>
            <a:off x="471900" y="2776325"/>
            <a:ext cx="8222100" cy="3224400"/>
          </a:xfrm>
          <a:prstGeom prst="rect">
            <a:avLst/>
          </a:prstGeom>
        </p:spPr>
        <p:txBody>
          <a:bodyPr vert="horz" lIns="91425" tIns="91425" rIns="91425" bIns="91425" rtlCol="0" anchor="t" anchorCtr="0">
            <a:noAutofit/>
          </a:bodyPr>
          <a:lstStyle/>
          <a:p>
            <a:pPr>
              <a:buNone/>
            </a:pPr>
            <a:r>
              <a:rPr lang="en"/>
              <a:t>Exercise 1. Add the following two lines to the definitions area:</a:t>
            </a:r>
          </a:p>
          <a:p>
            <a:pPr>
              <a:buNone/>
            </a:pPr>
            <a:r>
              <a:rPr lang="en"/>
              <a:t>(</a:t>
            </a:r>
            <a:r>
              <a:rPr lang="en">
                <a:solidFill>
                  <a:srgbClr val="0077AA"/>
                </a:solidFill>
                <a:highlight>
                  <a:srgbClr val="FFFFFF"/>
                </a:highlight>
                <a:latin typeface="Verdana"/>
                <a:ea typeface="Verdana"/>
                <a:cs typeface="Verdana"/>
                <a:sym typeface="Verdana"/>
              </a:rPr>
              <a:t>define</a:t>
            </a:r>
            <a:r>
              <a:rPr lang="en"/>
              <a:t> prefix </a:t>
            </a:r>
            <a:r>
              <a:rPr lang="en">
                <a:solidFill>
                  <a:srgbClr val="228B22"/>
                </a:solidFill>
                <a:highlight>
                  <a:srgbClr val="FFFFFF"/>
                </a:highlight>
                <a:latin typeface="Verdana"/>
                <a:ea typeface="Verdana"/>
                <a:cs typeface="Verdana"/>
                <a:sym typeface="Verdana"/>
              </a:rPr>
              <a:t>"hello"</a:t>
            </a:r>
            <a:r>
              <a:rPr lang="en"/>
              <a:t>)</a:t>
            </a:r>
          </a:p>
          <a:p>
            <a:pPr marL="0" indent="0">
              <a:lnSpc>
                <a:spcPct val="115000"/>
              </a:lnSpc>
              <a:spcAft>
                <a:spcPts val="1600"/>
              </a:spcAft>
              <a:buNone/>
            </a:pPr>
            <a:r>
              <a:rPr lang="en"/>
              <a:t>(</a:t>
            </a:r>
            <a:r>
              <a:rPr lang="en">
                <a:solidFill>
                  <a:srgbClr val="0077AA"/>
                </a:solidFill>
                <a:highlight>
                  <a:srgbClr val="FFFFFF"/>
                </a:highlight>
                <a:latin typeface="Verdana"/>
                <a:ea typeface="Verdana"/>
                <a:cs typeface="Verdana"/>
                <a:sym typeface="Verdana"/>
              </a:rPr>
              <a:t>define </a:t>
            </a:r>
            <a:r>
              <a:rPr lang="en"/>
              <a:t>suffix </a:t>
            </a:r>
            <a:r>
              <a:rPr lang="en">
                <a:solidFill>
                  <a:srgbClr val="228B22"/>
                </a:solidFill>
                <a:highlight>
                  <a:srgbClr val="FFFFFF"/>
                </a:highlight>
                <a:latin typeface="Verdana"/>
                <a:ea typeface="Verdana"/>
                <a:cs typeface="Verdana"/>
                <a:sym typeface="Verdana"/>
              </a:rPr>
              <a:t>"world"</a:t>
            </a:r>
            <a:r>
              <a:rPr lang="en"/>
              <a:t>)</a:t>
            </a:r>
          </a:p>
          <a:p>
            <a:pPr>
              <a:buNone/>
            </a:pPr>
            <a:r>
              <a:rPr lang="en"/>
              <a:t>Then use string primitives to create an expression that concatenates prefix and suffix and adds "_" between them. When you run this program, you will see "hello_world" in the interactions area.</a:t>
            </a:r>
          </a:p>
          <a:p>
            <a:pPr>
              <a:buNone/>
            </a:pPr>
            <a:endParaRPr/>
          </a:p>
        </p:txBody>
      </p:sp>
    </p:spTree>
    <p:extLst>
      <p:ext uri="{BB962C8B-B14F-4D97-AF65-F5344CB8AC3E}">
        <p14:creationId xmlns:p14="http://schemas.microsoft.com/office/powerpoint/2010/main" val="30237866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Extra Note</a:t>
            </a:r>
          </a:p>
        </p:txBody>
      </p:sp>
      <p:sp>
        <p:nvSpPr>
          <p:cNvPr id="266" name="Shape 26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b="1"/>
              <a:t>Note </a:t>
            </a:r>
            <a:r>
              <a:rPr lang="en"/>
              <a:t>We use 1String to refer to the keyboard characters that make up a String. For example, "red" consists of three such 1Strings: "r", "e", "d". As it turns out, there is a bit more to the definition of 1String but for now, thinking of them as Strings of length 1 is fine. End</a:t>
            </a:r>
          </a:p>
        </p:txBody>
      </p:sp>
    </p:spTree>
    <p:extLst>
      <p:ext uri="{BB962C8B-B14F-4D97-AF65-F5344CB8AC3E}">
        <p14:creationId xmlns:p14="http://schemas.microsoft.com/office/powerpoint/2010/main" val="291551886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Additional String Functions</a:t>
            </a:r>
          </a:p>
          <a:p>
            <a:r>
              <a:rPr lang="en" sz="1800"/>
              <a:t>add these to your class API</a:t>
            </a:r>
          </a:p>
        </p:txBody>
      </p:sp>
      <p:sp>
        <p:nvSpPr>
          <p:cNvPr id="272" name="Shape 27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solidFill>
                  <a:srgbClr val="0077AA"/>
                </a:solidFill>
                <a:highlight>
                  <a:srgbClr val="FFFFFF"/>
                </a:highlight>
                <a:latin typeface="Verdana"/>
                <a:ea typeface="Verdana"/>
                <a:cs typeface="Verdana"/>
                <a:sym typeface="Verdana"/>
              </a:rPr>
              <a:t>string-length </a:t>
            </a:r>
            <a:r>
              <a:rPr lang="en"/>
              <a:t>consumes a string and produces a (natural) number;</a:t>
            </a:r>
          </a:p>
          <a:p>
            <a:pPr marL="0" indent="0">
              <a:lnSpc>
                <a:spcPct val="115000"/>
              </a:lnSpc>
              <a:spcAft>
                <a:spcPts val="1600"/>
              </a:spcAft>
              <a:buNone/>
            </a:pPr>
            <a:r>
              <a:rPr lang="en">
                <a:solidFill>
                  <a:srgbClr val="0077AA"/>
                </a:solidFill>
                <a:highlight>
                  <a:srgbClr val="FFFFFF"/>
                </a:highlight>
                <a:latin typeface="Verdana"/>
                <a:ea typeface="Verdana"/>
                <a:cs typeface="Verdana"/>
                <a:sym typeface="Verdana"/>
              </a:rPr>
              <a:t>string-ith </a:t>
            </a:r>
            <a:r>
              <a:rPr lang="en"/>
              <a:t>consumes a string together with a natural number i and then extracts the 1String located at the ith position (counting from 0); and</a:t>
            </a:r>
          </a:p>
          <a:p>
            <a:pPr marL="0" indent="0">
              <a:lnSpc>
                <a:spcPct val="115000"/>
              </a:lnSpc>
              <a:spcAft>
                <a:spcPts val="1600"/>
              </a:spcAft>
              <a:buNone/>
            </a:pPr>
            <a:r>
              <a:rPr lang="en">
                <a:solidFill>
                  <a:srgbClr val="0077AA"/>
                </a:solidFill>
                <a:highlight>
                  <a:srgbClr val="FFFFFF"/>
                </a:highlight>
                <a:latin typeface="Verdana"/>
                <a:ea typeface="Verdana"/>
                <a:cs typeface="Verdana"/>
                <a:sym typeface="Verdana"/>
              </a:rPr>
              <a:t>number-&gt;string </a:t>
            </a:r>
            <a:r>
              <a:rPr lang="en"/>
              <a:t>consumes a number and produces a string.</a:t>
            </a:r>
          </a:p>
          <a:p>
            <a:pPr>
              <a:buNone/>
            </a:pPr>
            <a:endParaRPr/>
          </a:p>
        </p:txBody>
      </p:sp>
    </p:spTree>
    <p:extLst>
      <p:ext uri="{BB962C8B-B14F-4D97-AF65-F5344CB8AC3E}">
        <p14:creationId xmlns:p14="http://schemas.microsoft.com/office/powerpoint/2010/main" val="27946952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pPr lvl="0"/>
            <a:r>
              <a:rPr lang="en"/>
              <a:t>Slide keyboard</a:t>
            </a:r>
          </a:p>
        </p:txBody>
      </p:sp>
      <p:sp>
        <p:nvSpPr>
          <p:cNvPr id="35" name="Shape 35"/>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399056658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p:txBody>
          <a:bodyPr/>
          <a:lstStyle/>
          <a:p>
            <a:pPr lvl="0"/>
            <a:r>
              <a:rPr lang="en"/>
              <a:t>Pair programming task 0</a:t>
            </a:r>
          </a:p>
        </p:txBody>
      </p:sp>
      <p:sp>
        <p:nvSpPr>
          <p:cNvPr id="40" name="Shape 40"/>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42" name="Shape 42"/>
          <p:cNvSpPr/>
          <p:nvPr/>
        </p:nvSpPr>
        <p:spPr>
          <a:xfrm>
            <a:off x="2431075" y="3039675"/>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43" name="Shape 43"/>
          <p:cNvSpPr/>
          <p:nvPr/>
        </p:nvSpPr>
        <p:spPr>
          <a:xfrm>
            <a:off x="2459913" y="30658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31505100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p:txBody>
          <a:bodyPr/>
          <a:lstStyle/>
          <a:p>
            <a:pPr lvl="0"/>
            <a:r>
              <a:rPr lang="en"/>
              <a:t>Slide keyboard</a:t>
            </a:r>
          </a:p>
        </p:txBody>
      </p:sp>
      <p:sp>
        <p:nvSpPr>
          <p:cNvPr id="49" name="Shape 49"/>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1815954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Shape 55"/>
          <p:cNvSpPr txBox="1">
            <a:spLocks noGrp="1"/>
          </p:cNvSpPr>
          <p:nvPr>
            <p:ph type="title"/>
          </p:nvPr>
        </p:nvSpPr>
        <p:spPr/>
        <p:txBody>
          <a:bodyPr/>
          <a:lstStyle/>
          <a:p>
            <a:pPr lvl="0"/>
            <a:r>
              <a:rPr lang="en"/>
              <a:t>Pair programming task 1</a:t>
            </a:r>
          </a:p>
        </p:txBody>
      </p:sp>
      <p:sp>
        <p:nvSpPr>
          <p:cNvPr id="54" name="Shape 54"/>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56" name="Shape 56"/>
          <p:cNvSpPr/>
          <p:nvPr/>
        </p:nvSpPr>
        <p:spPr>
          <a:xfrm>
            <a:off x="2431075" y="3039675"/>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a:off x="4312363" y="3052725"/>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80071494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p:txBody>
          <a:bodyPr/>
          <a:lstStyle/>
          <a:p>
            <a:pPr lvl="0"/>
            <a:r>
              <a:rPr lang="en"/>
              <a:t>Slide keyboard</a:t>
            </a:r>
          </a:p>
        </p:txBody>
      </p:sp>
      <p:sp>
        <p:nvSpPr>
          <p:cNvPr id="63" name="Shape 63"/>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363643227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
              <a:t>Pair programming task 2</a:t>
            </a:r>
          </a:p>
        </p:txBody>
      </p:sp>
      <p:sp>
        <p:nvSpPr>
          <p:cNvPr id="68" name="Shape 68"/>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70" name="Shape 70"/>
          <p:cNvSpPr/>
          <p:nvPr/>
        </p:nvSpPr>
        <p:spPr>
          <a:xfrm>
            <a:off x="3631350" y="46132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71" name="Shape 71"/>
          <p:cNvSpPr/>
          <p:nvPr/>
        </p:nvSpPr>
        <p:spPr>
          <a:xfrm>
            <a:off x="3668838" y="28726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832177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Exact versus inexact</a:t>
            </a:r>
          </a:p>
        </p:txBody>
      </p:sp>
      <p:sp>
        <p:nvSpPr>
          <p:cNvPr id="106" name="Shape 10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Racket has two kinds of numbers</a:t>
            </a:r>
          </a:p>
          <a:p>
            <a:pPr>
              <a:buNone/>
            </a:pPr>
            <a:r>
              <a:rPr lang="en"/>
              <a:t>⅓ is exact</a:t>
            </a:r>
          </a:p>
          <a:p>
            <a:pPr>
              <a:buNone/>
            </a:pPr>
            <a:r>
              <a:rPr lang="en"/>
              <a:t>#i0.333333333 is  inexact</a:t>
            </a:r>
          </a:p>
        </p:txBody>
      </p:sp>
    </p:spTree>
    <p:extLst>
      <p:ext uri="{BB962C8B-B14F-4D97-AF65-F5344CB8AC3E}">
        <p14:creationId xmlns:p14="http://schemas.microsoft.com/office/powerpoint/2010/main" val="4451294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pPr lvl="0"/>
            <a:r>
              <a:rPr lang="en"/>
              <a:t>Slide keyboard</a:t>
            </a:r>
          </a:p>
        </p:txBody>
      </p:sp>
      <p:sp>
        <p:nvSpPr>
          <p:cNvPr id="77" name="Shape 77"/>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135338995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3" name="Shape 83"/>
          <p:cNvSpPr txBox="1">
            <a:spLocks noGrp="1"/>
          </p:cNvSpPr>
          <p:nvPr>
            <p:ph type="title"/>
          </p:nvPr>
        </p:nvSpPr>
        <p:spPr/>
        <p:txBody>
          <a:bodyPr/>
          <a:lstStyle/>
          <a:p>
            <a:pPr lvl="0"/>
            <a:r>
              <a:rPr lang="en"/>
              <a:t>Pair programming task 3</a:t>
            </a:r>
          </a:p>
        </p:txBody>
      </p:sp>
      <p:sp>
        <p:nvSpPr>
          <p:cNvPr id="82" name="Shape 82"/>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84" name="Shape 84"/>
          <p:cNvSpPr/>
          <p:nvPr/>
        </p:nvSpPr>
        <p:spPr>
          <a:xfrm>
            <a:off x="3631350" y="46132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3668838" y="28726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86" name="Shape 86"/>
          <p:cNvSpPr/>
          <p:nvPr/>
        </p:nvSpPr>
        <p:spPr>
          <a:xfrm>
            <a:off x="1750050" y="46132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87" name="Shape 87"/>
          <p:cNvSpPr/>
          <p:nvPr/>
        </p:nvSpPr>
        <p:spPr>
          <a:xfrm>
            <a:off x="1787538" y="28726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91170683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p:txBody>
          <a:bodyPr/>
          <a:lstStyle/>
          <a:p>
            <a:pPr lvl="0"/>
            <a:r>
              <a:rPr lang="en"/>
              <a:t>Slide keyboard</a:t>
            </a:r>
          </a:p>
        </p:txBody>
      </p:sp>
      <p:sp>
        <p:nvSpPr>
          <p:cNvPr id="93" name="Shape 93"/>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382564708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9" name="Shape 99"/>
          <p:cNvSpPr txBox="1">
            <a:spLocks noGrp="1"/>
          </p:cNvSpPr>
          <p:nvPr>
            <p:ph type="title"/>
          </p:nvPr>
        </p:nvSpPr>
        <p:spPr/>
        <p:txBody>
          <a:bodyPr/>
          <a:lstStyle/>
          <a:p>
            <a:pPr lvl="0"/>
            <a:r>
              <a:rPr lang="en"/>
              <a:t>Pair programming task 4</a:t>
            </a:r>
          </a:p>
        </p:txBody>
      </p:sp>
      <p:sp>
        <p:nvSpPr>
          <p:cNvPr id="98" name="Shape 98"/>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100" name="Shape 100"/>
          <p:cNvSpPr/>
          <p:nvPr/>
        </p:nvSpPr>
        <p:spPr>
          <a:xfrm>
            <a:off x="3631350" y="46132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a:off x="3668838" y="28726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102" name="Shape 102"/>
          <p:cNvSpPr/>
          <p:nvPr/>
        </p:nvSpPr>
        <p:spPr>
          <a:xfrm>
            <a:off x="1750050" y="28465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03" name="Shape 103"/>
          <p:cNvSpPr/>
          <p:nvPr/>
        </p:nvSpPr>
        <p:spPr>
          <a:xfrm>
            <a:off x="1825038" y="462630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76018657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p:txBody>
          <a:bodyPr/>
          <a:lstStyle/>
          <a:p>
            <a:pPr lvl="0"/>
            <a:r>
              <a:rPr lang="en"/>
              <a:t>Slide keyboard</a:t>
            </a:r>
          </a:p>
        </p:txBody>
      </p:sp>
      <p:sp>
        <p:nvSpPr>
          <p:cNvPr id="109" name="Shape 109"/>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169266263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Shape 115"/>
          <p:cNvSpPr txBox="1">
            <a:spLocks noGrp="1"/>
          </p:cNvSpPr>
          <p:nvPr>
            <p:ph type="title"/>
          </p:nvPr>
        </p:nvSpPr>
        <p:spPr/>
        <p:txBody>
          <a:bodyPr/>
          <a:lstStyle/>
          <a:p>
            <a:pPr lvl="0"/>
            <a:r>
              <a:rPr lang="en"/>
              <a:t>Pair programming task 5</a:t>
            </a:r>
          </a:p>
        </p:txBody>
      </p:sp>
      <p:sp>
        <p:nvSpPr>
          <p:cNvPr id="114" name="Shape 114"/>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116" name="Shape 116"/>
          <p:cNvSpPr/>
          <p:nvPr/>
        </p:nvSpPr>
        <p:spPr>
          <a:xfrm>
            <a:off x="2431075" y="3039675"/>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17" name="Shape 117"/>
          <p:cNvSpPr/>
          <p:nvPr/>
        </p:nvSpPr>
        <p:spPr>
          <a:xfrm>
            <a:off x="3316450" y="3776600"/>
            <a:ext cx="1965900" cy="2036400"/>
          </a:xfrm>
          <a:prstGeom prst="pie">
            <a:avLst>
              <a:gd name="adj1" fmla="val 10826317"/>
              <a:gd name="adj2" fmla="val 16200000"/>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27450367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32641010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p:txBody>
          <a:bodyPr/>
          <a:lstStyle/>
          <a:p>
            <a:pPr lvl="0"/>
            <a:r>
              <a:rPr lang="en"/>
              <a:t>Pair programming task 6</a:t>
            </a:r>
          </a:p>
        </p:txBody>
      </p:sp>
      <p:sp>
        <p:nvSpPr>
          <p:cNvPr id="8" name="Content Placeholder 7"/>
          <p:cNvSpPr>
            <a:spLocks noGrp="1"/>
          </p:cNvSpPr>
          <p:nvPr>
            <p:ph idx="1"/>
          </p:nvPr>
        </p:nvSpPr>
        <p:spPr/>
        <p:txBody>
          <a:bodyPr/>
          <a:lstStyle/>
          <a:p>
            <a:endParaRPr lang="en-US"/>
          </a:p>
        </p:txBody>
      </p:sp>
      <p:sp>
        <p:nvSpPr>
          <p:cNvPr id="128" name="Shape 128"/>
          <p:cNvSpPr/>
          <p:nvPr/>
        </p:nvSpPr>
        <p:spPr>
          <a:xfrm>
            <a:off x="1785625" y="2036433"/>
            <a:ext cx="5019900" cy="3863100"/>
          </a:xfrm>
          <a:prstGeom prst="rect">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9" name="Shape 129"/>
          <p:cNvSpPr/>
          <p:nvPr/>
        </p:nvSpPr>
        <p:spPr>
          <a:xfrm>
            <a:off x="5480400" y="4415225"/>
            <a:ext cx="1336500" cy="1469400"/>
          </a:xfrm>
          <a:prstGeom prst="ellipse">
            <a:avLst/>
          </a:prstGeom>
          <a:solidFill>
            <a:srgbClr val="0000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12249554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93971400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p:txBody>
          <a:bodyPr/>
          <a:lstStyle/>
          <a:p>
            <a:pPr lvl="0"/>
            <a:r>
              <a:rPr lang="en"/>
              <a:t>Pair programming task 7</a:t>
            </a:r>
          </a:p>
        </p:txBody>
      </p:sp>
      <p:sp>
        <p:nvSpPr>
          <p:cNvPr id="8" name="Content Placeholder 7"/>
          <p:cNvSpPr>
            <a:spLocks noGrp="1"/>
          </p:cNvSpPr>
          <p:nvPr>
            <p:ph idx="1"/>
          </p:nvPr>
        </p:nvSpPr>
        <p:spPr/>
        <p:txBody>
          <a:bodyPr/>
          <a:lstStyle/>
          <a:p>
            <a:endParaRPr lang="en-US"/>
          </a:p>
        </p:txBody>
      </p:sp>
      <p:sp>
        <p:nvSpPr>
          <p:cNvPr id="140" name="Shape 140"/>
          <p:cNvSpPr/>
          <p:nvPr/>
        </p:nvSpPr>
        <p:spPr>
          <a:xfrm>
            <a:off x="1785625" y="2036433"/>
            <a:ext cx="5019900" cy="3863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1" name="Shape 141"/>
          <p:cNvSpPr/>
          <p:nvPr/>
        </p:nvSpPr>
        <p:spPr>
          <a:xfrm>
            <a:off x="5480400" y="4491075"/>
            <a:ext cx="1336500" cy="1393500"/>
          </a:xfrm>
          <a:prstGeom prst="ellipse">
            <a:avLst/>
          </a:prstGeom>
          <a:solidFill>
            <a:srgbClr val="0000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723609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Types</a:t>
            </a:r>
          </a:p>
        </p:txBody>
      </p:sp>
      <p:sp>
        <p:nvSpPr>
          <p:cNvPr id="116" name="Shape 11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Numbers</a:t>
            </a:r>
          </a:p>
          <a:p>
            <a:pPr>
              <a:buNone/>
            </a:pPr>
            <a:r>
              <a:rPr lang="en"/>
              <a:t>Strings</a:t>
            </a:r>
          </a:p>
          <a:p>
            <a:pPr>
              <a:buNone/>
            </a:pPr>
            <a:r>
              <a:rPr lang="en"/>
              <a:t>Booleans</a:t>
            </a:r>
          </a:p>
          <a:p>
            <a:pPr>
              <a:buNone/>
            </a:pPr>
            <a:r>
              <a:rPr lang="en"/>
              <a:t>Images</a:t>
            </a:r>
          </a:p>
        </p:txBody>
      </p:sp>
    </p:spTree>
    <p:extLst>
      <p:ext uri="{BB962C8B-B14F-4D97-AF65-F5344CB8AC3E}">
        <p14:creationId xmlns:p14="http://schemas.microsoft.com/office/powerpoint/2010/main" val="384639561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40277509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p:txBody>
          <a:bodyPr/>
          <a:lstStyle/>
          <a:p>
            <a:pPr lvl="0"/>
            <a:r>
              <a:rPr lang="en"/>
              <a:t>Pair programming task 8</a:t>
            </a:r>
          </a:p>
        </p:txBody>
      </p:sp>
      <p:sp>
        <p:nvSpPr>
          <p:cNvPr id="8" name="Content Placeholder 7"/>
          <p:cNvSpPr>
            <a:spLocks noGrp="1"/>
          </p:cNvSpPr>
          <p:nvPr>
            <p:ph idx="1"/>
          </p:nvPr>
        </p:nvSpPr>
        <p:spPr/>
        <p:txBody>
          <a:bodyPr/>
          <a:lstStyle/>
          <a:p>
            <a:endParaRPr lang="en-US"/>
          </a:p>
        </p:txBody>
      </p:sp>
      <p:sp>
        <p:nvSpPr>
          <p:cNvPr id="152" name="Shape 152"/>
          <p:cNvSpPr/>
          <p:nvPr/>
        </p:nvSpPr>
        <p:spPr>
          <a:xfrm>
            <a:off x="1785625" y="2036433"/>
            <a:ext cx="5019900" cy="3863100"/>
          </a:xfrm>
          <a:prstGeom prst="rect">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153" name="Shape 153"/>
          <p:cNvSpPr/>
          <p:nvPr/>
        </p:nvSpPr>
        <p:spPr>
          <a:xfrm>
            <a:off x="5480400" y="4521800"/>
            <a:ext cx="1336500" cy="1362900"/>
          </a:xfrm>
          <a:prstGeom prst="ellipse">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54" name="Shape 154"/>
          <p:cNvSpPr/>
          <p:nvPr/>
        </p:nvSpPr>
        <p:spPr>
          <a:xfrm>
            <a:off x="1808075" y="2051400"/>
            <a:ext cx="2493000" cy="1362900"/>
          </a:xfrm>
          <a:prstGeom prst="ellipse">
            <a:avLst/>
          </a:prstGeom>
          <a:solidFill>
            <a:srgbClr val="00FF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0987932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49338091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p:txBody>
          <a:bodyPr/>
          <a:lstStyle/>
          <a:p>
            <a:pPr lvl="0"/>
            <a:r>
              <a:rPr lang="en"/>
              <a:t>Pair programming task 9</a:t>
            </a:r>
          </a:p>
        </p:txBody>
      </p:sp>
      <p:sp>
        <p:nvSpPr>
          <p:cNvPr id="8" name="Content Placeholder 7"/>
          <p:cNvSpPr>
            <a:spLocks noGrp="1"/>
          </p:cNvSpPr>
          <p:nvPr>
            <p:ph idx="1"/>
          </p:nvPr>
        </p:nvSpPr>
        <p:spPr/>
        <p:txBody>
          <a:bodyPr/>
          <a:lstStyle/>
          <a:p>
            <a:endParaRPr lang="en-US"/>
          </a:p>
        </p:txBody>
      </p:sp>
      <p:sp>
        <p:nvSpPr>
          <p:cNvPr id="165" name="Shape 165"/>
          <p:cNvSpPr/>
          <p:nvPr/>
        </p:nvSpPr>
        <p:spPr>
          <a:xfrm>
            <a:off x="1785625" y="2036433"/>
            <a:ext cx="5019900" cy="3863100"/>
          </a:xfrm>
          <a:prstGeom prst="rect">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166" name="Shape 166"/>
          <p:cNvSpPr/>
          <p:nvPr/>
        </p:nvSpPr>
        <p:spPr>
          <a:xfrm>
            <a:off x="5480400" y="4521800"/>
            <a:ext cx="1336500" cy="1362900"/>
          </a:xfrm>
          <a:prstGeom prst="ellipse">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67" name="Shape 167"/>
          <p:cNvSpPr/>
          <p:nvPr/>
        </p:nvSpPr>
        <p:spPr>
          <a:xfrm>
            <a:off x="1785625" y="4521900"/>
            <a:ext cx="2493000" cy="1362900"/>
          </a:xfrm>
          <a:prstGeom prst="ellipse">
            <a:avLst/>
          </a:prstGeom>
          <a:solidFill>
            <a:srgbClr val="00FF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09969868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87054845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p:txBody>
          <a:bodyPr/>
          <a:lstStyle/>
          <a:p>
            <a:pPr lvl="0"/>
            <a:r>
              <a:rPr lang="en"/>
              <a:t>Pair programming task 7</a:t>
            </a:r>
          </a:p>
        </p:txBody>
      </p:sp>
      <p:sp>
        <p:nvSpPr>
          <p:cNvPr id="8" name="Content Placeholder 7"/>
          <p:cNvSpPr>
            <a:spLocks noGrp="1"/>
          </p:cNvSpPr>
          <p:nvPr>
            <p:ph idx="1"/>
          </p:nvPr>
        </p:nvSpPr>
        <p:spPr/>
        <p:txBody>
          <a:bodyPr/>
          <a:lstStyle/>
          <a:p>
            <a:endParaRPr lang="en-US"/>
          </a:p>
        </p:txBody>
      </p:sp>
      <p:sp>
        <p:nvSpPr>
          <p:cNvPr id="178" name="Shape 178"/>
          <p:cNvSpPr/>
          <p:nvPr/>
        </p:nvSpPr>
        <p:spPr>
          <a:xfrm>
            <a:off x="2268525" y="1781866"/>
            <a:ext cx="5480400" cy="3518700"/>
          </a:xfrm>
          <a:prstGeom prst="rtTriangle">
            <a:avLst/>
          </a:prstGeom>
          <a:solidFill>
            <a:srgbClr val="FFFF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77200807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290252098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p:txBody>
          <a:bodyPr/>
          <a:lstStyle/>
          <a:p>
            <a:pPr lvl="0"/>
            <a:r>
              <a:rPr lang="en"/>
              <a:t>Pair programming task 10</a:t>
            </a:r>
          </a:p>
        </p:txBody>
      </p:sp>
      <p:sp>
        <p:nvSpPr>
          <p:cNvPr id="8" name="Content Placeholder 7"/>
          <p:cNvSpPr>
            <a:spLocks noGrp="1"/>
          </p:cNvSpPr>
          <p:nvPr>
            <p:ph idx="1"/>
          </p:nvPr>
        </p:nvSpPr>
        <p:spPr/>
        <p:txBody>
          <a:bodyPr/>
          <a:lstStyle/>
          <a:p>
            <a:endParaRPr lang="en-US"/>
          </a:p>
        </p:txBody>
      </p:sp>
      <p:sp>
        <p:nvSpPr>
          <p:cNvPr id="189" name="Shape 189"/>
          <p:cNvSpPr/>
          <p:nvPr/>
        </p:nvSpPr>
        <p:spPr>
          <a:xfrm>
            <a:off x="2268525" y="1781866"/>
            <a:ext cx="5480400" cy="3518700"/>
          </a:xfrm>
          <a:prstGeom prst="rtTriangle">
            <a:avLst/>
          </a:prstGeom>
          <a:solidFill>
            <a:srgbClr val="FFFF00"/>
          </a:solidFill>
          <a:ln>
            <a:noFill/>
          </a:ln>
        </p:spPr>
        <p:txBody>
          <a:bodyPr lIns="91425" tIns="91425" rIns="91425" bIns="91425" anchor="ctr" anchorCtr="0">
            <a:noAutofit/>
          </a:bodyPr>
          <a:lstStyle/>
          <a:p>
            <a:pPr lvl="0">
              <a:spcBef>
                <a:spcPts val="0"/>
              </a:spcBef>
              <a:buNone/>
            </a:pPr>
            <a:endParaRPr/>
          </a:p>
        </p:txBody>
      </p:sp>
      <p:sp>
        <p:nvSpPr>
          <p:cNvPr id="190" name="Shape 190"/>
          <p:cNvSpPr/>
          <p:nvPr/>
        </p:nvSpPr>
        <p:spPr>
          <a:xfrm>
            <a:off x="4155225" y="2710266"/>
            <a:ext cx="1336500" cy="1347600"/>
          </a:xfrm>
          <a:prstGeom prst="rect">
            <a:avLst/>
          </a:prstGeom>
          <a:solidFill>
            <a:srgbClr val="FF00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429452753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8002477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p:txBody>
          <a:bodyPr/>
          <a:lstStyle/>
          <a:p>
            <a:pPr lvl="0"/>
            <a:r>
              <a:rPr lang="en"/>
              <a:t>Pair programming task 12</a:t>
            </a:r>
          </a:p>
        </p:txBody>
      </p:sp>
      <p:sp>
        <p:nvSpPr>
          <p:cNvPr id="8" name="Content Placeholder 7"/>
          <p:cNvSpPr>
            <a:spLocks noGrp="1"/>
          </p:cNvSpPr>
          <p:nvPr>
            <p:ph idx="1"/>
          </p:nvPr>
        </p:nvSpPr>
        <p:spPr/>
        <p:txBody>
          <a:bodyPr/>
          <a:lstStyle/>
          <a:p>
            <a:endParaRPr lang="en-US"/>
          </a:p>
        </p:txBody>
      </p:sp>
      <p:sp>
        <p:nvSpPr>
          <p:cNvPr id="201" name="Shape 201"/>
          <p:cNvSpPr/>
          <p:nvPr/>
        </p:nvSpPr>
        <p:spPr>
          <a:xfrm>
            <a:off x="2268525" y="1781866"/>
            <a:ext cx="5480400" cy="3518700"/>
          </a:xfrm>
          <a:prstGeom prst="rtTriangle">
            <a:avLst/>
          </a:prstGeom>
          <a:solidFill>
            <a:srgbClr val="FFFF00"/>
          </a:solidFill>
          <a:ln>
            <a:noFill/>
          </a:ln>
        </p:spPr>
        <p:txBody>
          <a:bodyPr lIns="91425" tIns="91425" rIns="91425" bIns="91425" anchor="ctr" anchorCtr="0">
            <a:noAutofit/>
          </a:bodyPr>
          <a:lstStyle/>
          <a:p>
            <a:pPr lvl="0">
              <a:spcBef>
                <a:spcPts val="0"/>
              </a:spcBef>
              <a:buNone/>
            </a:pPr>
            <a:endParaRPr/>
          </a:p>
        </p:txBody>
      </p:sp>
      <p:sp>
        <p:nvSpPr>
          <p:cNvPr id="202" name="Shape 202"/>
          <p:cNvSpPr/>
          <p:nvPr/>
        </p:nvSpPr>
        <p:spPr>
          <a:xfrm rot="2522399">
            <a:off x="4202814" y="2958546"/>
            <a:ext cx="1137909" cy="961592"/>
          </a:xfrm>
          <a:prstGeom prst="rect">
            <a:avLst/>
          </a:prstGeom>
          <a:solidFill>
            <a:srgbClr val="FF00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349402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p:txBody>
          <a:bodyPr/>
          <a:lstStyle/>
          <a:p>
            <a:pPr lvl="0"/>
            <a:r>
              <a:rPr lang="en"/>
              <a:t>Human - Computer Interface</a:t>
            </a:r>
          </a:p>
        </p:txBody>
      </p:sp>
      <p:sp>
        <p:nvSpPr>
          <p:cNvPr id="126" name="Shape 126"/>
          <p:cNvSpPr txBox="1">
            <a:spLocks noGrp="1"/>
          </p:cNvSpPr>
          <p:nvPr>
            <p:ph idx="1"/>
          </p:nvPr>
        </p:nvSpPr>
        <p:spPr/>
        <p:txBody>
          <a:bodyPr/>
          <a:lstStyle/>
          <a:p>
            <a:pPr lvl="0"/>
            <a:r>
              <a:rPr lang="en-US"/>
              <a:t>; circle takes a radius a mode and a color and produces a circle image</a:t>
            </a:r>
          </a:p>
          <a:p>
            <a:pPr lvl="0"/>
            <a:endParaRPr lang="en-US"/>
          </a:p>
          <a:p>
            <a:pPr lvl="0"/>
            <a:endParaRPr lang="en-US"/>
          </a:p>
          <a:p>
            <a:pPr lvl="0"/>
            <a:endParaRPr lang="en-US"/>
          </a:p>
          <a:p>
            <a:pPr lvl="0"/>
            <a:r>
              <a:rPr lang="en-US"/>
              <a:t>; circle : Number String String -&gt; Image</a:t>
            </a:r>
          </a:p>
          <a:p>
            <a:pPr lvl="0"/>
            <a:r>
              <a:rPr lang="en-US"/>
              <a:t>  name   			             domain		                  range</a:t>
            </a:r>
          </a:p>
          <a:p>
            <a:pPr lvl="0"/>
            <a:endParaRPr lang="en-US"/>
          </a:p>
          <a:p>
            <a:pPr lvl="0"/>
            <a:r>
              <a:rPr lang="en-US"/>
              <a:t>S</a:t>
            </a:r>
          </a:p>
        </p:txBody>
      </p:sp>
      <p:cxnSp>
        <p:nvCxnSpPr>
          <p:cNvPr id="127" name="Shape 127"/>
          <p:cNvCxnSpPr>
            <a:stCxn id="126" idx="1"/>
            <a:endCxn id="126" idx="3"/>
          </p:cNvCxnSpPr>
          <p:nvPr/>
        </p:nvCxnSpPr>
        <p:spPr>
          <a:xfrm>
            <a:off x="341525" y="4084050"/>
            <a:ext cx="8345400" cy="0"/>
          </a:xfrm>
          <a:prstGeom prst="straightConnector1">
            <a:avLst/>
          </a:prstGeom>
          <a:noFill/>
          <a:ln w="9525" cap="flat" cmpd="sng">
            <a:solidFill>
              <a:schemeClr val="dk2"/>
            </a:solidFill>
            <a:prstDash val="solid"/>
            <a:round/>
            <a:headEnd type="none" w="lg" len="lg"/>
            <a:tailEnd type="none" w="lg" len="lg"/>
          </a:ln>
        </p:spPr>
      </p:cxnSp>
      <p:sp>
        <p:nvSpPr>
          <p:cNvPr id="128" name="Shape 128"/>
          <p:cNvSpPr txBox="1"/>
          <p:nvPr/>
        </p:nvSpPr>
        <p:spPr>
          <a:xfrm>
            <a:off x="122950" y="2896200"/>
            <a:ext cx="1899000" cy="450900"/>
          </a:xfrm>
          <a:prstGeom prst="rect">
            <a:avLst/>
          </a:prstGeom>
          <a:noFill/>
          <a:ln>
            <a:noFill/>
          </a:ln>
        </p:spPr>
        <p:txBody>
          <a:bodyPr lIns="91425" tIns="91425" rIns="91425" bIns="91425" anchor="t" anchorCtr="0">
            <a:noAutofit/>
          </a:bodyPr>
          <a:lstStyle/>
          <a:p>
            <a:pPr lvl="0">
              <a:spcBef>
                <a:spcPts val="0"/>
              </a:spcBef>
              <a:buNone/>
            </a:pPr>
            <a:r>
              <a:rPr lang="en" sz="2400">
                <a:latin typeface="Press Start 2P"/>
                <a:ea typeface="Press Start 2P"/>
                <a:cs typeface="Press Start 2P"/>
                <a:sym typeface="Press Start 2P"/>
              </a:rPr>
              <a:t>Human</a:t>
            </a:r>
          </a:p>
        </p:txBody>
      </p:sp>
      <p:sp>
        <p:nvSpPr>
          <p:cNvPr id="129" name="Shape 129"/>
          <p:cNvSpPr txBox="1"/>
          <p:nvPr/>
        </p:nvSpPr>
        <p:spPr>
          <a:xfrm>
            <a:off x="122950" y="5970000"/>
            <a:ext cx="2732400" cy="4509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None/>
            </a:pPr>
            <a:r>
              <a:rPr lang="en" sz="2400">
                <a:latin typeface="Press Start 2P"/>
                <a:ea typeface="Press Start 2P"/>
                <a:cs typeface="Press Start 2P"/>
                <a:sym typeface="Press Start 2P"/>
              </a:rPr>
              <a:t>Computer</a:t>
            </a:r>
          </a:p>
        </p:txBody>
      </p:sp>
    </p:spTree>
    <p:extLst>
      <p:ext uri="{BB962C8B-B14F-4D97-AF65-F5344CB8AC3E}">
        <p14:creationId xmlns:p14="http://schemas.microsoft.com/office/powerpoint/2010/main" val="160484610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2636187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p:txBody>
          <a:bodyPr/>
          <a:lstStyle/>
          <a:p>
            <a:pPr lvl="0"/>
            <a:r>
              <a:rPr lang="en"/>
              <a:t>Pair programming task 13</a:t>
            </a:r>
          </a:p>
        </p:txBody>
      </p:sp>
      <p:sp>
        <p:nvSpPr>
          <p:cNvPr id="8" name="Content Placeholder 7"/>
          <p:cNvSpPr>
            <a:spLocks noGrp="1"/>
          </p:cNvSpPr>
          <p:nvPr>
            <p:ph idx="1"/>
          </p:nvPr>
        </p:nvSpPr>
        <p:spPr/>
        <p:txBody>
          <a:bodyPr/>
          <a:lstStyle/>
          <a:p>
            <a:endParaRPr lang="en-US"/>
          </a:p>
        </p:txBody>
      </p:sp>
      <p:sp>
        <p:nvSpPr>
          <p:cNvPr id="213" name="Shape 213"/>
          <p:cNvSpPr/>
          <p:nvPr/>
        </p:nvSpPr>
        <p:spPr>
          <a:xfrm>
            <a:off x="2268525" y="1781866"/>
            <a:ext cx="5480400" cy="3518700"/>
          </a:xfrm>
          <a:prstGeom prst="rtTriangle">
            <a:avLst/>
          </a:prstGeom>
          <a:solidFill>
            <a:srgbClr val="FFFF00"/>
          </a:solidFill>
          <a:ln>
            <a:noFill/>
          </a:ln>
        </p:spPr>
        <p:txBody>
          <a:bodyPr lIns="91425" tIns="91425" rIns="91425" bIns="91425" anchor="ctr" anchorCtr="0">
            <a:noAutofit/>
          </a:bodyPr>
          <a:lstStyle/>
          <a:p>
            <a:pPr lvl="0">
              <a:spcBef>
                <a:spcPts val="0"/>
              </a:spcBef>
              <a:buNone/>
            </a:pPr>
            <a:endParaRPr/>
          </a:p>
        </p:txBody>
      </p:sp>
      <p:sp>
        <p:nvSpPr>
          <p:cNvPr id="214" name="Shape 214"/>
          <p:cNvSpPr/>
          <p:nvPr/>
        </p:nvSpPr>
        <p:spPr>
          <a:xfrm rot="-4047728">
            <a:off x="4478857" y="2095773"/>
            <a:ext cx="403085" cy="2685386"/>
          </a:xfrm>
          <a:prstGeom prst="rect">
            <a:avLst/>
          </a:prstGeom>
          <a:solidFill>
            <a:srgbClr val="FF00FF"/>
          </a:solidFill>
          <a:ln>
            <a:noFill/>
          </a:ln>
        </p:spPr>
        <p:txBody>
          <a:bodyPr lIns="91425" tIns="91425" rIns="91425" bIns="91425" anchor="ctr" anchorCtr="0">
            <a:noAutofit/>
          </a:bodyPr>
          <a:lstStyle/>
          <a:p>
            <a:pPr lvl="0">
              <a:spcBef>
                <a:spcPts val="0"/>
              </a:spcBef>
              <a:buNone/>
            </a:pPr>
            <a:endParaRPr/>
          </a:p>
        </p:txBody>
      </p:sp>
      <p:sp>
        <p:nvSpPr>
          <p:cNvPr id="215" name="Shape 215"/>
          <p:cNvSpPr/>
          <p:nvPr/>
        </p:nvSpPr>
        <p:spPr>
          <a:xfrm>
            <a:off x="2268525" y="4836533"/>
            <a:ext cx="5424300" cy="464100"/>
          </a:xfrm>
          <a:prstGeom prst="rect">
            <a:avLst/>
          </a:prstGeom>
          <a:solidFill>
            <a:srgbClr val="00FF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1084453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70101642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p:txBody>
          <a:bodyPr/>
          <a:lstStyle/>
          <a:p>
            <a:pPr lvl="0"/>
            <a:r>
              <a:rPr lang="en"/>
              <a:t>Pair programming task 14</a:t>
            </a:r>
          </a:p>
        </p:txBody>
      </p:sp>
      <p:sp>
        <p:nvSpPr>
          <p:cNvPr id="8" name="Content Placeholder 7"/>
          <p:cNvSpPr>
            <a:spLocks noGrp="1"/>
          </p:cNvSpPr>
          <p:nvPr>
            <p:ph idx="1"/>
          </p:nvPr>
        </p:nvSpPr>
        <p:spPr/>
        <p:txBody>
          <a:bodyPr/>
          <a:lstStyle/>
          <a:p>
            <a:endParaRPr lang="en-US"/>
          </a:p>
        </p:txBody>
      </p:sp>
      <p:sp>
        <p:nvSpPr>
          <p:cNvPr id="226" name="Shape 226"/>
          <p:cNvSpPr txBox="1"/>
          <p:nvPr/>
        </p:nvSpPr>
        <p:spPr>
          <a:xfrm>
            <a:off x="3256800" y="2815066"/>
            <a:ext cx="2223600" cy="928500"/>
          </a:xfrm>
          <a:prstGeom prst="rect">
            <a:avLst/>
          </a:prstGeom>
          <a:noFill/>
          <a:ln>
            <a:noFill/>
          </a:ln>
        </p:spPr>
        <p:txBody>
          <a:bodyPr lIns="91425" tIns="91425" rIns="91425" bIns="91425" anchor="t" anchorCtr="0">
            <a:noAutofit/>
          </a:bodyPr>
          <a:lstStyle/>
          <a:p>
            <a:pPr lvl="0">
              <a:spcBef>
                <a:spcPts val="0"/>
              </a:spcBef>
              <a:buNone/>
            </a:pPr>
            <a:r>
              <a:rPr lang="en" sz="3000"/>
              <a:t>I LOVE CS!</a:t>
            </a:r>
          </a:p>
        </p:txBody>
      </p:sp>
    </p:spTree>
    <p:extLst>
      <p:ext uri="{BB962C8B-B14F-4D97-AF65-F5344CB8AC3E}">
        <p14:creationId xmlns:p14="http://schemas.microsoft.com/office/powerpoint/2010/main" val="22558372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45723463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p:txBody>
          <a:bodyPr/>
          <a:lstStyle/>
          <a:p>
            <a:pPr lvl="0"/>
            <a:r>
              <a:rPr lang="en"/>
              <a:t>Pair programming task 15</a:t>
            </a:r>
          </a:p>
        </p:txBody>
      </p:sp>
      <p:sp>
        <p:nvSpPr>
          <p:cNvPr id="8" name="Content Placeholder 7"/>
          <p:cNvSpPr>
            <a:spLocks noGrp="1"/>
          </p:cNvSpPr>
          <p:nvPr>
            <p:ph idx="1"/>
          </p:nvPr>
        </p:nvSpPr>
        <p:spPr/>
        <p:txBody>
          <a:bodyPr/>
          <a:lstStyle/>
          <a:p>
            <a:endParaRPr lang="en-US"/>
          </a:p>
        </p:txBody>
      </p:sp>
      <p:sp>
        <p:nvSpPr>
          <p:cNvPr id="237" name="Shape 237"/>
          <p:cNvSpPr/>
          <p:nvPr/>
        </p:nvSpPr>
        <p:spPr>
          <a:xfrm>
            <a:off x="3408450" y="1991500"/>
            <a:ext cx="1920300" cy="2425500"/>
          </a:xfrm>
          <a:prstGeom prst="star7">
            <a:avLst>
              <a:gd name="adj" fmla="val 11860"/>
              <a:gd name="hf" fmla="val 102572"/>
              <a:gd name="vf" fmla="val 105210"/>
            </a:avLst>
          </a:prstGeom>
          <a:solidFill>
            <a:srgbClr val="FF00FF"/>
          </a:solidFill>
          <a:ln>
            <a:noFill/>
          </a:ln>
        </p:spPr>
        <p:txBody>
          <a:bodyPr lIns="91425" tIns="91425" rIns="91425" bIns="91425" anchor="ctr" anchorCtr="0">
            <a:noAutofit/>
          </a:bodyPr>
          <a:lstStyle/>
          <a:p>
            <a:pPr lvl="0">
              <a:spcBef>
                <a:spcPts val="0"/>
              </a:spcBef>
              <a:buNone/>
            </a:pPr>
            <a:endParaRPr/>
          </a:p>
        </p:txBody>
      </p:sp>
      <p:sp>
        <p:nvSpPr>
          <p:cNvPr id="238" name="Shape 238"/>
          <p:cNvSpPr txBox="1"/>
          <p:nvPr/>
        </p:nvSpPr>
        <p:spPr>
          <a:xfrm>
            <a:off x="3256800" y="2815066"/>
            <a:ext cx="2223600" cy="928500"/>
          </a:xfrm>
          <a:prstGeom prst="rect">
            <a:avLst/>
          </a:prstGeom>
          <a:noFill/>
          <a:ln>
            <a:noFill/>
          </a:ln>
        </p:spPr>
        <p:txBody>
          <a:bodyPr lIns="91425" tIns="91425" rIns="91425" bIns="91425" anchor="t" anchorCtr="0">
            <a:noAutofit/>
          </a:bodyPr>
          <a:lstStyle/>
          <a:p>
            <a:pPr lvl="0" rtl="0">
              <a:spcBef>
                <a:spcPts val="0"/>
              </a:spcBef>
              <a:buNone/>
            </a:pPr>
            <a:r>
              <a:rPr lang="en" sz="3000"/>
              <a:t>I LOVE CS!</a:t>
            </a:r>
          </a:p>
        </p:txBody>
      </p:sp>
    </p:spTree>
    <p:extLst>
      <p:ext uri="{BB962C8B-B14F-4D97-AF65-F5344CB8AC3E}">
        <p14:creationId xmlns:p14="http://schemas.microsoft.com/office/powerpoint/2010/main" val="411393122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94299294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p:txBody>
          <a:bodyPr/>
          <a:lstStyle/>
          <a:p>
            <a:pPr lvl="0"/>
            <a:r>
              <a:rPr lang="en"/>
              <a:t>Pair programming task 16</a:t>
            </a:r>
          </a:p>
        </p:txBody>
      </p:sp>
      <p:sp>
        <p:nvSpPr>
          <p:cNvPr id="8" name="Content Placeholder 7"/>
          <p:cNvSpPr>
            <a:spLocks noGrp="1"/>
          </p:cNvSpPr>
          <p:nvPr>
            <p:ph idx="1"/>
          </p:nvPr>
        </p:nvSpPr>
        <p:spPr/>
        <p:txBody>
          <a:bodyPr/>
          <a:lstStyle/>
          <a:p>
            <a:endParaRPr lang="en-US"/>
          </a:p>
        </p:txBody>
      </p:sp>
      <p:sp>
        <p:nvSpPr>
          <p:cNvPr id="249" name="Shape 249"/>
          <p:cNvSpPr txBox="1"/>
          <p:nvPr/>
        </p:nvSpPr>
        <p:spPr>
          <a:xfrm>
            <a:off x="1836950" y="2932633"/>
            <a:ext cx="5278200" cy="928500"/>
          </a:xfrm>
          <a:prstGeom prst="rect">
            <a:avLst/>
          </a:prstGeom>
          <a:noFill/>
          <a:ln>
            <a:noFill/>
          </a:ln>
        </p:spPr>
        <p:txBody>
          <a:bodyPr lIns="91425" tIns="91425" rIns="91425" bIns="91425" anchor="t" anchorCtr="0">
            <a:noAutofit/>
          </a:bodyPr>
          <a:lstStyle/>
          <a:p>
            <a:pPr lvl="0">
              <a:spcBef>
                <a:spcPts val="0"/>
              </a:spcBef>
              <a:buNone/>
            </a:pPr>
            <a:r>
              <a:rPr lang="en"/>
              <a:t>Create something cool.  No, do not make these words into text.  No seriously.</a:t>
            </a:r>
          </a:p>
        </p:txBody>
      </p:sp>
    </p:spTree>
    <p:extLst>
      <p:ext uri="{BB962C8B-B14F-4D97-AF65-F5344CB8AC3E}">
        <p14:creationId xmlns:p14="http://schemas.microsoft.com/office/powerpoint/2010/main" val="28537119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Objectives</a:t>
            </a:r>
          </a:p>
        </p:txBody>
      </p:sp>
      <p:sp>
        <p:nvSpPr>
          <p:cNvPr id="110" name="Shape 110"/>
          <p:cNvSpPr txBox="1">
            <a:spLocks noGrp="1"/>
          </p:cNvSpPr>
          <p:nvPr>
            <p:ph type="body" idx="1"/>
          </p:nvPr>
        </p:nvSpPr>
        <p:spPr>
          <a:xfrm>
            <a:off x="471901" y="2776325"/>
            <a:ext cx="3999899" cy="2710200"/>
          </a:xfrm>
          <a:prstGeom prst="rect">
            <a:avLst/>
          </a:prstGeom>
        </p:spPr>
        <p:txBody>
          <a:bodyPr vert="horz" lIns="91425" tIns="91425" rIns="91425" bIns="91425" rtlCol="0" anchor="t" anchorCtr="0">
            <a:noAutofit/>
          </a:bodyPr>
          <a:lstStyle/>
          <a:p>
            <a:pPr>
              <a:buNone/>
            </a:pPr>
            <a:r>
              <a:rPr lang="en"/>
              <a:t>Knowledge:</a:t>
            </a:r>
          </a:p>
          <a:p>
            <a:pPr>
              <a:buNone/>
            </a:pPr>
            <a:r>
              <a:rPr lang="en"/>
              <a:t>How do we define new identifiers in Racket?</a:t>
            </a:r>
          </a:p>
          <a:p>
            <a:pPr>
              <a:buNone/>
            </a:pPr>
            <a:endParaRPr/>
          </a:p>
          <a:p>
            <a:pPr>
              <a:buNone/>
            </a:pPr>
            <a:endParaRPr/>
          </a:p>
        </p:txBody>
      </p:sp>
      <p:sp>
        <p:nvSpPr>
          <p:cNvPr id="111" name="Shape 111"/>
          <p:cNvSpPr txBox="1">
            <a:spLocks noGrp="1"/>
          </p:cNvSpPr>
          <p:nvPr>
            <p:ph type="body" idx="2"/>
          </p:nvPr>
        </p:nvSpPr>
        <p:spPr>
          <a:xfrm>
            <a:off x="4694251" y="2776325"/>
            <a:ext cx="3999899" cy="2710200"/>
          </a:xfrm>
          <a:prstGeom prst="rect">
            <a:avLst/>
          </a:prstGeom>
        </p:spPr>
        <p:txBody>
          <a:bodyPr vert="horz" lIns="91425" tIns="91425" rIns="91425" bIns="91425" rtlCol="0" anchor="t" anchorCtr="0">
            <a:noAutofit/>
          </a:bodyPr>
          <a:lstStyle/>
          <a:p>
            <a:pPr>
              <a:buNone/>
            </a:pPr>
            <a:r>
              <a:rPr lang="en"/>
              <a:t>Skills:</a:t>
            </a:r>
          </a:p>
          <a:p>
            <a:pPr>
              <a:buNone/>
            </a:pPr>
            <a:r>
              <a:rPr lang="en"/>
              <a:t>Create and use variables in Racket programs</a:t>
            </a:r>
          </a:p>
        </p:txBody>
      </p:sp>
    </p:spTree>
    <p:extLst>
      <p:ext uri="{BB962C8B-B14F-4D97-AF65-F5344CB8AC3E}">
        <p14:creationId xmlns:p14="http://schemas.microsoft.com/office/powerpoint/2010/main" val="46283280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r>
              <a:rPr lang="en"/>
              <a:t>notes 2/4</a:t>
            </a:r>
          </a:p>
        </p:txBody>
      </p:sp>
      <p:sp>
        <p:nvSpPr>
          <p:cNvPr id="46" name="Shape 46"/>
          <p:cNvSpPr txBox="1">
            <a:spLocks noGrp="1"/>
          </p:cNvSpPr>
          <p:nvPr>
            <p:ph idx="1"/>
          </p:nvPr>
        </p:nvSpPr>
        <p:spPr/>
        <p:txBody>
          <a:bodyPr/>
          <a:lstStyle/>
          <a:p>
            <a:r>
              <a:rPr lang="en"/>
              <a:t>We can create a new identifier using the following syntax:</a:t>
            </a:r>
          </a:p>
        </p:txBody>
      </p:sp>
      <p:sp>
        <p:nvSpPr>
          <p:cNvPr id="48" name="Shape 48"/>
          <p:cNvSpPr txBox="1">
            <a:spLocks noGrp="1"/>
          </p:cNvSpPr>
          <p:nvPr>
            <p:ph type="body" idx="4294967295"/>
          </p:nvPr>
        </p:nvSpPr>
        <p:spPr>
          <a:xfrm>
            <a:off x="0" y="3805238"/>
            <a:ext cx="8229600" cy="2122487"/>
          </a:xfrm>
          <a:prstGeom prst="rect">
            <a:avLst/>
          </a:prstGeom>
        </p:spPr>
        <p:txBody>
          <a:bodyPr vert="horz" lIns="91425" tIns="91425" rIns="91425" bIns="91425" rtlCol="0" anchor="t" anchorCtr="0">
            <a:noAutofit/>
          </a:bodyPr>
          <a:lstStyle/>
          <a:p>
            <a:pPr>
              <a:buNone/>
            </a:pPr>
            <a:r>
              <a:rPr lang="en"/>
              <a:t>For example</a:t>
            </a:r>
          </a:p>
          <a:p>
            <a:pPr>
              <a:buNone/>
            </a:pPr>
            <a:r>
              <a:rPr lang="en">
                <a:latin typeface="Consolas"/>
                <a:ea typeface="Consolas"/>
                <a:cs typeface="Consolas"/>
                <a:sym typeface="Consolas"/>
              </a:rPr>
              <a:t>(define </a:t>
            </a:r>
            <a:r>
              <a:rPr lang="en" i="1">
                <a:solidFill>
                  <a:srgbClr val="0000FF"/>
                </a:solidFill>
                <a:latin typeface="Consolas"/>
                <a:ea typeface="Consolas"/>
                <a:cs typeface="Consolas"/>
                <a:sym typeface="Consolas"/>
              </a:rPr>
              <a:t>x </a:t>
            </a:r>
            <a:r>
              <a:rPr lang="en" i="1">
                <a:solidFill>
                  <a:srgbClr val="FF9900"/>
                </a:solidFill>
                <a:latin typeface="Consolas"/>
                <a:ea typeface="Consolas"/>
                <a:cs typeface="Consolas"/>
                <a:sym typeface="Consolas"/>
              </a:rPr>
              <a:t>5</a:t>
            </a:r>
            <a:r>
              <a:rPr lang="en">
                <a:latin typeface="Consolas"/>
                <a:ea typeface="Consolas"/>
                <a:cs typeface="Consolas"/>
                <a:sym typeface="Consolas"/>
              </a:rPr>
              <a:t>)</a:t>
            </a:r>
          </a:p>
          <a:p>
            <a:pPr>
              <a:buNone/>
            </a:pPr>
            <a:r>
              <a:rPr lang="en"/>
              <a:t>is the same as in Algebra</a:t>
            </a:r>
          </a:p>
          <a:p>
            <a:pPr>
              <a:buNone/>
            </a:pPr>
            <a:r>
              <a:rPr lang="en">
                <a:latin typeface="Consolas"/>
                <a:ea typeface="Consolas"/>
                <a:cs typeface="Consolas"/>
                <a:sym typeface="Consolas"/>
              </a:rPr>
              <a:t>x = 5</a:t>
            </a:r>
          </a:p>
          <a:p>
            <a:pPr>
              <a:buNone/>
            </a:pPr>
            <a:r>
              <a:rPr lang="en">
                <a:latin typeface="Consolas"/>
                <a:ea typeface="Consolas"/>
                <a:cs typeface="Consolas"/>
                <a:sym typeface="Consolas"/>
              </a:rPr>
              <a:t> </a:t>
            </a:r>
          </a:p>
        </p:txBody>
      </p:sp>
      <p:sp>
        <p:nvSpPr>
          <p:cNvPr id="47" name="Shape 47"/>
          <p:cNvSpPr txBox="1"/>
          <p:nvPr/>
        </p:nvSpPr>
        <p:spPr>
          <a:xfrm>
            <a:off x="1172875" y="3288501"/>
            <a:ext cx="6023400" cy="659699"/>
          </a:xfrm>
          <a:prstGeom prst="rect">
            <a:avLst/>
          </a:prstGeom>
          <a:noFill/>
          <a:ln>
            <a:noFill/>
          </a:ln>
        </p:spPr>
        <p:txBody>
          <a:bodyPr lIns="91425" tIns="91425" rIns="91425" bIns="91425" anchor="t" anchorCtr="0">
            <a:noAutofit/>
          </a:bodyPr>
          <a:lstStyle/>
          <a:p>
            <a:r>
              <a:rPr lang="en" sz="3000">
                <a:latin typeface="Consolas"/>
                <a:ea typeface="Consolas"/>
                <a:cs typeface="Consolas"/>
                <a:sym typeface="Consolas"/>
              </a:rPr>
              <a:t>(define </a:t>
            </a:r>
            <a:r>
              <a:rPr lang="en" sz="3000" i="1">
                <a:solidFill>
                  <a:srgbClr val="0000FF"/>
                </a:solidFill>
                <a:latin typeface="Consolas"/>
                <a:ea typeface="Consolas"/>
                <a:cs typeface="Consolas"/>
                <a:sym typeface="Consolas"/>
              </a:rPr>
              <a:t>identifier</a:t>
            </a:r>
            <a:r>
              <a:rPr lang="en" sz="3000">
                <a:latin typeface="Consolas"/>
                <a:ea typeface="Consolas"/>
                <a:cs typeface="Consolas"/>
                <a:sym typeface="Consolas"/>
              </a:rPr>
              <a:t> </a:t>
            </a:r>
            <a:r>
              <a:rPr lang="en" sz="3000" i="1">
                <a:solidFill>
                  <a:srgbClr val="FF9900"/>
                </a:solidFill>
                <a:latin typeface="Consolas"/>
                <a:ea typeface="Consolas"/>
                <a:cs typeface="Consolas"/>
                <a:sym typeface="Consolas"/>
              </a:rPr>
              <a:t>value</a:t>
            </a:r>
            <a:r>
              <a:rPr lang="en" sz="3000">
                <a:latin typeface="Consolas"/>
                <a:ea typeface="Consolas"/>
                <a:cs typeface="Consolas"/>
                <a:sym typeface="Consolas"/>
              </a:rPr>
              <a:t>)</a:t>
            </a:r>
          </a:p>
        </p:txBody>
      </p:sp>
      <p:cxnSp>
        <p:nvCxnSpPr>
          <p:cNvPr id="49" name="Shape 49"/>
          <p:cNvCxnSpPr/>
          <p:nvPr/>
        </p:nvCxnSpPr>
        <p:spPr>
          <a:xfrm flipH="1">
            <a:off x="2150374" y="3826076"/>
            <a:ext cx="1490400" cy="806399"/>
          </a:xfrm>
          <a:prstGeom prst="straightConnector1">
            <a:avLst/>
          </a:prstGeom>
          <a:noFill/>
          <a:ln w="19050" cap="flat" cmpd="sng">
            <a:solidFill>
              <a:schemeClr val="dk2"/>
            </a:solidFill>
            <a:prstDash val="solid"/>
            <a:round/>
            <a:headEnd type="none" w="lg" len="lg"/>
            <a:tailEnd type="stealth" w="lg" len="lg"/>
          </a:ln>
        </p:spPr>
      </p:cxnSp>
      <p:cxnSp>
        <p:nvCxnSpPr>
          <p:cNvPr id="50" name="Shape 50"/>
          <p:cNvCxnSpPr/>
          <p:nvPr/>
        </p:nvCxnSpPr>
        <p:spPr>
          <a:xfrm flipH="1">
            <a:off x="2638876" y="3838276"/>
            <a:ext cx="3115499" cy="879599"/>
          </a:xfrm>
          <a:prstGeom prst="straightConnector1">
            <a:avLst/>
          </a:prstGeom>
          <a:noFill/>
          <a:ln w="1905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3357512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p:txBody>
          <a:bodyPr/>
          <a:lstStyle/>
          <a:p>
            <a:pPr lvl="0"/>
            <a:r>
              <a:rPr lang="en"/>
              <a:t>Functions and Types</a:t>
            </a:r>
          </a:p>
        </p:txBody>
      </p:sp>
      <p:sp>
        <p:nvSpPr>
          <p:cNvPr id="8" name="Content Placeholder 7"/>
          <p:cNvSpPr>
            <a:spLocks noGrp="1"/>
          </p:cNvSpPr>
          <p:nvPr>
            <p:ph idx="1"/>
          </p:nvPr>
        </p:nvSpPr>
        <p:spPr/>
        <p:txBody>
          <a:bodyPr/>
          <a:lstStyle/>
          <a:p>
            <a:endParaRPr lang="en-US"/>
          </a:p>
        </p:txBody>
      </p:sp>
      <p:sp>
        <p:nvSpPr>
          <p:cNvPr id="98" name="Shape 98"/>
          <p:cNvSpPr txBox="1"/>
          <p:nvPr/>
        </p:nvSpPr>
        <p:spPr>
          <a:xfrm>
            <a:off x="1377050" y="2126925"/>
            <a:ext cx="2113200" cy="42948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99" name="Shape 99"/>
          <p:cNvSpPr txBox="1"/>
          <p:nvPr/>
        </p:nvSpPr>
        <p:spPr>
          <a:xfrm>
            <a:off x="927125" y="2045125"/>
            <a:ext cx="2113200" cy="4294800"/>
          </a:xfrm>
          <a:prstGeom prst="rect">
            <a:avLst/>
          </a:prstGeom>
          <a:noFill/>
          <a:ln>
            <a:noFill/>
          </a:ln>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5188746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notes 1/4</a:t>
            </a:r>
          </a:p>
        </p:txBody>
      </p:sp>
      <p:sp>
        <p:nvSpPr>
          <p:cNvPr id="34" name="Shape 34"/>
          <p:cNvSpPr txBox="1">
            <a:spLocks noGrp="1"/>
          </p:cNvSpPr>
          <p:nvPr>
            <p:ph idx="1"/>
          </p:nvPr>
        </p:nvSpPr>
        <p:spPr/>
        <p:txBody>
          <a:bodyPr/>
          <a:lstStyle/>
          <a:p>
            <a:r>
              <a:rPr lang="en"/>
              <a:t>definitions window: the text box at the top of the Editor (DrRacket or WeScheme), where definitions for values and functions are written</a:t>
            </a:r>
          </a:p>
          <a:p>
            <a:r>
              <a:rPr lang="en"/>
              <a:t>identifier: how we refer to a function or value defined in a language (examples: +, *, star, circle)</a:t>
            </a:r>
          </a:p>
          <a:p>
            <a:r>
              <a:rPr lang="en"/>
              <a:t>parametrization: the process of deciding and defining the </a:t>
            </a:r>
            <a:r>
              <a:rPr lang="en">
                <a:hlinkClick r:id="rId3"/>
              </a:rPr>
              <a:t>parameters</a:t>
            </a:r>
          </a:p>
        </p:txBody>
      </p:sp>
    </p:spTree>
    <p:extLst>
      <p:ext uri="{BB962C8B-B14F-4D97-AF65-F5344CB8AC3E}">
        <p14:creationId xmlns:p14="http://schemas.microsoft.com/office/powerpoint/2010/main" val="415483018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p:txBody>
          <a:bodyPr/>
          <a:lstStyle/>
          <a:p>
            <a:r>
              <a:rPr lang="en"/>
              <a:t>notes 3/4</a:t>
            </a:r>
          </a:p>
        </p:txBody>
      </p:sp>
      <p:sp>
        <p:nvSpPr>
          <p:cNvPr id="56" name="Shape 56"/>
          <p:cNvSpPr txBox="1">
            <a:spLocks noGrp="1"/>
          </p:cNvSpPr>
          <p:nvPr>
            <p:ph idx="1"/>
          </p:nvPr>
        </p:nvSpPr>
        <p:spPr/>
        <p:txBody>
          <a:bodyPr>
            <a:normAutofit lnSpcReduction="10000"/>
          </a:bodyPr>
          <a:lstStyle/>
          <a:p>
            <a:r>
              <a:rPr lang="en-US"/>
              <a:t>In our programming language, variables are defined by: </a:t>
            </a:r>
          </a:p>
          <a:p>
            <a:r>
              <a:rPr lang="en-US">
                <a:sym typeface="Courier New"/>
              </a:rPr>
              <a:t>(define x 4)</a:t>
            </a:r>
          </a:p>
          <a:p>
            <a:r>
              <a:rPr lang="en-US">
                <a:sym typeface="Courier New"/>
              </a:rPr>
              <a:t>(define y (+ 4 9))</a:t>
            </a:r>
          </a:p>
          <a:p>
            <a:r>
              <a:rPr lang="en-US">
                <a:sym typeface="Courier New"/>
              </a:rPr>
              <a:t>(define z (* x 2))</a:t>
            </a:r>
          </a:p>
          <a:p>
            <a:r>
              <a:rPr lang="en-US"/>
              <a:t>Values can be fixed (like the first example), the result of an expression (the second), or even be defined in terms of other variables (the third). We can do the same things in algebra: </a:t>
            </a:r>
          </a:p>
          <a:p>
            <a:r>
              <a:rPr lang="en-US">
                <a:sym typeface="Courier New"/>
              </a:rPr>
              <a:t>x=4</a:t>
            </a:r>
          </a:p>
          <a:p>
            <a:r>
              <a:rPr lang="en-US">
                <a:sym typeface="Courier New"/>
              </a:rPr>
              <a:t>y=4+9</a:t>
            </a:r>
          </a:p>
          <a:p>
            <a:r>
              <a:rPr lang="en-US">
                <a:sym typeface="Courier New"/>
              </a:rPr>
              <a:t>z=x×2</a:t>
            </a:r>
          </a:p>
          <a:p>
            <a:endParaRPr lang="en-US"/>
          </a:p>
        </p:txBody>
      </p:sp>
    </p:spTree>
    <p:extLst>
      <p:ext uri="{BB962C8B-B14F-4D97-AF65-F5344CB8AC3E}">
        <p14:creationId xmlns:p14="http://schemas.microsoft.com/office/powerpoint/2010/main" val="230737943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p:txBody>
          <a:bodyPr/>
          <a:lstStyle/>
          <a:p>
            <a:pPr lvl="0"/>
            <a:r>
              <a:rPr lang="en"/>
              <a:t>on your hand-out: convert the code into algebra</a:t>
            </a:r>
          </a:p>
        </p:txBody>
      </p:sp>
      <p:sp>
        <p:nvSpPr>
          <p:cNvPr id="8" name="Content Placeholder 7"/>
          <p:cNvSpPr>
            <a:spLocks noGrp="1"/>
          </p:cNvSpPr>
          <p:nvPr>
            <p:ph idx="1"/>
          </p:nvPr>
        </p:nvSpPr>
        <p:spPr/>
        <p:txBody>
          <a:bodyPr/>
          <a:lstStyle/>
          <a:p>
            <a:endParaRPr lang="en-US"/>
          </a:p>
        </p:txBody>
      </p:sp>
      <p:graphicFrame>
        <p:nvGraphicFramePr>
          <p:cNvPr id="62" name="Shape 62"/>
          <p:cNvGraphicFramePr/>
          <p:nvPr>
            <p:extLst>
              <p:ext uri="{D42A27DB-BD31-4B8C-83A1-F6EECF244321}">
                <p14:modId xmlns:p14="http://schemas.microsoft.com/office/powerpoint/2010/main" val="1789469639"/>
              </p:ext>
            </p:extLst>
          </p:nvPr>
        </p:nvGraphicFramePr>
        <p:xfrm>
          <a:off x="409475" y="1674900"/>
          <a:ext cx="8308475" cy="4674250"/>
        </p:xfrm>
        <a:graphic>
          <a:graphicData uri="http://schemas.openxmlformats.org/drawingml/2006/table">
            <a:tbl>
              <a:tblPr>
                <a:noFill/>
              </a:tblPr>
              <a:tblGrid>
                <a:gridCol w="4147975">
                  <a:extLst>
                    <a:ext uri="{9D8B030D-6E8A-4147-A177-3AD203B41FA5}">
                      <a16:colId xmlns:a16="http://schemas.microsoft.com/office/drawing/2014/main" val="20000"/>
                    </a:ext>
                  </a:extLst>
                </a:gridCol>
                <a:gridCol w="4160500">
                  <a:extLst>
                    <a:ext uri="{9D8B030D-6E8A-4147-A177-3AD203B41FA5}">
                      <a16:colId xmlns:a16="http://schemas.microsoft.com/office/drawing/2014/main" val="20001"/>
                    </a:ext>
                  </a:extLst>
                </a:gridCol>
              </a:tblGrid>
              <a:tr h="712650">
                <a:tc>
                  <a:txBody>
                    <a:bodyPr/>
                    <a:lstStyle/>
                    <a:p>
                      <a:pPr lvl="0" algn="ctr" rtl="0">
                        <a:lnSpc>
                          <a:spcPct val="115000"/>
                        </a:lnSpc>
                        <a:spcBef>
                          <a:spcPts val="0"/>
                        </a:spcBef>
                        <a:buNone/>
                      </a:pPr>
                      <a:r>
                        <a:rPr lang="en" sz="1800" b="1" baseline="0">
                          <a:solidFill>
                            <a:schemeClr val="tx1"/>
                          </a:solidFill>
                          <a:latin typeface="Times New Roman"/>
                          <a:ea typeface="Times New Roman"/>
                          <a:cs typeface="Times New Roman"/>
                          <a:sym typeface="Times New Roman"/>
                        </a:rPr>
                        <a:t>Racket Code</a:t>
                      </a:r>
                    </a:p>
                    <a:p>
                      <a:pPr lvl="0" rtl="0">
                        <a:spcBef>
                          <a:spcPts val="0"/>
                        </a:spcBef>
                        <a:buNone/>
                      </a:pPr>
                      <a:endParaRPr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1800" b="1" baseline="0">
                          <a:solidFill>
                            <a:schemeClr val="tx1"/>
                          </a:solidFill>
                          <a:latin typeface="Times New Roman"/>
                          <a:ea typeface="Times New Roman"/>
                          <a:cs typeface="Times New Roman"/>
                          <a:sym typeface="Times New Roman"/>
                        </a:rPr>
                        <a:t>Algebra</a:t>
                      </a:r>
                    </a:p>
                    <a:p>
                      <a:pPr lvl="0" rtl="0">
                        <a:spcBef>
                          <a:spcPts val="0"/>
                        </a:spcBef>
                        <a:buNone/>
                      </a:pPr>
                      <a:endParaRPr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57850">
                <a:tc>
                  <a:txBody>
                    <a:bodyPr/>
                    <a:lstStyle/>
                    <a:p>
                      <a:pPr lvl="0" rtl="0">
                        <a:spcBef>
                          <a:spcPts val="0"/>
                        </a:spcBef>
                        <a:buNone/>
                      </a:pPr>
                      <a:r>
                        <a:rPr lang="en" sz="1800" baseline="0">
                          <a:solidFill>
                            <a:schemeClr val="tx1"/>
                          </a:solidFill>
                          <a:latin typeface="Courier New"/>
                          <a:ea typeface="Courier New"/>
                          <a:cs typeface="Courier New"/>
                          <a:sym typeface="Courier New"/>
                        </a:rPr>
                        <a:t>(define x 10)</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1800" baseline="0">
                          <a:solidFill>
                            <a:schemeClr val="tx1"/>
                          </a:solidFill>
                          <a:latin typeface="Verdana"/>
                          <a:ea typeface="Verdana"/>
                          <a:cs typeface="Verdana"/>
                          <a:sym typeface="Verdana"/>
                        </a:rPr>
                        <a:t>x = 10</a:t>
                      </a:r>
                    </a:p>
                    <a:p>
                      <a:pPr lvl="0" rtl="0">
                        <a:spcBef>
                          <a:spcPts val="0"/>
                        </a:spcBef>
                        <a:buNone/>
                      </a:pPr>
                      <a:endParaRPr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57850">
                <a:tc>
                  <a:txBody>
                    <a:bodyPr/>
                    <a:lstStyle/>
                    <a:p>
                      <a:pPr lvl="0" rtl="0">
                        <a:spcBef>
                          <a:spcPts val="0"/>
                        </a:spcBef>
                        <a:buNone/>
                      </a:pPr>
                      <a:r>
                        <a:rPr lang="en" sz="1800" baseline="0" dirty="0">
                          <a:solidFill>
                            <a:schemeClr val="tx1"/>
                          </a:solidFill>
                          <a:latin typeface="Courier New"/>
                          <a:ea typeface="Courier New"/>
                          <a:cs typeface="Courier New"/>
                          <a:sym typeface="Courier New"/>
                        </a:rPr>
                        <a:t>(define y (* x 2))</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1800" baseline="0">
                          <a:solidFill>
                            <a:schemeClr val="tx1"/>
                          </a:solidFill>
                          <a:latin typeface="Verdana"/>
                          <a:ea typeface="Verdana"/>
                          <a:cs typeface="Verdana"/>
                          <a:sym typeface="Verdana"/>
                        </a:rPr>
                        <a:t>y = x*2  or y=2x</a:t>
                      </a:r>
                    </a:p>
                    <a:p>
                      <a:pPr lvl="0" rtl="0">
                        <a:spcBef>
                          <a:spcPts val="0"/>
                        </a:spcBef>
                        <a:buNone/>
                      </a:pPr>
                      <a:endParaRPr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z (+ x y))</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age 14)</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months (* age 12))</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days (* months 30))</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hours (* days 24))</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minutes (* hours 60))</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dirty="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7868645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pPr lvl="0"/>
            <a:r>
              <a:rPr lang="en"/>
              <a:t>in Racket we define values this way:</a:t>
            </a:r>
          </a:p>
        </p:txBody>
      </p:sp>
      <p:sp>
        <p:nvSpPr>
          <p:cNvPr id="8" name="Content Placeholder 7"/>
          <p:cNvSpPr>
            <a:spLocks noGrp="1"/>
          </p:cNvSpPr>
          <p:nvPr>
            <p:ph idx="1"/>
          </p:nvPr>
        </p:nvSpPr>
        <p:spPr/>
        <p:txBody>
          <a:bodyPr/>
          <a:lstStyle/>
          <a:p>
            <a:endParaRPr lang="en-US"/>
          </a:p>
        </p:txBody>
      </p:sp>
      <p:sp>
        <p:nvSpPr>
          <p:cNvPr id="41" name="Shape 41"/>
          <p:cNvSpPr txBox="1">
            <a:spLocks noGrp="1"/>
          </p:cNvSpPr>
          <p:nvPr>
            <p:ph type="title" idx="4294967295"/>
          </p:nvPr>
        </p:nvSpPr>
        <p:spPr>
          <a:xfrm>
            <a:off x="0" y="2325688"/>
            <a:ext cx="8229600" cy="1143000"/>
          </a:xfrm>
          <a:prstGeom prst="rect">
            <a:avLst/>
          </a:prstGeom>
        </p:spPr>
        <p:txBody>
          <a:bodyPr lIns="91425" tIns="91425" rIns="91425" bIns="91425" anchor="b" anchorCtr="0">
            <a:noAutofit/>
          </a:bodyPr>
          <a:lstStyle/>
          <a:p>
            <a:pPr lvl="0" rtl="0">
              <a:spcBef>
                <a:spcPts val="0"/>
              </a:spcBef>
              <a:buNone/>
            </a:pPr>
            <a:r>
              <a:rPr lang="en" sz="3000"/>
              <a:t>we can even define values in terms of what has come before</a:t>
            </a:r>
          </a:p>
        </p:txBody>
      </p:sp>
      <p:sp>
        <p:nvSpPr>
          <p:cNvPr id="40" name="Shape 40"/>
          <p:cNvSpPr txBox="1"/>
          <p:nvPr/>
        </p:nvSpPr>
        <p:spPr>
          <a:xfrm>
            <a:off x="700875" y="3107666"/>
            <a:ext cx="4392900" cy="657600"/>
          </a:xfrm>
          <a:prstGeom prst="rect">
            <a:avLst/>
          </a:prstGeom>
          <a:noFill/>
          <a:ln>
            <a:noFill/>
          </a:ln>
        </p:spPr>
        <p:txBody>
          <a:bodyPr lIns="91425" tIns="91425" rIns="91425" bIns="91425" anchor="t" anchorCtr="0">
            <a:noAutofit/>
          </a:bodyPr>
          <a:lstStyle/>
          <a:p>
            <a:pPr lvl="0">
              <a:spcBef>
                <a:spcPts val="0"/>
              </a:spcBef>
              <a:buNone/>
            </a:pPr>
            <a:r>
              <a:rPr lang="en" sz="3000" dirty="0">
                <a:latin typeface="Courier New"/>
                <a:ea typeface="Courier New"/>
                <a:cs typeface="Courier New"/>
                <a:sym typeface="Courier New"/>
              </a:rPr>
              <a:t>(define x 4)</a:t>
            </a:r>
          </a:p>
        </p:txBody>
      </p:sp>
      <p:sp>
        <p:nvSpPr>
          <p:cNvPr id="42" name="Shape 42"/>
          <p:cNvSpPr txBox="1"/>
          <p:nvPr/>
        </p:nvSpPr>
        <p:spPr>
          <a:xfrm>
            <a:off x="700875" y="3837225"/>
            <a:ext cx="5012699" cy="657600"/>
          </a:xfrm>
          <a:prstGeom prst="rect">
            <a:avLst/>
          </a:prstGeom>
          <a:noFill/>
          <a:ln>
            <a:noFill/>
          </a:ln>
        </p:spPr>
        <p:txBody>
          <a:bodyPr lIns="91425" tIns="91425" rIns="91425" bIns="91425" anchor="t" anchorCtr="0">
            <a:noAutofit/>
          </a:bodyPr>
          <a:lstStyle/>
          <a:p>
            <a:pPr lvl="0" rtl="0">
              <a:spcBef>
                <a:spcPts val="0"/>
              </a:spcBef>
              <a:buNone/>
            </a:pPr>
            <a:r>
              <a:rPr lang="en" sz="3000">
                <a:latin typeface="Courier New"/>
                <a:ea typeface="Courier New"/>
                <a:cs typeface="Courier New"/>
                <a:sym typeface="Courier New"/>
              </a:rPr>
              <a:t>(define y (+ x 10))</a:t>
            </a:r>
          </a:p>
        </p:txBody>
      </p:sp>
    </p:spTree>
    <p:extLst>
      <p:ext uri="{BB962C8B-B14F-4D97-AF65-F5344CB8AC3E}">
        <p14:creationId xmlns:p14="http://schemas.microsoft.com/office/powerpoint/2010/main" val="297228055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p:txBody>
          <a:bodyPr/>
          <a:lstStyle/>
          <a:p>
            <a:pPr lvl="0"/>
            <a:r>
              <a:rPr lang="en"/>
              <a:t>8. </a:t>
            </a:r>
            <a:r>
              <a:rPr lang="en">
                <a:sym typeface="Inconsolata"/>
              </a:rPr>
              <a:t>book</a:t>
            </a:r>
            <a:r>
              <a:rPr lang="en"/>
              <a:t> beside </a:t>
            </a:r>
            <a:r>
              <a:rPr lang="en">
                <a:sym typeface="Inconsolata"/>
              </a:rPr>
              <a:t>calendar</a:t>
            </a:r>
          </a:p>
        </p:txBody>
      </p:sp>
      <p:sp>
        <p:nvSpPr>
          <p:cNvPr id="56" name="Shape 56"/>
          <p:cNvSpPr txBox="1">
            <a:spLocks noGrp="1"/>
          </p:cNvSpPr>
          <p:nvPr>
            <p:ph idx="1"/>
          </p:nvPr>
        </p:nvSpPr>
        <p:spPr/>
        <p:txBody>
          <a:bodyPr/>
          <a:lstStyle/>
          <a:p>
            <a:pPr lvl="0"/>
            <a:r>
              <a:rPr lang="en">
                <a:sym typeface="Inconsolata"/>
              </a:rPr>
              <a:t>(beside book calendar)</a:t>
            </a:r>
          </a:p>
        </p:txBody>
      </p:sp>
    </p:spTree>
    <p:extLst>
      <p:ext uri="{BB962C8B-B14F-4D97-AF65-F5344CB8AC3E}">
        <p14:creationId xmlns:p14="http://schemas.microsoft.com/office/powerpoint/2010/main" val="67959035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p:txBody>
          <a:bodyPr/>
          <a:lstStyle/>
          <a:p>
            <a:pPr lvl="0"/>
            <a:r>
              <a:rPr lang="en"/>
              <a:t>10. </a:t>
            </a:r>
            <a:r>
              <a:rPr lang="en">
                <a:sym typeface="Inconsolata"/>
              </a:rPr>
              <a:t>book</a:t>
            </a:r>
            <a:r>
              <a:rPr lang="en"/>
              <a:t> above </a:t>
            </a:r>
            <a:r>
              <a:rPr lang="en">
                <a:sym typeface="Inconsolata"/>
              </a:rPr>
              <a:t>calendar</a:t>
            </a:r>
          </a:p>
        </p:txBody>
      </p:sp>
      <p:sp>
        <p:nvSpPr>
          <p:cNvPr id="68" name="Shape 68"/>
          <p:cNvSpPr txBox="1">
            <a:spLocks noGrp="1"/>
          </p:cNvSpPr>
          <p:nvPr>
            <p:ph idx="1"/>
          </p:nvPr>
        </p:nvSpPr>
        <p:spPr/>
        <p:txBody>
          <a:bodyPr/>
          <a:lstStyle/>
          <a:p>
            <a:pPr lvl="0"/>
            <a:r>
              <a:rPr lang="en">
                <a:sym typeface="Inconsolata"/>
              </a:rPr>
              <a:t>(above book calendar)</a:t>
            </a:r>
          </a:p>
        </p:txBody>
      </p:sp>
    </p:spTree>
    <p:extLst>
      <p:ext uri="{BB962C8B-B14F-4D97-AF65-F5344CB8AC3E}">
        <p14:creationId xmlns:p14="http://schemas.microsoft.com/office/powerpoint/2010/main" val="37191826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p:txBody>
          <a:bodyPr/>
          <a:lstStyle/>
          <a:p>
            <a:pPr lvl="0"/>
            <a:r>
              <a:rPr lang="en"/>
              <a:t>11. book book </a:t>
            </a:r>
          </a:p>
          <a:p>
            <a:pPr lvl="0"/>
            <a:r>
              <a:rPr lang="en"/>
              <a:t>      book book</a:t>
            </a:r>
          </a:p>
        </p:txBody>
      </p:sp>
      <p:sp>
        <p:nvSpPr>
          <p:cNvPr id="74" name="Shape 74"/>
          <p:cNvSpPr txBox="1">
            <a:spLocks noGrp="1"/>
          </p:cNvSpPr>
          <p:nvPr>
            <p:ph idx="1"/>
          </p:nvPr>
        </p:nvSpPr>
        <p:spPr/>
        <p:txBody>
          <a:bodyPr/>
          <a:lstStyle/>
          <a:p>
            <a:pPr lvl="0"/>
            <a:r>
              <a:rPr lang="en">
                <a:sym typeface="Inconsolata"/>
              </a:rPr>
              <a:t>(above </a:t>
            </a:r>
          </a:p>
          <a:p>
            <a:pPr lvl="0"/>
            <a:r>
              <a:rPr lang="en">
                <a:sym typeface="Inconsolata"/>
              </a:rPr>
              <a:t>(beside book book)</a:t>
            </a:r>
          </a:p>
          <a:p>
            <a:pPr lvl="0"/>
            <a:r>
              <a:rPr lang="en">
                <a:sym typeface="Inconsolata"/>
              </a:rPr>
              <a:t>(beside book book))</a:t>
            </a:r>
          </a:p>
        </p:txBody>
      </p:sp>
    </p:spTree>
    <p:extLst>
      <p:ext uri="{BB962C8B-B14F-4D97-AF65-F5344CB8AC3E}">
        <p14:creationId xmlns:p14="http://schemas.microsoft.com/office/powerpoint/2010/main" val="96166479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p:txBody>
          <a:bodyPr/>
          <a:lstStyle/>
          <a:p>
            <a:pPr lvl="0"/>
            <a:r>
              <a:rPr lang="en"/>
              <a:t>5. &amp; 6. define variables</a:t>
            </a:r>
          </a:p>
          <a:p>
            <a:pPr lvl="0"/>
            <a:r>
              <a:rPr lang="en"/>
              <a:t> </a:t>
            </a:r>
            <a:r>
              <a:rPr lang="en">
                <a:sym typeface="Inconsolata"/>
              </a:rPr>
              <a:t>book</a:t>
            </a:r>
            <a:r>
              <a:rPr lang="en"/>
              <a:t> and </a:t>
            </a:r>
            <a:r>
              <a:rPr lang="en">
                <a:sym typeface="Inconsolata"/>
              </a:rPr>
              <a:t>calendar</a:t>
            </a:r>
          </a:p>
        </p:txBody>
      </p:sp>
      <p:sp>
        <p:nvSpPr>
          <p:cNvPr id="50" name="Shape 50"/>
          <p:cNvSpPr txBox="1">
            <a:spLocks noGrp="1"/>
          </p:cNvSpPr>
          <p:nvPr>
            <p:ph idx="1"/>
          </p:nvPr>
        </p:nvSpPr>
        <p:spPr/>
        <p:txBody>
          <a:bodyPr/>
          <a:lstStyle/>
          <a:p>
            <a:pPr lvl="0"/>
            <a:r>
              <a:rPr lang="en-US">
                <a:sym typeface="Inconsolata"/>
              </a:rPr>
              <a:t>(define book </a:t>
            </a:r>
          </a:p>
          <a:p>
            <a:pPr lvl="0"/>
            <a:r>
              <a:rPr lang="en-US">
                <a:sym typeface="Inconsolata"/>
              </a:rPr>
              <a:t>(bitmap/url "http://goo.gl/JOhWk"))</a:t>
            </a:r>
          </a:p>
          <a:p>
            <a:pPr lvl="0"/>
            <a:endParaRPr lang="en-US">
              <a:sym typeface="Inconsolata"/>
            </a:endParaRPr>
          </a:p>
          <a:p>
            <a:pPr lvl="0"/>
            <a:r>
              <a:rPr lang="en-US">
                <a:sym typeface="Inconsolata"/>
              </a:rPr>
              <a:t>(define calendar</a:t>
            </a:r>
          </a:p>
          <a:p>
            <a:pPr lvl="0"/>
            <a:r>
              <a:rPr lang="en-US">
                <a:sym typeface="Inconsolata"/>
              </a:rPr>
              <a:t>(bitmap/url "http://goo.gl/A1hFA"))</a:t>
            </a:r>
          </a:p>
        </p:txBody>
      </p:sp>
    </p:spTree>
    <p:extLst>
      <p:ext uri="{BB962C8B-B14F-4D97-AF65-F5344CB8AC3E}">
        <p14:creationId xmlns:p14="http://schemas.microsoft.com/office/powerpoint/2010/main" val="423564115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enter the following code and be prepared to discuss</a:t>
            </a:r>
          </a:p>
        </p:txBody>
      </p:sp>
      <p:sp>
        <p:nvSpPr>
          <p:cNvPr id="56" name="Shape 56"/>
          <p:cNvSpPr txBox="1">
            <a:spLocks noGrp="1"/>
          </p:cNvSpPr>
          <p:nvPr>
            <p:ph idx="1"/>
          </p:nvPr>
        </p:nvSpPr>
        <p:spPr/>
        <p:txBody>
          <a:bodyPr/>
          <a:lstStyle/>
          <a:p>
            <a:pPr lvl="0"/>
            <a:r>
              <a:rPr lang="en-US"/>
              <a:t>(define width 100)</a:t>
            </a:r>
          </a:p>
          <a:p>
            <a:pPr lvl="0"/>
            <a:endParaRPr lang="en-US"/>
          </a:p>
          <a:p>
            <a:pPr lvl="0"/>
            <a:r>
              <a:rPr lang="en-US"/>
              <a:t>(define radius</a:t>
            </a:r>
          </a:p>
          <a:p>
            <a:pPr lvl="0"/>
            <a:r>
              <a:rPr lang="en-US"/>
              <a:t>  (* width 1/2))</a:t>
            </a:r>
          </a:p>
          <a:p>
            <a:pPr lvl="0"/>
            <a:endParaRPr lang="en-US"/>
          </a:p>
          <a:p>
            <a:pPr lvl="0"/>
            <a:r>
              <a:rPr lang="en-US"/>
              <a:t>(define rc</a:t>
            </a:r>
          </a:p>
          <a:p>
            <a:pPr lvl="0"/>
            <a:r>
              <a:rPr lang="en-US"/>
              <a:t>  (circle radius "solid" "red"))</a:t>
            </a:r>
          </a:p>
          <a:p>
            <a:pPr lvl="0"/>
            <a:endParaRPr lang="en-US"/>
          </a:p>
          <a:p>
            <a:pPr lvl="0"/>
            <a:endParaRPr lang="en-US" dirty="0"/>
          </a:p>
        </p:txBody>
      </p:sp>
      <p:cxnSp>
        <p:nvCxnSpPr>
          <p:cNvPr id="60" name="Shape 60"/>
          <p:cNvCxnSpPr/>
          <p:nvPr/>
        </p:nvCxnSpPr>
        <p:spPr>
          <a:xfrm flipH="1">
            <a:off x="442099" y="1715125"/>
            <a:ext cx="16200" cy="4124699"/>
          </a:xfrm>
          <a:prstGeom prst="straightConnector1">
            <a:avLst/>
          </a:prstGeom>
          <a:noFill/>
          <a:ln w="19050" cap="flat" cmpd="sng">
            <a:solidFill>
              <a:schemeClr val="dk2"/>
            </a:solidFill>
            <a:prstDash val="solid"/>
            <a:round/>
            <a:headEnd type="none" w="lg" len="lg"/>
            <a:tailEnd type="none" w="lg" len="lg"/>
          </a:ln>
        </p:spPr>
      </p:cxnSp>
      <p:sp>
        <p:nvSpPr>
          <p:cNvPr id="61" name="Shape 61"/>
          <p:cNvSpPr txBox="1"/>
          <p:nvPr/>
        </p:nvSpPr>
        <p:spPr>
          <a:xfrm>
            <a:off x="65475" y="1156767"/>
            <a:ext cx="359999" cy="556499"/>
          </a:xfrm>
          <a:prstGeom prst="rect">
            <a:avLst/>
          </a:prstGeom>
          <a:noFill/>
          <a:ln>
            <a:noFill/>
          </a:ln>
        </p:spPr>
        <p:txBody>
          <a:bodyPr lIns="91425" tIns="91425" rIns="91425" bIns="91425" anchor="t" anchorCtr="0">
            <a:noAutofit/>
          </a:bodyPr>
          <a:lstStyle/>
          <a:p>
            <a:pPr lvl="0">
              <a:spcBef>
                <a:spcPts val="0"/>
              </a:spcBef>
              <a:buNone/>
            </a:pPr>
            <a:r>
              <a:rPr lang="en" sz="2400"/>
              <a:t>1</a:t>
            </a:r>
          </a:p>
        </p:txBody>
      </p:sp>
      <p:sp>
        <p:nvSpPr>
          <p:cNvPr id="62" name="Shape 62"/>
          <p:cNvSpPr txBox="1"/>
          <p:nvPr/>
        </p:nvSpPr>
        <p:spPr>
          <a:xfrm>
            <a:off x="65475" y="1156767"/>
            <a:ext cx="359999" cy="547800"/>
          </a:xfrm>
          <a:prstGeom prst="rect">
            <a:avLst/>
          </a:prstGeom>
          <a:noFill/>
          <a:ln>
            <a:noFill/>
          </a:ln>
        </p:spPr>
        <p:txBody>
          <a:bodyPr lIns="91425" tIns="91425" rIns="91425" bIns="91425" anchor="t" anchorCtr="0">
            <a:noAutofit/>
          </a:bodyPr>
          <a:lstStyle/>
          <a:p>
            <a:pPr lvl="0" rtl="0">
              <a:spcBef>
                <a:spcPts val="0"/>
              </a:spcBef>
              <a:buNone/>
            </a:pPr>
            <a:r>
              <a:rPr lang="en" sz="2400"/>
              <a:t>1</a:t>
            </a:r>
          </a:p>
        </p:txBody>
      </p:sp>
      <p:sp>
        <p:nvSpPr>
          <p:cNvPr id="63" name="Shape 63"/>
          <p:cNvSpPr txBox="1"/>
          <p:nvPr/>
        </p:nvSpPr>
        <p:spPr>
          <a:xfrm>
            <a:off x="65475" y="2063942"/>
            <a:ext cx="359999" cy="547800"/>
          </a:xfrm>
          <a:prstGeom prst="rect">
            <a:avLst/>
          </a:prstGeom>
          <a:noFill/>
          <a:ln>
            <a:noFill/>
          </a:ln>
        </p:spPr>
        <p:txBody>
          <a:bodyPr lIns="91425" tIns="91425" rIns="91425" bIns="91425" anchor="t" anchorCtr="0">
            <a:noAutofit/>
          </a:bodyPr>
          <a:lstStyle/>
          <a:p>
            <a:pPr lvl="0" rtl="0">
              <a:spcBef>
                <a:spcPts val="0"/>
              </a:spcBef>
              <a:buNone/>
            </a:pPr>
            <a:r>
              <a:rPr lang="en" sz="2400" dirty="0"/>
              <a:t>3</a:t>
            </a:r>
          </a:p>
        </p:txBody>
      </p:sp>
      <p:sp>
        <p:nvSpPr>
          <p:cNvPr id="64" name="Shape 64"/>
          <p:cNvSpPr txBox="1"/>
          <p:nvPr/>
        </p:nvSpPr>
        <p:spPr>
          <a:xfrm>
            <a:off x="65475" y="2675317"/>
            <a:ext cx="359999" cy="547800"/>
          </a:xfrm>
          <a:prstGeom prst="rect">
            <a:avLst/>
          </a:prstGeom>
          <a:noFill/>
          <a:ln>
            <a:noFill/>
          </a:ln>
        </p:spPr>
        <p:txBody>
          <a:bodyPr lIns="91425" tIns="91425" rIns="91425" bIns="91425" anchor="t" anchorCtr="0">
            <a:noAutofit/>
          </a:bodyPr>
          <a:lstStyle/>
          <a:p>
            <a:pPr lvl="0" rtl="0">
              <a:spcBef>
                <a:spcPts val="0"/>
              </a:spcBef>
              <a:buNone/>
            </a:pPr>
            <a:r>
              <a:rPr lang="en" sz="2400"/>
              <a:t>4</a:t>
            </a:r>
          </a:p>
        </p:txBody>
      </p:sp>
      <p:sp>
        <p:nvSpPr>
          <p:cNvPr id="65" name="Shape 65"/>
          <p:cNvSpPr txBox="1"/>
          <p:nvPr/>
        </p:nvSpPr>
        <p:spPr>
          <a:xfrm>
            <a:off x="65475" y="4272117"/>
            <a:ext cx="359999" cy="591900"/>
          </a:xfrm>
          <a:prstGeom prst="rect">
            <a:avLst/>
          </a:prstGeom>
          <a:noFill/>
          <a:ln>
            <a:noFill/>
          </a:ln>
        </p:spPr>
        <p:txBody>
          <a:bodyPr lIns="91425" tIns="91425" rIns="91425" bIns="91425" anchor="t" anchorCtr="0">
            <a:noAutofit/>
          </a:bodyPr>
          <a:lstStyle/>
          <a:p>
            <a:pPr lvl="0" rtl="0">
              <a:spcBef>
                <a:spcPts val="0"/>
              </a:spcBef>
              <a:buNone/>
            </a:pPr>
            <a:r>
              <a:rPr lang="en" sz="2400"/>
              <a:t>7</a:t>
            </a:r>
          </a:p>
        </p:txBody>
      </p:sp>
      <p:sp>
        <p:nvSpPr>
          <p:cNvPr id="66" name="Shape 66"/>
          <p:cNvSpPr txBox="1"/>
          <p:nvPr/>
        </p:nvSpPr>
        <p:spPr>
          <a:xfrm>
            <a:off x="65475" y="3680217"/>
            <a:ext cx="359999" cy="591900"/>
          </a:xfrm>
          <a:prstGeom prst="rect">
            <a:avLst/>
          </a:prstGeom>
          <a:noFill/>
          <a:ln>
            <a:noFill/>
          </a:ln>
        </p:spPr>
        <p:txBody>
          <a:bodyPr lIns="91425" tIns="91425" rIns="91425" bIns="91425" anchor="t" anchorCtr="0">
            <a:noAutofit/>
          </a:bodyPr>
          <a:lstStyle/>
          <a:p>
            <a:pPr lvl="0" rtl="0">
              <a:spcBef>
                <a:spcPts val="0"/>
              </a:spcBef>
              <a:buNone/>
            </a:pPr>
            <a:r>
              <a:rPr lang="en" sz="2400"/>
              <a:t>6</a:t>
            </a:r>
          </a:p>
        </p:txBody>
      </p:sp>
    </p:spTree>
    <p:extLst>
      <p:ext uri="{BB962C8B-B14F-4D97-AF65-F5344CB8AC3E}">
        <p14:creationId xmlns:p14="http://schemas.microsoft.com/office/powerpoint/2010/main" val="6306758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Using Variables	</a:t>
            </a:r>
          </a:p>
        </p:txBody>
      </p:sp>
      <p:sp>
        <p:nvSpPr>
          <p:cNvPr id="28" name="Shape 28"/>
          <p:cNvSpPr txBox="1">
            <a:spLocks noGrp="1"/>
          </p:cNvSpPr>
          <p:nvPr>
            <p:ph idx="1"/>
          </p:nvPr>
        </p:nvSpPr>
        <p:spPr/>
        <p:txBody>
          <a:bodyPr/>
          <a:lstStyle/>
          <a:p>
            <a:pPr lvl="0"/>
            <a:r>
              <a:rPr lang="en-US"/>
              <a:t>How do write programs using variables?</a:t>
            </a:r>
          </a:p>
          <a:p>
            <a:pPr lvl="0"/>
            <a:endParaRPr lang="en-US"/>
          </a:p>
        </p:txBody>
      </p:sp>
    </p:spTree>
    <p:extLst>
      <p:ext uri="{BB962C8B-B14F-4D97-AF65-F5344CB8AC3E}">
        <p14:creationId xmlns:p14="http://schemas.microsoft.com/office/powerpoint/2010/main" val="141896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p:txBody>
          <a:bodyPr/>
          <a:lstStyle/>
          <a:p>
            <a:pPr lvl="0"/>
            <a:r>
              <a:rPr lang="en"/>
              <a:t>Four types</a:t>
            </a:r>
          </a:p>
        </p:txBody>
      </p:sp>
      <p:sp>
        <p:nvSpPr>
          <p:cNvPr id="105" name="Shape 105"/>
          <p:cNvSpPr txBox="1">
            <a:spLocks noGrp="1"/>
          </p:cNvSpPr>
          <p:nvPr>
            <p:ph idx="1"/>
          </p:nvPr>
        </p:nvSpPr>
        <p:spPr/>
        <p:txBody>
          <a:bodyPr/>
          <a:lstStyle/>
          <a:p>
            <a:pPr lvl="0"/>
            <a:r>
              <a:rPr lang="en-US"/>
              <a:t>Numbers</a:t>
            </a:r>
          </a:p>
          <a:p>
            <a:pPr lvl="0"/>
            <a:r>
              <a:rPr lang="en-US"/>
              <a:t>Strings</a:t>
            </a:r>
          </a:p>
          <a:p>
            <a:pPr lvl="0"/>
            <a:r>
              <a:rPr lang="en-US"/>
              <a:t>Booleans</a:t>
            </a:r>
          </a:p>
          <a:p>
            <a:pPr lvl="0"/>
            <a:r>
              <a:rPr lang="en-US"/>
              <a:t>Images</a:t>
            </a:r>
          </a:p>
          <a:p>
            <a:pPr lvl="0"/>
            <a:endParaRPr lang="en-US"/>
          </a:p>
        </p:txBody>
      </p:sp>
    </p:spTree>
    <p:extLst>
      <p:ext uri="{BB962C8B-B14F-4D97-AF65-F5344CB8AC3E}">
        <p14:creationId xmlns:p14="http://schemas.microsoft.com/office/powerpoint/2010/main" val="359404236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normAutofit fontScale="90000"/>
          </a:bodyPr>
          <a:lstStyle/>
          <a:p>
            <a:r>
              <a:rPr lang="en"/>
              <a:t>notes 4/4 - Copy the example into your notebook, type the code into WeScheme and draw a picture of the output.</a:t>
            </a:r>
          </a:p>
        </p:txBody>
      </p:sp>
      <p:sp>
        <p:nvSpPr>
          <p:cNvPr id="52" name="Shape 52"/>
          <p:cNvSpPr txBox="1">
            <a:spLocks noGrp="1"/>
          </p:cNvSpPr>
          <p:nvPr>
            <p:ph idx="1"/>
          </p:nvPr>
        </p:nvSpPr>
        <p:spPr/>
        <p:txBody>
          <a:bodyPr/>
          <a:lstStyle/>
          <a:p>
            <a:r>
              <a:rPr lang="en-US">
                <a:sym typeface="Courier New"/>
              </a:rPr>
              <a:t>(place-image</a:t>
            </a:r>
          </a:p>
          <a:p>
            <a:r>
              <a:rPr lang="en-US">
                <a:sym typeface="Courier New"/>
              </a:rPr>
              <a:t> (circle (/ (* 50) 2) "solid" "red")</a:t>
            </a:r>
          </a:p>
          <a:p>
            <a:r>
              <a:rPr lang="en-US">
                <a:sym typeface="Courier New"/>
              </a:rPr>
              <a:t> (/ (* 50 2) 2) (/ (* 100 3) 2)</a:t>
            </a:r>
          </a:p>
          <a:p>
            <a:r>
              <a:rPr lang="en-US">
                <a:sym typeface="Courier New"/>
              </a:rPr>
              <a:t> (rectangle (* 50 5) (* 50 3) "outline" "black"))</a:t>
            </a:r>
          </a:p>
          <a:p>
            <a:endParaRPr lang="en-US">
              <a:sym typeface="Courier New"/>
            </a:endParaRPr>
          </a:p>
        </p:txBody>
      </p:sp>
    </p:spTree>
    <p:extLst>
      <p:ext uri="{BB962C8B-B14F-4D97-AF65-F5344CB8AC3E}">
        <p14:creationId xmlns:p14="http://schemas.microsoft.com/office/powerpoint/2010/main" val="16116486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Shape 86"/>
          <p:cNvSpPr txBox="1">
            <a:spLocks noGrp="1"/>
          </p:cNvSpPr>
          <p:nvPr>
            <p:ph type="title"/>
          </p:nvPr>
        </p:nvSpPr>
        <p:spPr/>
        <p:txBody>
          <a:bodyPr/>
          <a:lstStyle/>
          <a:p>
            <a:pPr lvl="0"/>
            <a:r>
              <a:rPr lang="en"/>
              <a:t>Writing a test</a:t>
            </a:r>
          </a:p>
        </p:txBody>
      </p:sp>
      <p:sp>
        <p:nvSpPr>
          <p:cNvPr id="85" name="Shape 85"/>
          <p:cNvSpPr txBox="1">
            <a:spLocks noGrp="1"/>
          </p:cNvSpPr>
          <p:nvPr>
            <p:ph idx="1"/>
          </p:nvPr>
        </p:nvSpPr>
        <p:spPr/>
        <p:txBody>
          <a:bodyPr/>
          <a:lstStyle/>
          <a:p>
            <a:pPr lvl="0"/>
            <a:r>
              <a:rPr lang="en"/>
              <a:t>Why do we need a test for our example?</a:t>
            </a:r>
          </a:p>
        </p:txBody>
      </p:sp>
    </p:spTree>
    <p:extLst>
      <p:ext uri="{BB962C8B-B14F-4D97-AF65-F5344CB8AC3E}">
        <p14:creationId xmlns:p14="http://schemas.microsoft.com/office/powerpoint/2010/main" val="257911394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pPr lvl="0"/>
            <a:r>
              <a:rPr lang="en"/>
              <a:t>Flag of Japan Program</a:t>
            </a:r>
          </a:p>
        </p:txBody>
      </p:sp>
      <p:sp>
        <p:nvSpPr>
          <p:cNvPr id="9" name="Content Placeholder 8"/>
          <p:cNvSpPr>
            <a:spLocks noGrp="1"/>
          </p:cNvSpPr>
          <p:nvPr>
            <p:ph idx="1"/>
          </p:nvPr>
        </p:nvSpPr>
        <p:spPr/>
        <p:txBody>
          <a:bodyPr/>
          <a:lstStyle/>
          <a:p>
            <a:endParaRPr lang="en-US"/>
          </a:p>
        </p:txBody>
      </p:sp>
      <p:pic>
        <p:nvPicPr>
          <p:cNvPr id="69" name="Shape 69"/>
          <p:cNvPicPr preferRelativeResize="0"/>
          <p:nvPr/>
        </p:nvPicPr>
        <p:blipFill>
          <a:blip r:embed="rId3">
            <a:alphaModFix/>
          </a:blip>
          <a:stretch>
            <a:fillRect/>
          </a:stretch>
        </p:blipFill>
        <p:spPr>
          <a:xfrm>
            <a:off x="700375" y="137800"/>
            <a:ext cx="7911015" cy="6663576"/>
          </a:xfrm>
          <a:prstGeom prst="rect">
            <a:avLst/>
          </a:prstGeom>
          <a:noFill/>
          <a:ln>
            <a:noFill/>
          </a:ln>
        </p:spPr>
      </p:pic>
    </p:spTree>
    <p:extLst>
      <p:ext uri="{BB962C8B-B14F-4D97-AF65-F5344CB8AC3E}">
        <p14:creationId xmlns:p14="http://schemas.microsoft.com/office/powerpoint/2010/main" val="291561229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pPr lvl="0"/>
            <a:r>
              <a:rPr lang="en"/>
              <a:t>flag of japan</a:t>
            </a:r>
          </a:p>
        </p:txBody>
      </p:sp>
      <p:sp>
        <p:nvSpPr>
          <p:cNvPr id="9" name="Content Placeholder 8"/>
          <p:cNvSpPr>
            <a:spLocks noGrp="1"/>
          </p:cNvSpPr>
          <p:nvPr>
            <p:ph idx="1"/>
          </p:nvPr>
        </p:nvSpPr>
        <p:spPr/>
        <p:txBody>
          <a:bodyPr/>
          <a:lstStyle/>
          <a:p>
            <a:endParaRPr lang="en-US"/>
          </a:p>
        </p:txBody>
      </p:sp>
      <p:sp>
        <p:nvSpPr>
          <p:cNvPr id="87" name="Shape 87"/>
          <p:cNvSpPr txBox="1"/>
          <p:nvPr/>
        </p:nvSpPr>
        <p:spPr>
          <a:xfrm>
            <a:off x="1618800" y="1928050"/>
            <a:ext cx="76199" cy="76199"/>
          </a:xfrm>
          <a:prstGeom prst="rect">
            <a:avLst/>
          </a:prstGeom>
          <a:noFill/>
          <a:ln>
            <a:noFill/>
          </a:ln>
        </p:spPr>
        <p:txBody>
          <a:bodyPr lIns="91425" tIns="91425" rIns="91425" bIns="91425" anchor="ctr" anchorCtr="0">
            <a:noAutofit/>
          </a:bodyPr>
          <a:lstStyle/>
          <a:p>
            <a:pPr lvl="0">
              <a:spcBef>
                <a:spcPts val="0"/>
              </a:spcBef>
              <a:buNone/>
            </a:pPr>
            <a:endParaRPr/>
          </a:p>
        </p:txBody>
      </p:sp>
      <p:grpSp>
        <p:nvGrpSpPr>
          <p:cNvPr id="88" name="Shape 88"/>
          <p:cNvGrpSpPr/>
          <p:nvPr/>
        </p:nvGrpSpPr>
        <p:grpSpPr>
          <a:xfrm>
            <a:off x="388588" y="1318393"/>
            <a:ext cx="8327587" cy="5108173"/>
            <a:chOff x="1462477" y="1318450"/>
            <a:chExt cx="6861322" cy="4419600"/>
          </a:xfrm>
        </p:grpSpPr>
        <p:pic>
          <p:nvPicPr>
            <p:cNvPr id="89" name="Shape 89"/>
            <p:cNvPicPr preferRelativeResize="0"/>
            <p:nvPr/>
          </p:nvPicPr>
          <p:blipFill>
            <a:blip r:embed="rId3">
              <a:alphaModFix/>
            </a:blip>
            <a:stretch>
              <a:fillRect/>
            </a:stretch>
          </p:blipFill>
          <p:spPr>
            <a:xfrm>
              <a:off x="2514150" y="1885187"/>
              <a:ext cx="4762500" cy="2943225"/>
            </a:xfrm>
            <a:prstGeom prst="rect">
              <a:avLst/>
            </a:prstGeom>
            <a:noFill/>
            <a:ln>
              <a:noFill/>
            </a:ln>
          </p:spPr>
        </p:pic>
        <p:cxnSp>
          <p:nvCxnSpPr>
            <p:cNvPr id="90" name="Shape 90"/>
            <p:cNvCxnSpPr/>
            <p:nvPr/>
          </p:nvCxnSpPr>
          <p:spPr>
            <a:xfrm flipH="1">
              <a:off x="4895400" y="1623250"/>
              <a:ext cx="1371599" cy="304799"/>
            </a:xfrm>
            <a:prstGeom prst="straightConnector1">
              <a:avLst/>
            </a:prstGeom>
            <a:noFill/>
            <a:ln w="19050" cap="flat" cmpd="sng">
              <a:solidFill>
                <a:srgbClr val="000000"/>
              </a:solidFill>
              <a:prstDash val="solid"/>
              <a:round/>
              <a:headEnd type="none" w="lg" len="lg"/>
              <a:tailEnd type="triangle" w="lg" len="lg"/>
            </a:ln>
          </p:spPr>
        </p:cxnSp>
        <p:sp>
          <p:nvSpPr>
            <p:cNvPr id="91" name="Shape 91"/>
            <p:cNvSpPr txBox="1"/>
            <p:nvPr/>
          </p:nvSpPr>
          <p:spPr>
            <a:xfrm>
              <a:off x="5962200" y="1318450"/>
              <a:ext cx="1752600" cy="533399"/>
            </a:xfrm>
            <a:prstGeom prst="rect">
              <a:avLst/>
            </a:prstGeom>
            <a:noFill/>
            <a:ln>
              <a:noFill/>
            </a:ln>
          </p:spPr>
          <p:txBody>
            <a:bodyPr lIns="91425" tIns="91425" rIns="91425" bIns="91425" anchor="ctr" anchorCtr="0">
              <a:noAutofit/>
            </a:bodyPr>
            <a:lstStyle/>
            <a:p>
              <a:pPr lvl="0" algn="ctr">
                <a:spcBef>
                  <a:spcPts val="0"/>
                </a:spcBef>
                <a:buNone/>
              </a:pPr>
              <a:r>
                <a:rPr lang="en"/>
                <a:t>The width is 3 or a multiple of 3.</a:t>
              </a:r>
            </a:p>
          </p:txBody>
        </p:sp>
        <p:cxnSp>
          <p:nvCxnSpPr>
            <p:cNvPr id="92" name="Shape 92"/>
            <p:cNvCxnSpPr/>
            <p:nvPr/>
          </p:nvCxnSpPr>
          <p:spPr>
            <a:xfrm>
              <a:off x="2152200" y="2461450"/>
              <a:ext cx="381000" cy="914400"/>
            </a:xfrm>
            <a:prstGeom prst="straightConnector1">
              <a:avLst/>
            </a:prstGeom>
            <a:noFill/>
            <a:ln w="19050" cap="flat" cmpd="sng">
              <a:solidFill>
                <a:srgbClr val="000000"/>
              </a:solidFill>
              <a:prstDash val="solid"/>
              <a:round/>
              <a:headEnd type="none" w="lg" len="lg"/>
              <a:tailEnd type="triangle" w="lg" len="lg"/>
            </a:ln>
          </p:spPr>
        </p:cxnSp>
        <p:sp>
          <p:nvSpPr>
            <p:cNvPr id="93" name="Shape 93"/>
            <p:cNvSpPr txBox="1"/>
            <p:nvPr/>
          </p:nvSpPr>
          <p:spPr>
            <a:xfrm>
              <a:off x="1462477" y="1851850"/>
              <a:ext cx="1225800" cy="609599"/>
            </a:xfrm>
            <a:prstGeom prst="rect">
              <a:avLst/>
            </a:prstGeom>
            <a:noFill/>
            <a:ln>
              <a:noFill/>
            </a:ln>
          </p:spPr>
          <p:txBody>
            <a:bodyPr lIns="91425" tIns="91425" rIns="91425" bIns="91425" anchor="ctr" anchorCtr="0">
              <a:noAutofit/>
            </a:bodyPr>
            <a:lstStyle/>
            <a:p>
              <a:pPr lvl="0" algn="ctr">
                <a:spcBef>
                  <a:spcPts val="0"/>
                </a:spcBef>
                <a:buNone/>
              </a:pPr>
              <a:r>
                <a:rPr lang="en"/>
                <a:t>The height is 2 or a multiple of 2.</a:t>
              </a:r>
            </a:p>
          </p:txBody>
        </p:sp>
        <p:cxnSp>
          <p:nvCxnSpPr>
            <p:cNvPr id="94" name="Shape 94"/>
            <p:cNvCxnSpPr/>
            <p:nvPr/>
          </p:nvCxnSpPr>
          <p:spPr>
            <a:xfrm rot="10800000">
              <a:off x="7181399" y="3833049"/>
              <a:ext cx="381000" cy="1143000"/>
            </a:xfrm>
            <a:prstGeom prst="straightConnector1">
              <a:avLst/>
            </a:prstGeom>
            <a:noFill/>
            <a:ln w="19050" cap="flat" cmpd="sng">
              <a:solidFill>
                <a:srgbClr val="000000"/>
              </a:solidFill>
              <a:prstDash val="solid"/>
              <a:round/>
              <a:headEnd type="none" w="lg" len="lg"/>
              <a:tailEnd type="triangle" w="lg" len="lg"/>
            </a:ln>
          </p:spPr>
        </p:cxnSp>
        <p:sp>
          <p:nvSpPr>
            <p:cNvPr id="95" name="Shape 95"/>
            <p:cNvSpPr txBox="1"/>
            <p:nvPr/>
          </p:nvSpPr>
          <p:spPr>
            <a:xfrm>
              <a:off x="6648000" y="4823650"/>
              <a:ext cx="1675800" cy="914400"/>
            </a:xfrm>
            <a:prstGeom prst="rect">
              <a:avLst/>
            </a:prstGeom>
            <a:noFill/>
            <a:ln>
              <a:noFill/>
            </a:ln>
          </p:spPr>
          <p:txBody>
            <a:bodyPr lIns="91425" tIns="91425" rIns="91425" bIns="91425" anchor="ctr" anchorCtr="0">
              <a:noAutofit/>
            </a:bodyPr>
            <a:lstStyle/>
            <a:p>
              <a:pPr lvl="0" algn="ctr">
                <a:spcBef>
                  <a:spcPts val="0"/>
                </a:spcBef>
                <a:buNone/>
              </a:pPr>
              <a:r>
                <a:rPr lang="en"/>
                <a:t>The diameter of the circle is three fifths of the height.</a:t>
              </a:r>
            </a:p>
          </p:txBody>
        </p:sp>
      </p:grpSp>
    </p:spTree>
    <p:extLst>
      <p:ext uri="{BB962C8B-B14F-4D97-AF65-F5344CB8AC3E}">
        <p14:creationId xmlns:p14="http://schemas.microsoft.com/office/powerpoint/2010/main" val="417509888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p:txBody>
          <a:bodyPr/>
          <a:lstStyle/>
          <a:p>
            <a:pPr lvl="0"/>
            <a:r>
              <a:rPr lang="en"/>
              <a:t>first we need to think about the pieces</a:t>
            </a:r>
          </a:p>
        </p:txBody>
      </p:sp>
      <p:sp>
        <p:nvSpPr>
          <p:cNvPr id="9" name="Content Placeholder 8"/>
          <p:cNvSpPr>
            <a:spLocks noGrp="1"/>
          </p:cNvSpPr>
          <p:nvPr>
            <p:ph idx="1"/>
          </p:nvPr>
        </p:nvSpPr>
        <p:spPr/>
        <p:txBody>
          <a:bodyPr/>
          <a:lstStyle/>
          <a:p>
            <a:endParaRPr lang="en-US"/>
          </a:p>
        </p:txBody>
      </p:sp>
      <p:pic>
        <p:nvPicPr>
          <p:cNvPr id="137" name="Shape 137"/>
          <p:cNvPicPr preferRelativeResize="0"/>
          <p:nvPr/>
        </p:nvPicPr>
        <p:blipFill>
          <a:blip r:embed="rId3">
            <a:alphaModFix/>
          </a:blip>
          <a:stretch>
            <a:fillRect/>
          </a:stretch>
        </p:blipFill>
        <p:spPr>
          <a:xfrm>
            <a:off x="3267750" y="1415112"/>
            <a:ext cx="4762500" cy="2943225"/>
          </a:xfrm>
          <a:prstGeom prst="rect">
            <a:avLst/>
          </a:prstGeom>
          <a:noFill/>
          <a:ln>
            <a:noFill/>
          </a:ln>
        </p:spPr>
      </p:pic>
      <p:cxnSp>
        <p:nvCxnSpPr>
          <p:cNvPr id="138" name="Shape 138"/>
          <p:cNvCxnSpPr/>
          <p:nvPr/>
        </p:nvCxnSpPr>
        <p:spPr>
          <a:xfrm flipH="1">
            <a:off x="5649000" y="1134125"/>
            <a:ext cx="1371599" cy="304799"/>
          </a:xfrm>
          <a:prstGeom prst="straightConnector1">
            <a:avLst/>
          </a:prstGeom>
          <a:noFill/>
          <a:ln w="19050" cap="flat" cmpd="sng">
            <a:solidFill>
              <a:srgbClr val="000000"/>
            </a:solidFill>
            <a:prstDash val="solid"/>
            <a:round/>
            <a:headEnd type="none" w="lg" len="lg"/>
            <a:tailEnd type="triangle" w="lg" len="lg"/>
          </a:ln>
        </p:spPr>
      </p:cxnSp>
      <p:sp>
        <p:nvSpPr>
          <p:cNvPr id="139" name="Shape 139"/>
          <p:cNvSpPr txBox="1"/>
          <p:nvPr/>
        </p:nvSpPr>
        <p:spPr>
          <a:xfrm>
            <a:off x="6715800" y="186035"/>
            <a:ext cx="2294022" cy="1176689"/>
          </a:xfrm>
          <a:prstGeom prst="rect">
            <a:avLst/>
          </a:prstGeom>
          <a:noFill/>
          <a:ln>
            <a:noFill/>
          </a:ln>
        </p:spPr>
        <p:txBody>
          <a:bodyPr lIns="91425" tIns="91425" rIns="91425" bIns="91425" anchor="ctr" anchorCtr="0">
            <a:noAutofit/>
          </a:bodyPr>
          <a:lstStyle/>
          <a:p>
            <a:pPr lvl="0" algn="ctr">
              <a:spcBef>
                <a:spcPts val="0"/>
              </a:spcBef>
              <a:buNone/>
            </a:pPr>
            <a:r>
              <a:rPr lang="en" dirty="0"/>
              <a:t>The width is 3 or a multiple of 3.</a:t>
            </a:r>
          </a:p>
        </p:txBody>
      </p:sp>
      <p:cxnSp>
        <p:nvCxnSpPr>
          <p:cNvPr id="140" name="Shape 140"/>
          <p:cNvCxnSpPr/>
          <p:nvPr/>
        </p:nvCxnSpPr>
        <p:spPr>
          <a:xfrm>
            <a:off x="2905800" y="1972325"/>
            <a:ext cx="381000" cy="914400"/>
          </a:xfrm>
          <a:prstGeom prst="straightConnector1">
            <a:avLst/>
          </a:prstGeom>
          <a:noFill/>
          <a:ln w="19050" cap="flat" cmpd="sng">
            <a:solidFill>
              <a:srgbClr val="000000"/>
            </a:solidFill>
            <a:prstDash val="solid"/>
            <a:round/>
            <a:headEnd type="none" w="lg" len="lg"/>
            <a:tailEnd type="triangle" w="lg" len="lg"/>
          </a:ln>
        </p:spPr>
      </p:cxnSp>
      <p:sp>
        <p:nvSpPr>
          <p:cNvPr id="141" name="Shape 141"/>
          <p:cNvSpPr txBox="1"/>
          <p:nvPr/>
        </p:nvSpPr>
        <p:spPr>
          <a:xfrm>
            <a:off x="2372400" y="1438925"/>
            <a:ext cx="76199" cy="76199"/>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2" name="Shape 142"/>
          <p:cNvSpPr txBox="1"/>
          <p:nvPr/>
        </p:nvSpPr>
        <p:spPr>
          <a:xfrm>
            <a:off x="273327" y="1248425"/>
            <a:ext cx="3163581" cy="1028107"/>
          </a:xfrm>
          <a:prstGeom prst="rect">
            <a:avLst/>
          </a:prstGeom>
          <a:noFill/>
          <a:ln>
            <a:noFill/>
          </a:ln>
        </p:spPr>
        <p:txBody>
          <a:bodyPr lIns="91425" tIns="91425" rIns="91425" bIns="91425" anchor="ctr" anchorCtr="0">
            <a:noAutofit/>
          </a:bodyPr>
          <a:lstStyle/>
          <a:p>
            <a:pPr lvl="0" algn="ctr">
              <a:spcBef>
                <a:spcPts val="0"/>
              </a:spcBef>
              <a:buNone/>
            </a:pPr>
            <a:r>
              <a:rPr lang="en" dirty="0"/>
              <a:t>The height is 2 or a multiple of 2.</a:t>
            </a:r>
          </a:p>
        </p:txBody>
      </p:sp>
      <p:cxnSp>
        <p:nvCxnSpPr>
          <p:cNvPr id="143" name="Shape 143"/>
          <p:cNvCxnSpPr/>
          <p:nvPr/>
        </p:nvCxnSpPr>
        <p:spPr>
          <a:xfrm rot="10800000">
            <a:off x="7934999" y="3343924"/>
            <a:ext cx="381000" cy="1143000"/>
          </a:xfrm>
          <a:prstGeom prst="straightConnector1">
            <a:avLst/>
          </a:prstGeom>
          <a:noFill/>
          <a:ln w="19050" cap="flat" cmpd="sng">
            <a:solidFill>
              <a:srgbClr val="000000"/>
            </a:solidFill>
            <a:prstDash val="solid"/>
            <a:round/>
            <a:headEnd type="none" w="lg" len="lg"/>
            <a:tailEnd type="triangle" w="lg" len="lg"/>
          </a:ln>
        </p:spPr>
      </p:cxnSp>
      <p:sp>
        <p:nvSpPr>
          <p:cNvPr id="144" name="Shape 144"/>
          <p:cNvSpPr txBox="1"/>
          <p:nvPr/>
        </p:nvSpPr>
        <p:spPr>
          <a:xfrm>
            <a:off x="5466521" y="4654975"/>
            <a:ext cx="3377309" cy="914400"/>
          </a:xfrm>
          <a:prstGeom prst="rect">
            <a:avLst/>
          </a:prstGeom>
          <a:noFill/>
          <a:ln>
            <a:noFill/>
          </a:ln>
        </p:spPr>
        <p:txBody>
          <a:bodyPr lIns="91425" tIns="91425" rIns="91425" bIns="91425" anchor="ctr" anchorCtr="0">
            <a:noAutofit/>
          </a:bodyPr>
          <a:lstStyle/>
          <a:p>
            <a:pPr lvl="0" algn="ctr">
              <a:spcBef>
                <a:spcPts val="0"/>
              </a:spcBef>
              <a:buNone/>
            </a:pPr>
            <a:r>
              <a:rPr lang="en" dirty="0"/>
              <a:t>The diameter of the circle is three fifths of the height.</a:t>
            </a:r>
          </a:p>
        </p:txBody>
      </p:sp>
      <p:sp>
        <p:nvSpPr>
          <p:cNvPr id="145" name="Shape 145"/>
          <p:cNvSpPr txBox="1"/>
          <p:nvPr/>
        </p:nvSpPr>
        <p:spPr>
          <a:xfrm>
            <a:off x="859100" y="4858375"/>
            <a:ext cx="4517700" cy="1422000"/>
          </a:xfrm>
          <a:prstGeom prst="rect">
            <a:avLst/>
          </a:prstGeom>
          <a:noFill/>
          <a:ln>
            <a:noFill/>
          </a:ln>
        </p:spPr>
        <p:txBody>
          <a:bodyPr lIns="91425" tIns="91425" rIns="91425" bIns="91425" anchor="t" anchorCtr="0">
            <a:noAutofit/>
          </a:bodyPr>
          <a:lstStyle/>
          <a:p>
            <a:pPr lvl="0" rtl="0">
              <a:spcBef>
                <a:spcPts val="0"/>
              </a:spcBef>
              <a:buClr>
                <a:srgbClr val="000000"/>
              </a:buClr>
              <a:buFont typeface="Arial"/>
              <a:buNone/>
            </a:pPr>
            <a:r>
              <a:rPr lang="en" dirty="0"/>
              <a:t>A black outline</a:t>
            </a:r>
            <a:endParaRPr dirty="0"/>
          </a:p>
          <a:p>
            <a:pPr lvl="0" rtl="0">
              <a:spcBef>
                <a:spcPts val="0"/>
              </a:spcBef>
              <a:buNone/>
            </a:pPr>
            <a:r>
              <a:rPr lang="en" dirty="0"/>
              <a:t>A white rectangle</a:t>
            </a:r>
            <a:endParaRPr dirty="0"/>
          </a:p>
          <a:p>
            <a:pPr lvl="0">
              <a:spcBef>
                <a:spcPts val="0"/>
              </a:spcBef>
              <a:buNone/>
            </a:pPr>
            <a:r>
              <a:rPr lang="en" dirty="0"/>
              <a:t>A red circle</a:t>
            </a:r>
          </a:p>
        </p:txBody>
      </p:sp>
    </p:spTree>
    <p:extLst>
      <p:ext uri="{BB962C8B-B14F-4D97-AF65-F5344CB8AC3E}">
        <p14:creationId xmlns:p14="http://schemas.microsoft.com/office/powerpoint/2010/main" val="310926112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p:txBody>
          <a:bodyPr/>
          <a:lstStyle/>
          <a:p>
            <a:pPr lvl="0"/>
            <a:r>
              <a:rPr lang="en"/>
              <a:t>now we need to put it together</a:t>
            </a:r>
          </a:p>
        </p:txBody>
      </p:sp>
      <p:sp>
        <p:nvSpPr>
          <p:cNvPr id="166" name="Shape 166"/>
          <p:cNvSpPr txBox="1">
            <a:spLocks noGrp="1"/>
          </p:cNvSpPr>
          <p:nvPr>
            <p:ph idx="1"/>
          </p:nvPr>
        </p:nvSpPr>
        <p:spPr/>
        <p:txBody>
          <a:bodyPr/>
          <a:lstStyle/>
          <a:p>
            <a:pPr lvl="0"/>
            <a:r>
              <a:rPr lang="en-US"/>
              <a:t>how does it fit together?</a:t>
            </a:r>
          </a:p>
          <a:p>
            <a:pPr lvl="0"/>
            <a:endParaRPr lang="en-US"/>
          </a:p>
          <a:p>
            <a:pPr lvl="0"/>
            <a:endParaRPr lang="en-US"/>
          </a:p>
        </p:txBody>
      </p:sp>
      <p:sp>
        <p:nvSpPr>
          <p:cNvPr id="169" name="Shape 169"/>
          <p:cNvSpPr txBox="1">
            <a:spLocks noGrp="1"/>
          </p:cNvSpPr>
          <p:nvPr>
            <p:ph type="body" idx="4294967295"/>
          </p:nvPr>
        </p:nvSpPr>
        <p:spPr>
          <a:xfrm>
            <a:off x="5721350" y="5084763"/>
            <a:ext cx="3422650" cy="768350"/>
          </a:xfrm>
          <a:prstGeom prst="rect">
            <a:avLst/>
          </a:prstGeom>
        </p:spPr>
        <p:txBody>
          <a:bodyPr lIns="91425" tIns="91425" rIns="91425" bIns="91425" anchor="t" anchorCtr="0">
            <a:noAutofit/>
          </a:bodyPr>
          <a:lstStyle/>
          <a:p>
            <a:pPr lvl="0" rtl="0">
              <a:spcBef>
                <a:spcPts val="0"/>
              </a:spcBef>
              <a:buNone/>
            </a:pPr>
            <a:r>
              <a:rPr lang="en" sz="1400"/>
              <a:t>we place the circle onto the outline and place them both onto the white background</a:t>
            </a:r>
          </a:p>
          <a:p>
            <a:pPr lvl="0" rtl="0">
              <a:spcBef>
                <a:spcPts val="0"/>
              </a:spcBef>
              <a:buNone/>
            </a:pPr>
            <a:endParaRPr/>
          </a:p>
          <a:p>
            <a:pPr lvl="0" rtl="0">
              <a:spcBef>
                <a:spcPts val="0"/>
              </a:spcBef>
              <a:buNone/>
            </a:pPr>
            <a:endParaRPr/>
          </a:p>
        </p:txBody>
      </p:sp>
      <p:sp>
        <p:nvSpPr>
          <p:cNvPr id="167" name="Shape 167"/>
          <p:cNvSpPr/>
          <p:nvPr/>
        </p:nvSpPr>
        <p:spPr>
          <a:xfrm>
            <a:off x="356950" y="3545200"/>
            <a:ext cx="2954699" cy="16472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8" name="Shape 168"/>
          <p:cNvSpPr/>
          <p:nvPr/>
        </p:nvSpPr>
        <p:spPr>
          <a:xfrm>
            <a:off x="356950" y="1574734"/>
            <a:ext cx="2907299" cy="1679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0" name="Shape 170"/>
          <p:cNvSpPr/>
          <p:nvPr/>
        </p:nvSpPr>
        <p:spPr>
          <a:xfrm>
            <a:off x="1227100" y="5542975"/>
            <a:ext cx="1014600" cy="999600"/>
          </a:xfrm>
          <a:prstGeom prst="ellipse">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171" name="Shape 171"/>
          <p:cNvSpPr/>
          <p:nvPr/>
        </p:nvSpPr>
        <p:spPr>
          <a:xfrm>
            <a:off x="4728375" y="2731175"/>
            <a:ext cx="2954699" cy="16472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2" name="Shape 172"/>
          <p:cNvSpPr/>
          <p:nvPr/>
        </p:nvSpPr>
        <p:spPr>
          <a:xfrm>
            <a:off x="4752075" y="2731175"/>
            <a:ext cx="2907299" cy="1679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3" name="Shape 173"/>
          <p:cNvSpPr/>
          <p:nvPr/>
        </p:nvSpPr>
        <p:spPr>
          <a:xfrm>
            <a:off x="5717238" y="3070925"/>
            <a:ext cx="1014600" cy="999600"/>
          </a:xfrm>
          <a:prstGeom prst="ellipse">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22755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500"/>
                                        <p:tgtEl>
                                          <p:spTgt spid="167"/>
                                        </p:tgtEl>
                                      </p:cBhvr>
                                    </p:animEffect>
                                    <p:set>
                                      <p:cBhvr>
                                        <p:cTn id="7" dur="1" fill="hold">
                                          <p:stCondLst>
                                            <p:cond delay="1500"/>
                                          </p:stCondLst>
                                        </p:cTn>
                                        <p:tgtEl>
                                          <p:spTgt spid="16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71"/>
                                        </p:tgtEl>
                                        <p:attrNameLst>
                                          <p:attrName>style.visibility</p:attrName>
                                        </p:attrNameLst>
                                      </p:cBhvr>
                                      <p:to>
                                        <p:strVal val="visible"/>
                                      </p:to>
                                    </p:set>
                                    <p:animEffect transition="in" filter="fade">
                                      <p:cBhvr>
                                        <p:cTn id="10" dur="1500"/>
                                        <p:tgtEl>
                                          <p:spTgt spid="1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600"/>
                                        <p:tgtEl>
                                          <p:spTgt spid="168"/>
                                        </p:tgtEl>
                                      </p:cBhvr>
                                    </p:animEffect>
                                    <p:set>
                                      <p:cBhvr>
                                        <p:cTn id="15" dur="1" fill="hold">
                                          <p:stCondLst>
                                            <p:cond delay="1600"/>
                                          </p:stCondLst>
                                        </p:cTn>
                                        <p:tgtEl>
                                          <p:spTgt spid="168"/>
                                        </p:tgtEl>
                                        <p:attrNameLst>
                                          <p:attrName>style.visibility</p:attrName>
                                        </p:attrNameLst>
                                      </p:cBhvr>
                                      <p:to>
                                        <p:strVal val="hidden"/>
                                      </p:to>
                                    </p:set>
                                  </p:childTnLst>
                                </p:cTn>
                              </p:par>
                            </p:childTnLst>
                          </p:cTn>
                        </p:par>
                        <p:par>
                          <p:cTn id="16" fill="hold">
                            <p:stCondLst>
                              <p:cond delay="1600"/>
                            </p:stCondLst>
                            <p:childTnLst>
                              <p:par>
                                <p:cTn id="17" presetID="10" presetClass="entr" presetSubtype="0" fill="hold" nodeType="afterEffect">
                                  <p:stCondLst>
                                    <p:cond delay="0"/>
                                  </p:stCondLst>
                                  <p:childTnLst>
                                    <p:set>
                                      <p:cBhvr>
                                        <p:cTn id="18" dur="1" fill="hold">
                                          <p:stCondLst>
                                            <p:cond delay="0"/>
                                          </p:stCondLst>
                                        </p:cTn>
                                        <p:tgtEl>
                                          <p:spTgt spid="172"/>
                                        </p:tgtEl>
                                        <p:attrNameLst>
                                          <p:attrName>style.visibility</p:attrName>
                                        </p:attrNameLst>
                                      </p:cBhvr>
                                      <p:to>
                                        <p:strVal val="visible"/>
                                      </p:to>
                                    </p:set>
                                    <p:animEffect transition="in" filter="fade">
                                      <p:cBhvr>
                                        <p:cTn id="19" dur="1500"/>
                                        <p:tgtEl>
                                          <p:spTgt spid="17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1500"/>
                                        <p:tgtEl>
                                          <p:spTgt spid="170"/>
                                        </p:tgtEl>
                                      </p:cBhvr>
                                    </p:animEffect>
                                    <p:set>
                                      <p:cBhvr>
                                        <p:cTn id="24" dur="1" fill="hold">
                                          <p:stCondLst>
                                            <p:cond delay="1500"/>
                                          </p:stCondLst>
                                        </p:cTn>
                                        <p:tgtEl>
                                          <p:spTgt spid="170"/>
                                        </p:tgtEl>
                                        <p:attrNameLst>
                                          <p:attrName>style.visibility</p:attrName>
                                        </p:attrNameLst>
                                      </p:cBhvr>
                                      <p:to>
                                        <p:strVal val="hidden"/>
                                      </p:to>
                                    </p:se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73"/>
                                        </p:tgtEl>
                                        <p:attrNameLst>
                                          <p:attrName>style.visibility</p:attrName>
                                        </p:attrNameLst>
                                      </p:cBhvr>
                                      <p:to>
                                        <p:strVal val="visible"/>
                                      </p:to>
                                    </p:set>
                                    <p:animEffect transition="in" filter="fade">
                                      <p:cBhvr>
                                        <p:cTn id="28" dur="23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p:txBody>
          <a:bodyPr/>
          <a:lstStyle/>
          <a:p>
            <a:pPr lvl="0"/>
            <a:r>
              <a:rPr lang="en"/>
              <a:t>but this is a program.</a:t>
            </a:r>
          </a:p>
        </p:txBody>
      </p:sp>
      <p:sp>
        <p:nvSpPr>
          <p:cNvPr id="107" name="Shape 107"/>
          <p:cNvSpPr txBox="1">
            <a:spLocks noGrp="1"/>
          </p:cNvSpPr>
          <p:nvPr>
            <p:ph idx="1"/>
          </p:nvPr>
        </p:nvSpPr>
        <p:spPr/>
        <p:txBody>
          <a:bodyPr/>
          <a:lstStyle/>
          <a:p>
            <a:pPr lvl="0"/>
            <a:r>
              <a:rPr lang="en"/>
              <a:t>Go to </a:t>
            </a:r>
            <a:r>
              <a:rPr lang="en">
                <a:hlinkClick r:id="rId3"/>
              </a:rPr>
              <a:t>Japan Flag Good</a:t>
            </a:r>
            <a:r>
              <a:rPr lang="en"/>
              <a:t> to see an example of program.</a:t>
            </a:r>
          </a:p>
        </p:txBody>
      </p:sp>
    </p:spTree>
    <p:extLst>
      <p:ext uri="{BB962C8B-B14F-4D97-AF65-F5344CB8AC3E}">
        <p14:creationId xmlns:p14="http://schemas.microsoft.com/office/powerpoint/2010/main" val="348840027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p:txBody>
          <a:bodyPr/>
          <a:lstStyle/>
          <a:p>
            <a:pPr lvl="0"/>
            <a:r>
              <a:rPr lang="en"/>
              <a:t>Mr. Allatta's U.S. Flag Program	</a:t>
            </a:r>
          </a:p>
        </p:txBody>
      </p:sp>
      <p:sp>
        <p:nvSpPr>
          <p:cNvPr id="113" name="Shape 113"/>
          <p:cNvSpPr txBox="1">
            <a:spLocks noGrp="1"/>
          </p:cNvSpPr>
          <p:nvPr>
            <p:ph idx="1"/>
          </p:nvPr>
        </p:nvSpPr>
        <p:spPr/>
        <p:txBody>
          <a:bodyPr/>
          <a:lstStyle/>
          <a:p>
            <a:pPr lvl="0"/>
            <a:r>
              <a:rPr lang="en-US"/>
              <a:t>Go to </a:t>
            </a:r>
            <a:r>
              <a:rPr lang="en-US">
                <a:hlinkClick r:id="rId3"/>
              </a:rPr>
              <a:t>http://www.wescheme.org/openEditor?publicId=tCt9uyrglj</a:t>
            </a:r>
            <a:r>
              <a:rPr lang="en-US"/>
              <a:t> </a:t>
            </a:r>
          </a:p>
          <a:p>
            <a:pPr lvl="0"/>
            <a:endParaRPr lang="en-US"/>
          </a:p>
          <a:p>
            <a:pPr lvl="0"/>
            <a:r>
              <a:rPr lang="en-US"/>
              <a:t>Extension:  Look for a better way to create the stars.</a:t>
            </a:r>
          </a:p>
        </p:txBody>
      </p:sp>
    </p:spTree>
    <p:extLst>
      <p:ext uri="{BB962C8B-B14F-4D97-AF65-F5344CB8AC3E}">
        <p14:creationId xmlns:p14="http://schemas.microsoft.com/office/powerpoint/2010/main" val="306398725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p:txBody>
          <a:bodyPr/>
          <a:lstStyle/>
          <a:p>
            <a:pPr lvl="0"/>
            <a:r>
              <a:rPr lang="en"/>
              <a:t>lets write some code for each piece</a:t>
            </a:r>
          </a:p>
        </p:txBody>
      </p:sp>
      <p:sp>
        <p:nvSpPr>
          <p:cNvPr id="151" name="Shape 151"/>
          <p:cNvSpPr txBox="1">
            <a:spLocks noGrp="1"/>
          </p:cNvSpPr>
          <p:nvPr>
            <p:ph idx="1"/>
          </p:nvPr>
        </p:nvSpPr>
        <p:spPr/>
        <p:txBody>
          <a:bodyPr/>
          <a:lstStyle/>
          <a:p>
            <a:pPr lvl="0"/>
            <a:r>
              <a:rPr lang="en-US"/>
              <a:t>;The black outlined rectangle</a:t>
            </a:r>
          </a:p>
          <a:p>
            <a:pPr lvl="0"/>
            <a:r>
              <a:rPr lang="en-US">
                <a:sym typeface="Courier New"/>
              </a:rPr>
              <a:t>(rectangle 300 200 "outline" "black")</a:t>
            </a:r>
          </a:p>
          <a:p>
            <a:pPr lvl="0"/>
            <a:endParaRPr lang="en-US">
              <a:sym typeface="Courier New"/>
            </a:endParaRPr>
          </a:p>
          <a:p>
            <a:pPr lvl="0"/>
            <a:r>
              <a:rPr lang="en-US"/>
              <a:t>;The white solid rectangle</a:t>
            </a:r>
          </a:p>
          <a:p>
            <a:pPr lvl="0"/>
            <a:r>
              <a:rPr lang="en-US">
                <a:sym typeface="Courier New"/>
              </a:rPr>
              <a:t>(rectangle 300 200 "solid" "white")</a:t>
            </a:r>
          </a:p>
          <a:p>
            <a:pPr lvl="0"/>
            <a:endParaRPr lang="en-US"/>
          </a:p>
          <a:p>
            <a:pPr lvl="0"/>
            <a:r>
              <a:rPr lang="en-US"/>
              <a:t>;The red solid circle</a:t>
            </a:r>
          </a:p>
          <a:p>
            <a:pPr lvl="0"/>
            <a:r>
              <a:rPr lang="en-US">
                <a:sym typeface="Courier New"/>
              </a:rPr>
              <a:t>(circle 60 "solid" "red")</a:t>
            </a:r>
          </a:p>
          <a:p>
            <a:pPr lvl="0"/>
            <a:endParaRPr lang="en-US"/>
          </a:p>
          <a:p>
            <a:pPr lvl="0"/>
            <a:endParaRPr lang="en-US">
              <a:sym typeface="Courier New"/>
            </a:endParaRPr>
          </a:p>
        </p:txBody>
      </p:sp>
      <p:cxnSp>
        <p:nvCxnSpPr>
          <p:cNvPr id="152" name="Shape 152"/>
          <p:cNvCxnSpPr/>
          <p:nvPr/>
        </p:nvCxnSpPr>
        <p:spPr>
          <a:xfrm>
            <a:off x="414750" y="1703400"/>
            <a:ext cx="0" cy="4887899"/>
          </a:xfrm>
          <a:prstGeom prst="straightConnector1">
            <a:avLst/>
          </a:prstGeom>
          <a:noFill/>
          <a:ln w="19050" cap="flat" cmpd="sng">
            <a:solidFill>
              <a:schemeClr val="dk2"/>
            </a:solidFill>
            <a:prstDash val="solid"/>
            <a:round/>
            <a:headEnd type="none" w="lg" len="lg"/>
            <a:tailEnd type="none" w="lg" len="lg"/>
          </a:ln>
        </p:spPr>
      </p:cxnSp>
      <p:cxnSp>
        <p:nvCxnSpPr>
          <p:cNvPr id="153" name="Shape 153"/>
          <p:cNvCxnSpPr/>
          <p:nvPr/>
        </p:nvCxnSpPr>
        <p:spPr>
          <a:xfrm rot="10800000" flipH="1">
            <a:off x="29625" y="2922175"/>
            <a:ext cx="8961299" cy="29699"/>
          </a:xfrm>
          <a:prstGeom prst="straightConnector1">
            <a:avLst/>
          </a:prstGeom>
          <a:noFill/>
          <a:ln w="19050" cap="flat" cmpd="sng">
            <a:solidFill>
              <a:schemeClr val="dk2"/>
            </a:solidFill>
            <a:prstDash val="solid"/>
            <a:round/>
            <a:headEnd type="none" w="lg" len="lg"/>
            <a:tailEnd type="none" w="lg" len="lg"/>
          </a:ln>
        </p:spPr>
      </p:cxnSp>
      <p:cxnSp>
        <p:nvCxnSpPr>
          <p:cNvPr id="154" name="Shape 154"/>
          <p:cNvCxnSpPr/>
          <p:nvPr/>
        </p:nvCxnSpPr>
        <p:spPr>
          <a:xfrm>
            <a:off x="133300" y="4585325"/>
            <a:ext cx="8902200" cy="59399"/>
          </a:xfrm>
          <a:prstGeom prst="straightConnector1">
            <a:avLst/>
          </a:prstGeom>
          <a:noFill/>
          <a:ln w="19050" cap="flat" cmpd="sng">
            <a:solidFill>
              <a:schemeClr val="dk2"/>
            </a:solidFill>
            <a:prstDash val="solid"/>
            <a:round/>
            <a:headEnd type="none" w="lg" len="lg"/>
            <a:tailEnd type="none" w="lg" len="lg"/>
          </a:ln>
        </p:spPr>
      </p:cxnSp>
      <p:sp>
        <p:nvSpPr>
          <p:cNvPr id="155" name="Shape 155"/>
          <p:cNvSpPr txBox="1"/>
          <p:nvPr/>
        </p:nvSpPr>
        <p:spPr>
          <a:xfrm>
            <a:off x="29625" y="1747825"/>
            <a:ext cx="399900" cy="474000"/>
          </a:xfrm>
          <a:prstGeom prst="rect">
            <a:avLst/>
          </a:prstGeom>
          <a:noFill/>
          <a:ln>
            <a:noFill/>
          </a:ln>
        </p:spPr>
        <p:txBody>
          <a:bodyPr lIns="91425" tIns="91425" rIns="91425" bIns="91425" anchor="t" anchorCtr="0">
            <a:noAutofit/>
          </a:bodyPr>
          <a:lstStyle/>
          <a:p>
            <a:pPr lvl="0">
              <a:spcBef>
                <a:spcPts val="0"/>
              </a:spcBef>
              <a:buNone/>
            </a:pPr>
            <a:r>
              <a:rPr lang="en" sz="3000"/>
              <a:t>1</a:t>
            </a:r>
          </a:p>
        </p:txBody>
      </p:sp>
      <p:sp>
        <p:nvSpPr>
          <p:cNvPr id="156" name="Shape 156"/>
          <p:cNvSpPr txBox="1"/>
          <p:nvPr/>
        </p:nvSpPr>
        <p:spPr>
          <a:xfrm flipH="1">
            <a:off x="-11099" y="2221825"/>
            <a:ext cx="422099" cy="607500"/>
          </a:xfrm>
          <a:prstGeom prst="rect">
            <a:avLst/>
          </a:prstGeom>
          <a:noFill/>
          <a:ln>
            <a:noFill/>
          </a:ln>
        </p:spPr>
        <p:txBody>
          <a:bodyPr lIns="91425" tIns="91425" rIns="91425" bIns="91425" anchor="t" anchorCtr="0">
            <a:noAutofit/>
          </a:bodyPr>
          <a:lstStyle/>
          <a:p>
            <a:pPr lvl="0" rtl="0">
              <a:spcBef>
                <a:spcPts val="0"/>
              </a:spcBef>
              <a:buNone/>
            </a:pPr>
            <a:r>
              <a:rPr lang="en" sz="3000"/>
              <a:t>2</a:t>
            </a:r>
          </a:p>
        </p:txBody>
      </p:sp>
      <p:sp>
        <p:nvSpPr>
          <p:cNvPr id="157" name="Shape 157"/>
          <p:cNvSpPr txBox="1"/>
          <p:nvPr/>
        </p:nvSpPr>
        <p:spPr>
          <a:xfrm>
            <a:off x="29625" y="3258675"/>
            <a:ext cx="399900" cy="555600"/>
          </a:xfrm>
          <a:prstGeom prst="rect">
            <a:avLst/>
          </a:prstGeom>
          <a:noFill/>
          <a:ln>
            <a:noFill/>
          </a:ln>
        </p:spPr>
        <p:txBody>
          <a:bodyPr lIns="91425" tIns="91425" rIns="91425" bIns="91425" anchor="t" anchorCtr="0">
            <a:noAutofit/>
          </a:bodyPr>
          <a:lstStyle/>
          <a:p>
            <a:pPr lvl="0" rtl="0">
              <a:spcBef>
                <a:spcPts val="0"/>
              </a:spcBef>
              <a:buNone/>
            </a:pPr>
            <a:r>
              <a:rPr lang="en" sz="3000"/>
              <a:t>4</a:t>
            </a:r>
          </a:p>
        </p:txBody>
      </p:sp>
      <p:sp>
        <p:nvSpPr>
          <p:cNvPr id="158" name="Shape 158"/>
          <p:cNvSpPr txBox="1"/>
          <p:nvPr/>
        </p:nvSpPr>
        <p:spPr>
          <a:xfrm>
            <a:off x="29625" y="3688225"/>
            <a:ext cx="399900" cy="555600"/>
          </a:xfrm>
          <a:prstGeom prst="rect">
            <a:avLst/>
          </a:prstGeom>
          <a:noFill/>
          <a:ln>
            <a:noFill/>
          </a:ln>
        </p:spPr>
        <p:txBody>
          <a:bodyPr lIns="91425" tIns="91425" rIns="91425" bIns="91425" anchor="t" anchorCtr="0">
            <a:noAutofit/>
          </a:bodyPr>
          <a:lstStyle/>
          <a:p>
            <a:pPr lvl="0" rtl="0">
              <a:spcBef>
                <a:spcPts val="0"/>
              </a:spcBef>
              <a:buNone/>
            </a:pPr>
            <a:r>
              <a:rPr lang="en" sz="3000"/>
              <a:t>5</a:t>
            </a:r>
          </a:p>
        </p:txBody>
      </p:sp>
      <p:sp>
        <p:nvSpPr>
          <p:cNvPr id="159" name="Shape 159"/>
          <p:cNvSpPr txBox="1"/>
          <p:nvPr/>
        </p:nvSpPr>
        <p:spPr>
          <a:xfrm>
            <a:off x="0" y="4813925"/>
            <a:ext cx="399900" cy="555600"/>
          </a:xfrm>
          <a:prstGeom prst="rect">
            <a:avLst/>
          </a:prstGeom>
          <a:noFill/>
          <a:ln>
            <a:noFill/>
          </a:ln>
        </p:spPr>
        <p:txBody>
          <a:bodyPr lIns="91425" tIns="91425" rIns="91425" bIns="91425" anchor="t" anchorCtr="0">
            <a:noAutofit/>
          </a:bodyPr>
          <a:lstStyle/>
          <a:p>
            <a:pPr lvl="0" rtl="0">
              <a:spcBef>
                <a:spcPts val="0"/>
              </a:spcBef>
              <a:buNone/>
            </a:pPr>
            <a:r>
              <a:rPr lang="en" sz="3000"/>
              <a:t>6</a:t>
            </a:r>
          </a:p>
        </p:txBody>
      </p:sp>
      <p:sp>
        <p:nvSpPr>
          <p:cNvPr id="160" name="Shape 160"/>
          <p:cNvSpPr txBox="1"/>
          <p:nvPr/>
        </p:nvSpPr>
        <p:spPr>
          <a:xfrm>
            <a:off x="0" y="5287900"/>
            <a:ext cx="399900" cy="555600"/>
          </a:xfrm>
          <a:prstGeom prst="rect">
            <a:avLst/>
          </a:prstGeom>
          <a:noFill/>
          <a:ln>
            <a:noFill/>
          </a:ln>
        </p:spPr>
        <p:txBody>
          <a:bodyPr lIns="91425" tIns="91425" rIns="91425" bIns="91425" anchor="t" anchorCtr="0">
            <a:noAutofit/>
          </a:bodyPr>
          <a:lstStyle/>
          <a:p>
            <a:pPr lvl="0" rtl="0">
              <a:spcBef>
                <a:spcPts val="0"/>
              </a:spcBef>
              <a:buNone/>
            </a:pPr>
            <a:r>
              <a:rPr lang="en" sz="3000"/>
              <a:t>7</a:t>
            </a:r>
          </a:p>
        </p:txBody>
      </p:sp>
    </p:spTree>
    <p:extLst>
      <p:ext uri="{BB962C8B-B14F-4D97-AF65-F5344CB8AC3E}">
        <p14:creationId xmlns:p14="http://schemas.microsoft.com/office/powerpoint/2010/main" val="305237638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p:txBody>
          <a:bodyPr/>
          <a:lstStyle/>
          <a:p>
            <a:pPr lvl="0"/>
            <a:r>
              <a:rPr lang="en"/>
              <a:t>now that we know what to do, lets write the code	</a:t>
            </a:r>
          </a:p>
        </p:txBody>
      </p:sp>
      <p:sp>
        <p:nvSpPr>
          <p:cNvPr id="179" name="Shape 179"/>
          <p:cNvSpPr txBox="1">
            <a:spLocks noGrp="1"/>
          </p:cNvSpPr>
          <p:nvPr>
            <p:ph idx="1"/>
          </p:nvPr>
        </p:nvSpPr>
        <p:spPr/>
        <p:txBody>
          <a:bodyPr/>
          <a:lstStyle/>
          <a:p>
            <a:pPr lvl="0"/>
            <a:r>
              <a:rPr lang="en">
                <a:sym typeface="Courier New"/>
              </a:rPr>
              <a:t>(place-image</a:t>
            </a:r>
          </a:p>
          <a:p>
            <a:pPr lvl="0"/>
            <a:r>
              <a:rPr lang="en">
                <a:sym typeface="Courier New"/>
              </a:rPr>
              <a:t>  (circle 60 "solid" "red")</a:t>
            </a:r>
          </a:p>
          <a:p>
            <a:pPr lvl="0"/>
            <a:r>
              <a:rPr lang="en">
                <a:sym typeface="Courier New"/>
              </a:rPr>
              <a:t>  150 100</a:t>
            </a:r>
          </a:p>
          <a:p>
            <a:pPr lvl="0"/>
            <a:r>
              <a:rPr lang="en">
                <a:sym typeface="Courier New"/>
              </a:rPr>
              <a:t>  (place-image</a:t>
            </a:r>
          </a:p>
          <a:p>
            <a:pPr lvl="0"/>
            <a:r>
              <a:rPr lang="en">
                <a:sym typeface="Courier New"/>
              </a:rPr>
              <a:t>     (rectangle 300 200 "outline" "black")</a:t>
            </a:r>
          </a:p>
          <a:p>
            <a:pPr lvl="0"/>
            <a:r>
              <a:rPr lang="en">
                <a:sym typeface="Courier New"/>
              </a:rPr>
              <a:t>     150 100</a:t>
            </a:r>
          </a:p>
          <a:p>
            <a:pPr lvl="0"/>
            <a:r>
              <a:rPr lang="en">
                <a:sym typeface="Courier New"/>
              </a:rPr>
              <a:t>     (rectangle 300 200 "solid" "white"))) </a:t>
            </a:r>
          </a:p>
        </p:txBody>
      </p:sp>
      <p:sp>
        <p:nvSpPr>
          <p:cNvPr id="180" name="Shape 180"/>
          <p:cNvSpPr/>
          <p:nvPr/>
        </p:nvSpPr>
        <p:spPr>
          <a:xfrm>
            <a:off x="469583" y="3121970"/>
            <a:ext cx="8541599" cy="2393999"/>
          </a:xfrm>
          <a:prstGeom prst="roundRect">
            <a:avLst>
              <a:gd name="adj" fmla="val 16667"/>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1" name="Shape 181"/>
          <p:cNvCxnSpPr>
            <a:endCxn id="180" idx="0"/>
          </p:cNvCxnSpPr>
          <p:nvPr/>
        </p:nvCxnSpPr>
        <p:spPr>
          <a:xfrm flipH="1">
            <a:off x="4740383" y="2281070"/>
            <a:ext cx="2043600" cy="840900"/>
          </a:xfrm>
          <a:prstGeom prst="straightConnector1">
            <a:avLst/>
          </a:prstGeom>
          <a:noFill/>
          <a:ln w="38100" cap="flat" cmpd="sng">
            <a:solidFill>
              <a:schemeClr val="dk2"/>
            </a:solidFill>
            <a:prstDash val="solid"/>
            <a:round/>
            <a:headEnd type="none" w="lg" len="lg"/>
            <a:tailEnd type="triangle" w="lg" len="lg"/>
          </a:ln>
        </p:spPr>
      </p:cxnSp>
      <p:sp>
        <p:nvSpPr>
          <p:cNvPr id="182" name="Shape 182"/>
          <p:cNvSpPr txBox="1"/>
          <p:nvPr/>
        </p:nvSpPr>
        <p:spPr>
          <a:xfrm>
            <a:off x="4599650" y="4822325"/>
            <a:ext cx="3657600" cy="457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83" name="Shape 183"/>
          <p:cNvSpPr txBox="1"/>
          <p:nvPr/>
        </p:nvSpPr>
        <p:spPr>
          <a:xfrm>
            <a:off x="6805325" y="1400725"/>
            <a:ext cx="2133000" cy="873899"/>
          </a:xfrm>
          <a:prstGeom prst="rect">
            <a:avLst/>
          </a:prstGeom>
          <a:noFill/>
          <a:ln>
            <a:noFill/>
          </a:ln>
        </p:spPr>
        <p:txBody>
          <a:bodyPr lIns="91425" tIns="91425" rIns="91425" bIns="91425" anchor="t" anchorCtr="0">
            <a:noAutofit/>
          </a:bodyPr>
          <a:lstStyle/>
          <a:p>
            <a:pPr lvl="0">
              <a:spcBef>
                <a:spcPts val="0"/>
              </a:spcBef>
              <a:buNone/>
            </a:pPr>
            <a:r>
              <a:rPr lang="en" sz="1800"/>
              <a:t>This place-image function is actually happening first.</a:t>
            </a:r>
          </a:p>
        </p:txBody>
      </p:sp>
      <p:sp>
        <p:nvSpPr>
          <p:cNvPr id="184" name="Shape 184"/>
          <p:cNvSpPr/>
          <p:nvPr/>
        </p:nvSpPr>
        <p:spPr>
          <a:xfrm>
            <a:off x="6773252" y="1439154"/>
            <a:ext cx="2040000" cy="928799"/>
          </a:xfrm>
          <a:prstGeom prst="roundRect">
            <a:avLst>
              <a:gd name="adj" fmla="val 16667"/>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5" name="Shape 185"/>
          <p:cNvSpPr txBox="1"/>
          <p:nvPr/>
        </p:nvSpPr>
        <p:spPr>
          <a:xfrm>
            <a:off x="190250" y="5975700"/>
            <a:ext cx="4186799" cy="711000"/>
          </a:xfrm>
          <a:prstGeom prst="rect">
            <a:avLst/>
          </a:prstGeom>
          <a:noFill/>
          <a:ln>
            <a:noFill/>
          </a:ln>
        </p:spPr>
        <p:txBody>
          <a:bodyPr lIns="91425" tIns="91425" rIns="91425" bIns="91425" anchor="t" anchorCtr="0">
            <a:noAutofit/>
          </a:bodyPr>
          <a:lstStyle/>
          <a:p>
            <a:pPr lvl="0" rtl="0">
              <a:spcBef>
                <a:spcPts val="0"/>
              </a:spcBef>
              <a:buNone/>
            </a:pPr>
            <a:r>
              <a:rPr lang="en"/>
              <a:t>What does the inside place-image function do?</a:t>
            </a:r>
          </a:p>
          <a:p>
            <a:pPr lvl="0">
              <a:spcBef>
                <a:spcPts val="0"/>
              </a:spcBef>
              <a:buNone/>
            </a:pPr>
            <a:r>
              <a:rPr lang="en"/>
              <a:t>What does the outside place-image function do?</a:t>
            </a:r>
          </a:p>
        </p:txBody>
      </p:sp>
      <p:sp>
        <p:nvSpPr>
          <p:cNvPr id="186" name="Shape 186"/>
          <p:cNvSpPr txBox="1"/>
          <p:nvPr/>
        </p:nvSpPr>
        <p:spPr>
          <a:xfrm>
            <a:off x="5694225" y="5618025"/>
            <a:ext cx="3131099" cy="983699"/>
          </a:xfrm>
          <a:prstGeom prst="rect">
            <a:avLst/>
          </a:prstGeom>
          <a:noFill/>
          <a:ln>
            <a:noFill/>
          </a:ln>
        </p:spPr>
        <p:txBody>
          <a:bodyPr lIns="91425" tIns="91425" rIns="91425" bIns="91425" anchor="t" anchorCtr="0">
            <a:noAutofit/>
          </a:bodyPr>
          <a:lstStyle/>
          <a:p>
            <a:pPr lvl="0" rtl="0">
              <a:spcBef>
                <a:spcPts val="0"/>
              </a:spcBef>
              <a:buNone/>
            </a:pPr>
            <a:r>
              <a:rPr lang="en"/>
              <a:t>What is the type of value of this place-image function?  An image.</a:t>
            </a:r>
          </a:p>
          <a:p>
            <a:pPr lvl="0">
              <a:spcBef>
                <a:spcPts val="0"/>
              </a:spcBef>
              <a:buNone/>
            </a:pPr>
            <a:r>
              <a:rPr lang="en"/>
              <a:t>This whole place-image function is the 4th parameter of the first place-image function.</a:t>
            </a:r>
          </a:p>
        </p:txBody>
      </p:sp>
      <p:sp>
        <p:nvSpPr>
          <p:cNvPr id="187" name="Shape 187"/>
          <p:cNvSpPr/>
          <p:nvPr/>
        </p:nvSpPr>
        <p:spPr>
          <a:xfrm>
            <a:off x="5694225" y="5638200"/>
            <a:ext cx="2988899" cy="1185000"/>
          </a:xfrm>
          <a:prstGeom prst="roundRect">
            <a:avLst>
              <a:gd name="adj" fmla="val 16667"/>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8" name="Shape 188"/>
          <p:cNvCxnSpPr>
            <a:stCxn id="187" idx="1"/>
            <a:endCxn id="180" idx="2"/>
          </p:cNvCxnSpPr>
          <p:nvPr/>
        </p:nvCxnSpPr>
        <p:spPr>
          <a:xfrm rot="10800000">
            <a:off x="4740525" y="5516100"/>
            <a:ext cx="953700" cy="714600"/>
          </a:xfrm>
          <a:prstGeom prst="straightConnector1">
            <a:avLst/>
          </a:prstGeom>
          <a:noFill/>
          <a:ln w="38100"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4244733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p:txBody>
          <a:bodyPr/>
          <a:lstStyle/>
          <a:p>
            <a:pPr lvl="0"/>
            <a:r>
              <a:rPr lang="en"/>
              <a:t>glossary</a:t>
            </a:r>
          </a:p>
        </p:txBody>
      </p:sp>
      <p:sp>
        <p:nvSpPr>
          <p:cNvPr id="124" name="Shape 124"/>
          <p:cNvSpPr txBox="1">
            <a:spLocks noGrp="1"/>
          </p:cNvSpPr>
          <p:nvPr>
            <p:ph idx="1"/>
          </p:nvPr>
        </p:nvSpPr>
        <p:spPr/>
        <p:txBody>
          <a:bodyPr/>
          <a:lstStyle/>
          <a:p>
            <a:pPr lvl="0"/>
            <a:r>
              <a:rPr lang="en"/>
              <a:t>function: a mathematical object that takes in some inputs and produces an output</a:t>
            </a:r>
          </a:p>
          <a:p>
            <a:pPr lvl="0"/>
            <a:r>
              <a:rPr lang="en"/>
              <a:t>domain: the type of data that a function expects</a:t>
            </a:r>
          </a:p>
          <a:p>
            <a:pPr lvl="0"/>
            <a:r>
              <a:rPr lang="en"/>
              <a:t>range: the type of data that a function produces</a:t>
            </a:r>
          </a:p>
          <a:p>
            <a:pPr lvl="0"/>
            <a:r>
              <a:rPr lang="en"/>
              <a:t>contract: a statement of the name, domain, and range of a function</a:t>
            </a:r>
          </a:p>
          <a:p>
            <a:pPr lvl="0"/>
            <a:r>
              <a:rPr lang="en"/>
              <a:t>consume: to take in values to compute an expression</a:t>
            </a:r>
          </a:p>
          <a:p>
            <a:pPr lvl="0"/>
            <a:r>
              <a:rPr lang="en"/>
              <a:t>produce: to compute a value from an expression</a:t>
            </a:r>
          </a:p>
        </p:txBody>
      </p:sp>
    </p:spTree>
    <p:extLst>
      <p:ext uri="{BB962C8B-B14F-4D97-AF65-F5344CB8AC3E}">
        <p14:creationId xmlns:p14="http://schemas.microsoft.com/office/powerpoint/2010/main" val="316979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p:txBody>
          <a:bodyPr/>
          <a:lstStyle/>
          <a:p>
            <a:pPr lvl="0"/>
            <a:r>
              <a:rPr lang="en"/>
              <a:t>Numbers</a:t>
            </a:r>
          </a:p>
        </p:txBody>
      </p:sp>
      <p:sp>
        <p:nvSpPr>
          <p:cNvPr id="111" name="Shape 111"/>
          <p:cNvSpPr txBox="1">
            <a:spLocks noGrp="1"/>
          </p:cNvSpPr>
          <p:nvPr>
            <p:ph idx="1"/>
          </p:nvPr>
        </p:nvSpPr>
        <p:spPr/>
        <p:txBody>
          <a:bodyPr/>
          <a:lstStyle/>
          <a:p>
            <a:pPr lvl="0"/>
            <a:r>
              <a:rPr lang="en-US"/>
              <a:t>4</a:t>
            </a:r>
          </a:p>
          <a:p>
            <a:pPr lvl="0"/>
            <a:r>
              <a:rPr lang="en-US"/>
              <a:t>0.1</a:t>
            </a:r>
          </a:p>
          <a:p>
            <a:pPr lvl="0"/>
            <a:r>
              <a:rPr lang="en-US"/>
              <a:t>pi </a:t>
            </a:r>
          </a:p>
          <a:p>
            <a:pPr lvl="0"/>
            <a:r>
              <a:rPr lang="en-US"/>
              <a:t>⅓</a:t>
            </a:r>
          </a:p>
          <a:p>
            <a:pPr lvl="0"/>
            <a:endParaRPr lang="en-US"/>
          </a:p>
        </p:txBody>
      </p:sp>
    </p:spTree>
    <p:extLst>
      <p:ext uri="{BB962C8B-B14F-4D97-AF65-F5344CB8AC3E}">
        <p14:creationId xmlns:p14="http://schemas.microsoft.com/office/powerpoint/2010/main" val="16986221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p:txBody>
          <a:bodyPr/>
          <a:lstStyle/>
          <a:p>
            <a:pPr lvl="0"/>
            <a:r>
              <a:rPr lang="en"/>
              <a:t>add comments to help others understand your code</a:t>
            </a:r>
          </a:p>
        </p:txBody>
      </p:sp>
      <p:sp>
        <p:nvSpPr>
          <p:cNvPr id="194" name="Shape 194"/>
          <p:cNvSpPr txBox="1">
            <a:spLocks noGrp="1"/>
          </p:cNvSpPr>
          <p:nvPr>
            <p:ph idx="1"/>
          </p:nvPr>
        </p:nvSpPr>
        <p:spPr/>
        <p:txBody>
          <a:bodyPr>
            <a:normAutofit lnSpcReduction="10000"/>
          </a:bodyPr>
          <a:lstStyle/>
          <a:p>
            <a:pPr lvl="0"/>
            <a:r>
              <a:rPr lang="en-US"/>
              <a:t>;  a comment in Racket begins with a semi-colon.</a:t>
            </a:r>
          </a:p>
          <a:p>
            <a:pPr lvl="0"/>
            <a:endParaRPr lang="en-US"/>
          </a:p>
          <a:p>
            <a:pPr lvl="0"/>
            <a:r>
              <a:rPr lang="en-US">
                <a:sym typeface="Courier New"/>
              </a:rPr>
              <a:t>;  this place image-function place a red circle on a black outline, on a white background.</a:t>
            </a:r>
          </a:p>
          <a:p>
            <a:pPr lvl="0"/>
            <a:r>
              <a:rPr lang="en-US">
                <a:sym typeface="Courier New"/>
              </a:rPr>
              <a:t>(place-image</a:t>
            </a:r>
          </a:p>
          <a:p>
            <a:pPr lvl="0"/>
            <a:r>
              <a:rPr lang="en-US">
                <a:sym typeface="Courier New"/>
              </a:rPr>
              <a:t>  (circle 60 "solid" "red")</a:t>
            </a:r>
          </a:p>
          <a:p>
            <a:pPr lvl="0"/>
            <a:r>
              <a:rPr lang="en-US">
                <a:sym typeface="Courier New"/>
              </a:rPr>
              <a:t>  150 100</a:t>
            </a:r>
          </a:p>
          <a:p>
            <a:pPr lvl="0"/>
            <a:r>
              <a:rPr lang="en-US">
                <a:sym typeface="Courier New"/>
              </a:rPr>
              <a:t>  (place-image</a:t>
            </a:r>
          </a:p>
          <a:p>
            <a:pPr lvl="0"/>
            <a:r>
              <a:rPr lang="en-US">
                <a:sym typeface="Courier New"/>
              </a:rPr>
              <a:t>     (rectangle 300 200 "outline" "black")</a:t>
            </a:r>
          </a:p>
          <a:p>
            <a:pPr lvl="0"/>
            <a:r>
              <a:rPr lang="en-US">
                <a:sym typeface="Courier New"/>
              </a:rPr>
              <a:t>     150 100</a:t>
            </a:r>
          </a:p>
          <a:p>
            <a:pPr lvl="0"/>
            <a:r>
              <a:rPr lang="en-US">
                <a:sym typeface="Courier New"/>
              </a:rPr>
              <a:t>     (rectangle 300 200 "solid" "white"))) </a:t>
            </a:r>
            <a:r>
              <a:rPr lang="en-US"/>
              <a:t> </a:t>
            </a:r>
          </a:p>
        </p:txBody>
      </p:sp>
    </p:spTree>
    <p:extLst>
      <p:ext uri="{BB962C8B-B14F-4D97-AF65-F5344CB8AC3E}">
        <p14:creationId xmlns:p14="http://schemas.microsoft.com/office/powerpoint/2010/main" val="1181830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Shape 200"/>
          <p:cNvSpPr txBox="1">
            <a:spLocks noGrp="1"/>
          </p:cNvSpPr>
          <p:nvPr>
            <p:ph type="title"/>
          </p:nvPr>
        </p:nvSpPr>
        <p:spPr/>
        <p:txBody>
          <a:bodyPr/>
          <a:lstStyle/>
          <a:p>
            <a:pPr lvl="0"/>
            <a:r>
              <a:rPr lang="en"/>
              <a:t>make your own flag</a:t>
            </a:r>
          </a:p>
        </p:txBody>
      </p:sp>
      <p:sp>
        <p:nvSpPr>
          <p:cNvPr id="199" name="Shape 199"/>
          <p:cNvSpPr txBox="1">
            <a:spLocks noGrp="1"/>
          </p:cNvSpPr>
          <p:nvPr>
            <p:ph idx="1"/>
          </p:nvPr>
        </p:nvSpPr>
        <p:spPr/>
        <p:txBody>
          <a:bodyPr/>
          <a:lstStyle/>
          <a:p>
            <a:pPr lvl="0"/>
            <a:r>
              <a:rPr lang="en"/>
              <a:t>write a program that displays a flag using two place-image functions.  Plan your flag on the worksheet before you begin coding.</a:t>
            </a:r>
          </a:p>
        </p:txBody>
      </p:sp>
    </p:spTree>
    <p:extLst>
      <p:ext uri="{BB962C8B-B14F-4D97-AF65-F5344CB8AC3E}">
        <p14:creationId xmlns:p14="http://schemas.microsoft.com/office/powerpoint/2010/main" val="196103057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p:txBody>
          <a:bodyPr/>
          <a:lstStyle/>
          <a:p>
            <a:pPr lvl="0"/>
            <a:r>
              <a:rPr lang="en"/>
              <a:t>we want to create the following image</a:t>
            </a:r>
          </a:p>
        </p:txBody>
      </p:sp>
      <p:sp>
        <p:nvSpPr>
          <p:cNvPr id="9" name="Content Placeholder 8"/>
          <p:cNvSpPr>
            <a:spLocks noGrp="1"/>
          </p:cNvSpPr>
          <p:nvPr>
            <p:ph idx="1"/>
          </p:nvPr>
        </p:nvSpPr>
        <p:spPr/>
        <p:txBody>
          <a:bodyPr/>
          <a:lstStyle/>
          <a:p>
            <a:endParaRPr lang="en-US"/>
          </a:p>
        </p:txBody>
      </p:sp>
      <p:pic>
        <p:nvPicPr>
          <p:cNvPr id="130" name="Shape 130"/>
          <p:cNvPicPr preferRelativeResize="0"/>
          <p:nvPr/>
        </p:nvPicPr>
        <p:blipFill>
          <a:blip r:embed="rId3">
            <a:alphaModFix/>
          </a:blip>
          <a:stretch>
            <a:fillRect/>
          </a:stretch>
        </p:blipFill>
        <p:spPr>
          <a:xfrm>
            <a:off x="2292725" y="1417637"/>
            <a:ext cx="3876374" cy="2594035"/>
          </a:xfrm>
          <a:prstGeom prst="rect">
            <a:avLst/>
          </a:prstGeom>
          <a:noFill/>
          <a:ln>
            <a:noFill/>
          </a:ln>
        </p:spPr>
      </p:pic>
      <p:sp>
        <p:nvSpPr>
          <p:cNvPr id="131" name="Shape 131"/>
          <p:cNvSpPr txBox="1"/>
          <p:nvPr/>
        </p:nvSpPr>
        <p:spPr>
          <a:xfrm>
            <a:off x="918350" y="4502875"/>
            <a:ext cx="7628100" cy="1022100"/>
          </a:xfrm>
          <a:prstGeom prst="rect">
            <a:avLst/>
          </a:prstGeom>
          <a:noFill/>
          <a:ln>
            <a:noFill/>
          </a:ln>
        </p:spPr>
        <p:txBody>
          <a:bodyPr lIns="91425" tIns="91425" rIns="91425" bIns="91425" anchor="t" anchorCtr="0">
            <a:noAutofit/>
          </a:bodyPr>
          <a:lstStyle/>
          <a:p>
            <a:pPr lvl="0" rtl="0">
              <a:spcBef>
                <a:spcPts val="0"/>
              </a:spcBef>
              <a:buNone/>
            </a:pPr>
            <a:r>
              <a:rPr lang="en"/>
              <a:t>What do we need to know about it?</a:t>
            </a:r>
          </a:p>
          <a:p>
            <a:pPr lvl="0">
              <a:spcBef>
                <a:spcPts val="0"/>
              </a:spcBef>
              <a:buNone/>
            </a:pPr>
            <a:r>
              <a:rPr lang="en"/>
              <a:t>height, width, size, components</a:t>
            </a:r>
          </a:p>
        </p:txBody>
      </p:sp>
    </p:spTree>
    <p:extLst>
      <p:ext uri="{BB962C8B-B14F-4D97-AF65-F5344CB8AC3E}">
        <p14:creationId xmlns:p14="http://schemas.microsoft.com/office/powerpoint/2010/main" val="202756703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a:t>
            </a: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Knowledge:</a:t>
            </a:r>
          </a:p>
          <a:p>
            <a:pPr>
              <a:buNone/>
            </a:pPr>
            <a:r>
              <a:rPr lang="en"/>
              <a:t>What is program design? What might program design imply about the process we use.</a:t>
            </a:r>
          </a:p>
          <a:p>
            <a:pPr>
              <a:buNone/>
            </a:pPr>
            <a:r>
              <a:rPr lang="en"/>
              <a:t>Skills:</a:t>
            </a:r>
          </a:p>
          <a:p>
            <a:pPr>
              <a:buNone/>
            </a:pPr>
            <a:r>
              <a:rPr lang="en"/>
              <a:t>Reflect on your prior work in computer science.  Consider the benefits of a design centered approach.</a:t>
            </a:r>
          </a:p>
        </p:txBody>
      </p:sp>
    </p:spTree>
    <p:extLst>
      <p:ext uri="{BB962C8B-B14F-4D97-AF65-F5344CB8AC3E}">
        <p14:creationId xmlns:p14="http://schemas.microsoft.com/office/powerpoint/2010/main" val="3823464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r>
              <a:rPr lang="en-US" dirty="0"/>
              <a:t>s</a:t>
            </a:r>
            <a:r>
              <a:rPr lang="en" dirty="0"/>
              <a:t>qr-perim</a:t>
            </a:r>
          </a:p>
        </p:txBody>
      </p:sp>
      <p:sp>
        <p:nvSpPr>
          <p:cNvPr id="81" name="Shape 81"/>
          <p:cNvSpPr txBox="1">
            <a:spLocks noGrp="1"/>
          </p:cNvSpPr>
          <p:nvPr>
            <p:ph idx="1"/>
          </p:nvPr>
        </p:nvSpPr>
        <p:spPr/>
        <p:txBody>
          <a:bodyPr/>
          <a:lstStyle/>
          <a:p>
            <a:r>
              <a:rPr lang="en-US"/>
              <a:t># Header and Contract</a:t>
            </a:r>
          </a:p>
          <a:p>
            <a:r>
              <a:rPr lang="en-US">
                <a:sym typeface="Courier New"/>
              </a:rPr>
              <a:t>fun sqr-perim(area :: Number) -&gt; Number:</a:t>
            </a:r>
          </a:p>
          <a:p>
            <a:r>
              <a:rPr lang="en-US">
                <a:sym typeface="Courier New"/>
              </a:rPr>
              <a:t>	doc: “Consumes an area of a square and produces the perimeter”</a:t>
            </a:r>
          </a:p>
          <a:p>
            <a:endParaRPr lang="en-US">
              <a:sym typeface="Courier New"/>
            </a:endParaRPr>
          </a:p>
          <a:p>
            <a:r>
              <a:rPr lang="en-US">
                <a:sym typeface="Courier New"/>
              </a:rPr>
              <a:t>where:</a:t>
            </a:r>
          </a:p>
          <a:p>
            <a:r>
              <a:rPr lang="en-US">
                <a:sym typeface="Courier New"/>
              </a:rPr>
              <a:t>	sqr-perim(4) is 8</a:t>
            </a:r>
          </a:p>
          <a:p>
            <a:r>
              <a:rPr lang="en-US">
                <a:sym typeface="Courier New"/>
              </a:rPr>
              <a:t>	sqr-perim(25) is 5 * 4</a:t>
            </a:r>
          </a:p>
          <a:p>
            <a:r>
              <a:rPr lang="en-US">
                <a:sym typeface="Courier New"/>
              </a:rPr>
              <a:t>end</a:t>
            </a:r>
          </a:p>
        </p:txBody>
      </p:sp>
      <p:sp>
        <p:nvSpPr>
          <p:cNvPr id="82" name="Shape 82"/>
          <p:cNvSpPr/>
          <p:nvPr/>
        </p:nvSpPr>
        <p:spPr>
          <a:xfrm>
            <a:off x="6184425" y="4050700"/>
            <a:ext cx="1964700" cy="1714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83" name="Shape 83"/>
          <p:cNvSpPr txBox="1"/>
          <p:nvPr/>
        </p:nvSpPr>
        <p:spPr>
          <a:xfrm>
            <a:off x="6797650" y="4612751"/>
            <a:ext cx="788400" cy="588299"/>
          </a:xfrm>
          <a:prstGeom prst="rect">
            <a:avLst/>
          </a:prstGeom>
          <a:noFill/>
          <a:ln>
            <a:noFill/>
          </a:ln>
        </p:spPr>
        <p:txBody>
          <a:bodyPr lIns="91425" tIns="91425" rIns="91425" bIns="91425" anchor="t" anchorCtr="0">
            <a:noAutofit/>
          </a:bodyPr>
          <a:lstStyle/>
          <a:p>
            <a:r>
              <a:rPr lang="en" sz="3000"/>
              <a:t>25</a:t>
            </a:r>
          </a:p>
        </p:txBody>
      </p:sp>
      <p:sp>
        <p:nvSpPr>
          <p:cNvPr id="84" name="Shape 84"/>
          <p:cNvSpPr txBox="1"/>
          <p:nvPr/>
        </p:nvSpPr>
        <p:spPr>
          <a:xfrm>
            <a:off x="5874901" y="4673101"/>
            <a:ext cx="538199" cy="437999"/>
          </a:xfrm>
          <a:prstGeom prst="rect">
            <a:avLst/>
          </a:prstGeom>
          <a:noFill/>
          <a:ln>
            <a:noFill/>
          </a:ln>
        </p:spPr>
        <p:txBody>
          <a:bodyPr lIns="91425" tIns="91425" rIns="91425" bIns="91425" anchor="t" anchorCtr="0">
            <a:noAutofit/>
          </a:bodyPr>
          <a:lstStyle/>
          <a:p>
            <a:r>
              <a:rPr lang="en" sz="2100"/>
              <a:t>5</a:t>
            </a:r>
          </a:p>
        </p:txBody>
      </p:sp>
      <p:sp>
        <p:nvSpPr>
          <p:cNvPr id="85" name="Shape 85"/>
          <p:cNvSpPr txBox="1"/>
          <p:nvPr/>
        </p:nvSpPr>
        <p:spPr>
          <a:xfrm>
            <a:off x="6987576" y="3674151"/>
            <a:ext cx="538199" cy="437999"/>
          </a:xfrm>
          <a:prstGeom prst="rect">
            <a:avLst/>
          </a:prstGeom>
          <a:noFill/>
          <a:ln>
            <a:noFill/>
          </a:ln>
        </p:spPr>
        <p:txBody>
          <a:bodyPr lIns="91425" tIns="91425" rIns="91425" bIns="91425" anchor="t" anchorCtr="0">
            <a:noAutofit/>
          </a:bodyPr>
          <a:lstStyle/>
          <a:p>
            <a:r>
              <a:rPr lang="en" sz="2100"/>
              <a:t>5</a:t>
            </a:r>
          </a:p>
        </p:txBody>
      </p:sp>
    </p:spTree>
    <p:extLst>
      <p:ext uri="{BB962C8B-B14F-4D97-AF65-F5344CB8AC3E}">
        <p14:creationId xmlns:p14="http://schemas.microsoft.com/office/powerpoint/2010/main" val="350722198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p:txBody>
          <a:bodyPr/>
          <a:lstStyle/>
          <a:p>
            <a:r>
              <a:rPr lang="en-US" dirty="0"/>
              <a:t>s</a:t>
            </a:r>
            <a:r>
              <a:rPr lang="en" dirty="0"/>
              <a:t>qr-perim</a:t>
            </a:r>
          </a:p>
        </p:txBody>
      </p:sp>
      <p:sp>
        <p:nvSpPr>
          <p:cNvPr id="91" name="Shape 91"/>
          <p:cNvSpPr txBox="1">
            <a:spLocks noGrp="1"/>
          </p:cNvSpPr>
          <p:nvPr>
            <p:ph idx="1"/>
          </p:nvPr>
        </p:nvSpPr>
        <p:spPr/>
        <p:txBody>
          <a:bodyPr/>
          <a:lstStyle/>
          <a:p>
            <a:r>
              <a:rPr lang="en-US"/>
              <a:t># Header and Contract</a:t>
            </a:r>
          </a:p>
          <a:p>
            <a:r>
              <a:rPr lang="en-US">
                <a:sym typeface="Courier New"/>
              </a:rPr>
              <a:t>fun sqr-perim(area :: Number) -&gt; Number:</a:t>
            </a:r>
          </a:p>
          <a:p>
            <a:r>
              <a:rPr lang="en-US">
                <a:sym typeface="Courier New"/>
              </a:rPr>
              <a:t>	doc: “Consumes an area of a square and produces the perimeter”</a:t>
            </a:r>
          </a:p>
          <a:p>
            <a:endParaRPr lang="en-US">
              <a:sym typeface="Courier New"/>
            </a:endParaRPr>
          </a:p>
          <a:p>
            <a:r>
              <a:rPr lang="en-US">
                <a:sym typeface="Courier New"/>
              </a:rPr>
              <a:t>	num-sqrt(area) * 4</a:t>
            </a:r>
          </a:p>
          <a:p>
            <a:endParaRPr lang="en-US">
              <a:sym typeface="Courier New"/>
            </a:endParaRPr>
          </a:p>
          <a:p>
            <a:r>
              <a:rPr lang="en-US">
                <a:sym typeface="Courier New"/>
              </a:rPr>
              <a:t>where:</a:t>
            </a:r>
          </a:p>
          <a:p>
            <a:r>
              <a:rPr lang="en-US">
                <a:sym typeface="Courier New"/>
              </a:rPr>
              <a:t>	sqr-perim(4) is 8</a:t>
            </a:r>
          </a:p>
          <a:p>
            <a:r>
              <a:rPr lang="en-US">
                <a:sym typeface="Courier New"/>
              </a:rPr>
              <a:t>	sqr-perim(25) is 5 * 4</a:t>
            </a:r>
          </a:p>
          <a:p>
            <a:r>
              <a:rPr lang="en-US">
                <a:sym typeface="Courier New"/>
              </a:rPr>
              <a:t>end</a:t>
            </a:r>
          </a:p>
        </p:txBody>
      </p:sp>
      <p:sp>
        <p:nvSpPr>
          <p:cNvPr id="92" name="Shape 92"/>
          <p:cNvSpPr/>
          <p:nvPr/>
        </p:nvSpPr>
        <p:spPr>
          <a:xfrm>
            <a:off x="6184425" y="4050700"/>
            <a:ext cx="1964700" cy="1714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93" name="Shape 93"/>
          <p:cNvSpPr txBox="1"/>
          <p:nvPr/>
        </p:nvSpPr>
        <p:spPr>
          <a:xfrm>
            <a:off x="6645251" y="4536551"/>
            <a:ext cx="1086599" cy="588299"/>
          </a:xfrm>
          <a:prstGeom prst="rect">
            <a:avLst/>
          </a:prstGeom>
          <a:noFill/>
          <a:ln>
            <a:noFill/>
          </a:ln>
        </p:spPr>
        <p:txBody>
          <a:bodyPr lIns="91425" tIns="91425" rIns="91425" bIns="91425" anchor="t" anchorCtr="0">
            <a:noAutofit/>
          </a:bodyPr>
          <a:lstStyle/>
          <a:p>
            <a:r>
              <a:rPr lang="en" sz="3000"/>
              <a:t>area</a:t>
            </a:r>
          </a:p>
        </p:txBody>
      </p:sp>
      <p:sp>
        <p:nvSpPr>
          <p:cNvPr id="94" name="Shape 94"/>
          <p:cNvSpPr txBox="1"/>
          <p:nvPr/>
        </p:nvSpPr>
        <p:spPr>
          <a:xfrm rot="-5400000">
            <a:off x="4579499" y="4063500"/>
            <a:ext cx="3048000" cy="437999"/>
          </a:xfrm>
          <a:prstGeom prst="rect">
            <a:avLst/>
          </a:prstGeom>
          <a:noFill/>
          <a:ln>
            <a:noFill/>
          </a:ln>
        </p:spPr>
        <p:txBody>
          <a:bodyPr lIns="91425" tIns="91425" rIns="91425" bIns="91425" anchor="t" anchorCtr="0">
            <a:noAutofit/>
          </a:bodyPr>
          <a:lstStyle/>
          <a:p>
            <a:r>
              <a:rPr lang="en"/>
              <a:t>square root of area</a:t>
            </a:r>
          </a:p>
        </p:txBody>
      </p:sp>
      <p:sp>
        <p:nvSpPr>
          <p:cNvPr id="95" name="Shape 95"/>
          <p:cNvSpPr txBox="1"/>
          <p:nvPr/>
        </p:nvSpPr>
        <p:spPr>
          <a:xfrm>
            <a:off x="6246875" y="3750351"/>
            <a:ext cx="2649900" cy="437999"/>
          </a:xfrm>
          <a:prstGeom prst="rect">
            <a:avLst/>
          </a:prstGeom>
          <a:noFill/>
          <a:ln>
            <a:noFill/>
          </a:ln>
        </p:spPr>
        <p:txBody>
          <a:bodyPr lIns="91425" tIns="91425" rIns="91425" bIns="91425" anchor="t" anchorCtr="0">
            <a:noAutofit/>
          </a:bodyPr>
          <a:lstStyle/>
          <a:p>
            <a:r>
              <a:rPr lang="en"/>
              <a:t>square root of area</a:t>
            </a:r>
          </a:p>
        </p:txBody>
      </p:sp>
    </p:spTree>
    <p:extLst>
      <p:ext uri="{BB962C8B-B14F-4D97-AF65-F5344CB8AC3E}">
        <p14:creationId xmlns:p14="http://schemas.microsoft.com/office/powerpoint/2010/main" val="307526011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p:txBody>
          <a:bodyPr/>
          <a:lstStyle/>
          <a:p>
            <a:r>
              <a:rPr lang="en-US" dirty="0"/>
              <a:t>s</a:t>
            </a:r>
            <a:r>
              <a:rPr lang="en" dirty="0"/>
              <a:t>qr-perim</a:t>
            </a:r>
          </a:p>
        </p:txBody>
      </p:sp>
      <p:sp>
        <p:nvSpPr>
          <p:cNvPr id="71" name="Shape 71"/>
          <p:cNvSpPr txBox="1">
            <a:spLocks noGrp="1"/>
          </p:cNvSpPr>
          <p:nvPr>
            <p:ph idx="1"/>
          </p:nvPr>
        </p:nvSpPr>
        <p:spPr/>
        <p:txBody>
          <a:bodyPr/>
          <a:lstStyle/>
          <a:p>
            <a:r>
              <a:rPr lang="en-US"/>
              <a:t># Header and Contract</a:t>
            </a:r>
          </a:p>
          <a:p>
            <a:r>
              <a:rPr lang="en-US">
                <a:sym typeface="Courier New"/>
              </a:rPr>
              <a:t>fun sqr-perim(area :: Number) -&gt; Number:</a:t>
            </a:r>
          </a:p>
          <a:p>
            <a:r>
              <a:rPr lang="en-US">
                <a:sym typeface="Courier New"/>
              </a:rPr>
              <a:t>	doc: “Consumes an area of a square and produces the perimeter”</a:t>
            </a:r>
          </a:p>
          <a:p>
            <a:endParaRPr lang="en-US">
              <a:sym typeface="Courier New"/>
            </a:endParaRPr>
          </a:p>
          <a:p>
            <a:r>
              <a:rPr lang="en-US">
                <a:sym typeface="Courier New"/>
              </a:rPr>
              <a:t>where:</a:t>
            </a:r>
          </a:p>
          <a:p>
            <a:r>
              <a:rPr lang="en-US">
                <a:sym typeface="Courier New"/>
              </a:rPr>
              <a:t>	sqr-perim(4) is 8</a:t>
            </a:r>
          </a:p>
          <a:p>
            <a:r>
              <a:rPr lang="en-US">
                <a:sym typeface="Courier New"/>
              </a:rPr>
              <a:t>end</a:t>
            </a:r>
          </a:p>
        </p:txBody>
      </p:sp>
      <p:sp>
        <p:nvSpPr>
          <p:cNvPr id="72" name="Shape 72"/>
          <p:cNvSpPr/>
          <p:nvPr/>
        </p:nvSpPr>
        <p:spPr>
          <a:xfrm>
            <a:off x="6184425" y="4050700"/>
            <a:ext cx="1964700" cy="1714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73" name="Shape 73"/>
          <p:cNvSpPr txBox="1"/>
          <p:nvPr/>
        </p:nvSpPr>
        <p:spPr>
          <a:xfrm>
            <a:off x="6950050" y="4612751"/>
            <a:ext cx="788400" cy="588299"/>
          </a:xfrm>
          <a:prstGeom prst="rect">
            <a:avLst/>
          </a:prstGeom>
          <a:noFill/>
          <a:ln>
            <a:noFill/>
          </a:ln>
        </p:spPr>
        <p:txBody>
          <a:bodyPr lIns="91425" tIns="91425" rIns="91425" bIns="91425" anchor="t" anchorCtr="0">
            <a:noAutofit/>
          </a:bodyPr>
          <a:lstStyle/>
          <a:p>
            <a:r>
              <a:rPr lang="en" sz="3000"/>
              <a:t>4</a:t>
            </a:r>
          </a:p>
        </p:txBody>
      </p:sp>
      <p:sp>
        <p:nvSpPr>
          <p:cNvPr id="74" name="Shape 74"/>
          <p:cNvSpPr txBox="1"/>
          <p:nvPr/>
        </p:nvSpPr>
        <p:spPr>
          <a:xfrm>
            <a:off x="5874901" y="4749301"/>
            <a:ext cx="538199" cy="437999"/>
          </a:xfrm>
          <a:prstGeom prst="rect">
            <a:avLst/>
          </a:prstGeom>
          <a:noFill/>
          <a:ln>
            <a:noFill/>
          </a:ln>
        </p:spPr>
        <p:txBody>
          <a:bodyPr lIns="91425" tIns="91425" rIns="91425" bIns="91425" anchor="t" anchorCtr="0">
            <a:noAutofit/>
          </a:bodyPr>
          <a:lstStyle/>
          <a:p>
            <a:r>
              <a:rPr lang="en" sz="2100"/>
              <a:t>2</a:t>
            </a:r>
          </a:p>
        </p:txBody>
      </p:sp>
      <p:sp>
        <p:nvSpPr>
          <p:cNvPr id="75" name="Shape 75"/>
          <p:cNvSpPr txBox="1"/>
          <p:nvPr/>
        </p:nvSpPr>
        <p:spPr>
          <a:xfrm>
            <a:off x="6987576" y="3674151"/>
            <a:ext cx="538199" cy="437999"/>
          </a:xfrm>
          <a:prstGeom prst="rect">
            <a:avLst/>
          </a:prstGeom>
          <a:noFill/>
          <a:ln>
            <a:noFill/>
          </a:ln>
        </p:spPr>
        <p:txBody>
          <a:bodyPr lIns="91425" tIns="91425" rIns="91425" bIns="91425" anchor="t" anchorCtr="0">
            <a:noAutofit/>
          </a:bodyPr>
          <a:lstStyle/>
          <a:p>
            <a:r>
              <a:rPr lang="en" sz="2100"/>
              <a:t>2</a:t>
            </a:r>
          </a:p>
        </p:txBody>
      </p:sp>
    </p:spTree>
    <p:extLst>
      <p:ext uri="{BB962C8B-B14F-4D97-AF65-F5344CB8AC3E}">
        <p14:creationId xmlns:p14="http://schemas.microsoft.com/office/powerpoint/2010/main" val="154206881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Shape 61"/>
          <p:cNvSpPr txBox="1">
            <a:spLocks noGrp="1"/>
          </p:cNvSpPr>
          <p:nvPr>
            <p:ph type="title"/>
          </p:nvPr>
        </p:nvSpPr>
        <p:spPr/>
        <p:txBody>
          <a:bodyPr/>
          <a:lstStyle/>
          <a:p>
            <a:r>
              <a:rPr lang="en"/>
              <a:t>Step 1: Write contract and purpose statement</a:t>
            </a:r>
          </a:p>
        </p:txBody>
      </p:sp>
      <p:sp>
        <p:nvSpPr>
          <p:cNvPr id="60" name="Shape 60"/>
          <p:cNvSpPr txBox="1">
            <a:spLocks noGrp="1"/>
          </p:cNvSpPr>
          <p:nvPr>
            <p:ph idx="1"/>
          </p:nvPr>
        </p:nvSpPr>
        <p:spPr/>
        <p:txBody>
          <a:bodyPr>
            <a:normAutofit lnSpcReduction="10000"/>
          </a:bodyPr>
          <a:lstStyle/>
          <a:p>
            <a:r>
              <a:rPr lang="en">
                <a:sym typeface="Times New Roman"/>
              </a:rPr>
              <a:t>What is the Name of this function? How do you know?</a:t>
            </a:r>
          </a:p>
          <a:p>
            <a:r>
              <a:rPr lang="en">
                <a:sym typeface="Times New Roman"/>
              </a:rPr>
              <a:t>How many inputs does it have in its Domain?</a:t>
            </a:r>
          </a:p>
          <a:p>
            <a:r>
              <a:rPr lang="en">
                <a:sym typeface="Times New Roman"/>
              </a:rPr>
              <a:t>What kind of data is the Domain?</a:t>
            </a:r>
          </a:p>
          <a:p>
            <a:r>
              <a:rPr lang="en">
                <a:sym typeface="Times New Roman"/>
              </a:rPr>
              <a:t>What is the Name given to this input?</a:t>
            </a:r>
          </a:p>
          <a:p>
            <a:r>
              <a:rPr lang="en">
                <a:sym typeface="Times New Roman"/>
              </a:rPr>
              <a:t>What’s the Range of this function?</a:t>
            </a:r>
          </a:p>
          <a:p>
            <a:r>
              <a:rPr lang="en">
                <a:sym typeface="Times New Roman"/>
              </a:rPr>
              <a:t>In your own words, what does this function do?</a:t>
            </a:r>
          </a:p>
          <a:p>
            <a:r>
              <a:rPr lang="en">
                <a:sym typeface="Times New Roman"/>
              </a:rPr>
              <a:t>The Contract is a way of thinking about the function in a general way, without having to worry about exactly how it will work or how it will be used. Starting with simple questions such as these will make later steps mucheasier to think about.</a:t>
            </a:r>
          </a:p>
        </p:txBody>
      </p:sp>
    </p:spTree>
    <p:extLst>
      <p:ext uri="{BB962C8B-B14F-4D97-AF65-F5344CB8AC3E}">
        <p14:creationId xmlns:p14="http://schemas.microsoft.com/office/powerpoint/2010/main" val="407289432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p:txBody>
          <a:bodyPr/>
          <a:lstStyle/>
          <a:p>
            <a:r>
              <a:rPr lang="en"/>
              <a:t>Step 2: Give Examples</a:t>
            </a:r>
          </a:p>
        </p:txBody>
      </p:sp>
      <p:sp>
        <p:nvSpPr>
          <p:cNvPr id="67" name="Shape 67"/>
          <p:cNvSpPr txBox="1">
            <a:spLocks noGrp="1"/>
          </p:cNvSpPr>
          <p:nvPr>
            <p:ph idx="1"/>
          </p:nvPr>
        </p:nvSpPr>
        <p:spPr/>
        <p:txBody>
          <a:bodyPr>
            <a:normAutofit fontScale="77500" lnSpcReduction="20000"/>
          </a:bodyPr>
          <a:lstStyle/>
          <a:p>
            <a:r>
              <a:rPr lang="en-US">
                <a:sym typeface="Times New Roman"/>
              </a:rPr>
              <a:t>What happens to the function’s input?</a:t>
            </a:r>
          </a:p>
          <a:p>
            <a:r>
              <a:rPr lang="en-US">
                <a:sym typeface="Times New Roman"/>
              </a:rPr>
              <a:t>Look at the two EXAMPLEs, written above.</a:t>
            </a:r>
          </a:p>
          <a:p>
            <a:pPr lvl="1"/>
            <a:r>
              <a:rPr lang="en-US">
                <a:sym typeface="Times New Roman"/>
              </a:rPr>
              <a:t>What will happen if you type </a:t>
            </a:r>
            <a:r>
              <a:rPr lang="en-US">
                <a:sym typeface="Verdana"/>
              </a:rPr>
              <a:t>(double 5)</a:t>
            </a:r>
            <a:r>
              <a:rPr lang="en-US">
                <a:sym typeface="Times New Roman"/>
              </a:rPr>
              <a:t> into the interactions window? What about </a:t>
            </a:r>
            <a:r>
              <a:rPr lang="en-US">
                <a:sym typeface="Verdana"/>
              </a:rPr>
              <a:t>(double 7)</a:t>
            </a:r>
            <a:r>
              <a:rPr lang="en-US">
                <a:sym typeface="Times New Roman"/>
              </a:rPr>
              <a:t>?</a:t>
            </a:r>
          </a:p>
          <a:p>
            <a:pPr lvl="1"/>
            <a:r>
              <a:rPr lang="en-US">
                <a:sym typeface="Times New Roman"/>
              </a:rPr>
              <a:t>What would happen if you changed the name of the input </a:t>
            </a:r>
            <a:r>
              <a:rPr lang="en-US">
                <a:sym typeface="Verdana"/>
              </a:rPr>
              <a:t>n</a:t>
            </a:r>
            <a:r>
              <a:rPr lang="en-US">
                <a:sym typeface="Times New Roman"/>
              </a:rPr>
              <a:t> to something else, such as </a:t>
            </a:r>
            <a:r>
              <a:rPr lang="en-US">
                <a:sym typeface="Verdana"/>
              </a:rPr>
              <a:t>x</a:t>
            </a:r>
            <a:r>
              <a:rPr lang="en-US">
                <a:sym typeface="Times New Roman"/>
              </a:rPr>
              <a:t>? What else would have to change?</a:t>
            </a:r>
          </a:p>
          <a:p>
            <a:r>
              <a:rPr lang="en-US">
                <a:sym typeface="Times New Roman"/>
              </a:rPr>
              <a:t>Once we know a function’s contract, it becomes easy to write examples: we start by using the function with some input(s) (</a:t>
            </a:r>
            <a:r>
              <a:rPr lang="en-US">
                <a:sym typeface="Verdana"/>
              </a:rPr>
              <a:t>(double 5)</a:t>
            </a:r>
            <a:r>
              <a:rPr lang="en-US">
                <a:sym typeface="Times New Roman"/>
              </a:rPr>
              <a:t>), then writing in Racket code what we expect the computer to do with those inputs. (In this case, </a:t>
            </a:r>
            <a:r>
              <a:rPr lang="en-US">
                <a:sym typeface="Verdana"/>
              </a:rPr>
              <a:t>double</a:t>
            </a:r>
            <a:r>
              <a:rPr lang="en-US">
                <a:sym typeface="Times New Roman"/>
              </a:rPr>
              <a:t> will multiply the example input by 2.)</a:t>
            </a:r>
          </a:p>
          <a:p>
            <a:endParaRPr lang="en-US">
              <a:sym typeface="Times New Roman"/>
            </a:endParaRPr>
          </a:p>
          <a:p>
            <a:r>
              <a:rPr lang="en-US">
                <a:sym typeface="Times New Roman"/>
              </a:rPr>
              <a:t>Now look at your two EXAMPLEs. What is the only thing that changes from one to the other?</a:t>
            </a:r>
          </a:p>
          <a:p>
            <a:r>
              <a:rPr lang="en-US">
                <a:sym typeface="Times New Roman"/>
              </a:rPr>
              <a:t>In your workbook, circle what is changeable, or variable, between your two EXAMPLEs.</a:t>
            </a:r>
          </a:p>
          <a:p>
            <a:r>
              <a:rPr lang="en-US">
                <a:sym typeface="Times New Roman"/>
              </a:rPr>
              <a:t>The only thing that changes is the Number being given to </a:t>
            </a:r>
            <a:r>
              <a:rPr lang="en-US">
                <a:sym typeface="Verdana"/>
              </a:rPr>
              <a:t>triple</a:t>
            </a:r>
            <a:r>
              <a:rPr lang="en-US">
                <a:sym typeface="Times New Roman"/>
              </a:rPr>
              <a:t> and multiplied by 3. Remember from Bootstrap 1 that once you’ve circled and labeled what changes in each example, it becomes incredibly easy to define the function! All you need to do is replace the thing that changes with its label!</a:t>
            </a:r>
          </a:p>
        </p:txBody>
      </p:sp>
    </p:spTree>
    <p:extLst>
      <p:ext uri="{BB962C8B-B14F-4D97-AF65-F5344CB8AC3E}">
        <p14:creationId xmlns:p14="http://schemas.microsoft.com/office/powerpoint/2010/main" val="280648303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Shape 73"/>
          <p:cNvSpPr txBox="1">
            <a:spLocks noGrp="1"/>
          </p:cNvSpPr>
          <p:nvPr>
            <p:ph type="title"/>
          </p:nvPr>
        </p:nvSpPr>
        <p:spPr/>
        <p:txBody>
          <a:bodyPr/>
          <a:lstStyle/>
          <a:p>
            <a:r>
              <a:rPr lang="en"/>
              <a:t>Step 3: Define the function</a:t>
            </a:r>
          </a:p>
        </p:txBody>
      </p:sp>
      <p:sp>
        <p:nvSpPr>
          <p:cNvPr id="72" name="Shape 72"/>
          <p:cNvSpPr txBox="1">
            <a:spLocks noGrp="1"/>
          </p:cNvSpPr>
          <p:nvPr>
            <p:ph idx="1"/>
          </p:nvPr>
        </p:nvSpPr>
        <p:spPr/>
        <p:txBody>
          <a:bodyPr/>
          <a:lstStyle/>
          <a:p>
            <a:r>
              <a:rPr lang="en"/>
              <a:t>Just as writing a Contract helps us write Examples, writing the Examples makes it easier to write the definition of a function. You will want to explicitly connect each step in the Design Recipe to every other step. Refer back to the Word Problem, justify each step of you Examples by referring back to the Word Problem and Contract, and finally to justify each step of the definition by referring to the Word Problem, Contract and Examples. The same variable name can be used in multiple functions, just as in math (where many functions use x as the variable name, for example)</a:t>
            </a:r>
          </a:p>
        </p:txBody>
      </p:sp>
    </p:spTree>
    <p:extLst>
      <p:ext uri="{BB962C8B-B14F-4D97-AF65-F5344CB8AC3E}">
        <p14:creationId xmlns:p14="http://schemas.microsoft.com/office/powerpoint/2010/main" val="1361306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p:txBody>
          <a:bodyPr/>
          <a:lstStyle/>
          <a:p>
            <a:pPr lvl="0"/>
            <a:r>
              <a:rPr lang="en"/>
              <a:t>Strings</a:t>
            </a:r>
          </a:p>
        </p:txBody>
      </p:sp>
      <p:sp>
        <p:nvSpPr>
          <p:cNvPr id="117" name="Shape 117"/>
          <p:cNvSpPr txBox="1">
            <a:spLocks noGrp="1"/>
          </p:cNvSpPr>
          <p:nvPr>
            <p:ph idx="1"/>
          </p:nvPr>
        </p:nvSpPr>
        <p:spPr/>
        <p:txBody>
          <a:bodyPr/>
          <a:lstStyle/>
          <a:p>
            <a:pPr lvl="0"/>
            <a:r>
              <a:rPr lang="en"/>
              <a:t>“title”</a:t>
            </a:r>
          </a:p>
          <a:p>
            <a:pPr lvl="0"/>
            <a:r>
              <a:rPr lang="en"/>
              <a:t>“name”</a:t>
            </a:r>
          </a:p>
          <a:p>
            <a:pPr lvl="0"/>
            <a:r>
              <a:rPr lang="en"/>
              <a:t>“hello”</a:t>
            </a:r>
          </a:p>
          <a:p>
            <a:pPr lvl="0"/>
            <a:r>
              <a:rPr lang="en"/>
              <a:t>“21”</a:t>
            </a:r>
          </a:p>
        </p:txBody>
      </p:sp>
    </p:spTree>
    <p:extLst>
      <p:ext uri="{BB962C8B-B14F-4D97-AF65-F5344CB8AC3E}">
        <p14:creationId xmlns:p14="http://schemas.microsoft.com/office/powerpoint/2010/main" val="302777168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p:txBody>
          <a:bodyPr/>
          <a:lstStyle/>
          <a:p>
            <a:r>
              <a:rPr lang="en"/>
              <a:t>double-width</a:t>
            </a:r>
          </a:p>
        </p:txBody>
      </p:sp>
      <p:sp>
        <p:nvSpPr>
          <p:cNvPr id="65" name="Shape 65"/>
          <p:cNvSpPr txBox="1">
            <a:spLocks noGrp="1"/>
          </p:cNvSpPr>
          <p:nvPr>
            <p:ph idx="1"/>
          </p:nvPr>
        </p:nvSpPr>
        <p:spPr/>
        <p:txBody>
          <a:bodyPr>
            <a:normAutofit fontScale="77500" lnSpcReduction="20000"/>
          </a:bodyPr>
          <a:lstStyle/>
          <a:p>
            <a:r>
              <a:rPr lang="en">
                <a:sym typeface="Times New Roman"/>
              </a:rPr>
              <a:t>Write a function called </a:t>
            </a:r>
            <a:r>
              <a:rPr lang="en">
                <a:sym typeface="Verdana"/>
              </a:rPr>
              <a:t>double-width</a:t>
            </a:r>
            <a:r>
              <a:rPr lang="en">
                <a:sym typeface="Times New Roman"/>
              </a:rPr>
              <a:t>, which takes in a height and a color. The function produces a solid rectangle, which is whatever height and color were passed in. Its width is twice the height.</a:t>
            </a:r>
          </a:p>
          <a:p>
            <a:r>
              <a:rPr lang="en">
                <a:sym typeface="Times New Roman"/>
              </a:rPr>
              <a:t>Fill out the Contract for this function.</a:t>
            </a:r>
          </a:p>
          <a:p>
            <a:pPr lvl="1"/>
            <a:r>
              <a:rPr lang="en">
                <a:sym typeface="Times New Roman"/>
              </a:rPr>
              <a:t>What is the function’s Name?</a:t>
            </a:r>
          </a:p>
          <a:p>
            <a:pPr lvl="1"/>
            <a:r>
              <a:rPr lang="en">
                <a:sym typeface="Times New Roman"/>
              </a:rPr>
              <a:t>What is the function’s Domain?</a:t>
            </a:r>
          </a:p>
          <a:p>
            <a:pPr lvl="1"/>
            <a:r>
              <a:rPr lang="en">
                <a:sym typeface="Times New Roman"/>
              </a:rPr>
              <a:t>What is the function’s Range?</a:t>
            </a:r>
          </a:p>
          <a:p>
            <a:r>
              <a:rPr lang="en">
                <a:sym typeface="Times New Roman"/>
              </a:rPr>
              <a:t>Using the Contract you’ve written, write two Examples for the function.</a:t>
            </a:r>
          </a:p>
          <a:p>
            <a:pPr lvl="1"/>
            <a:r>
              <a:rPr lang="en">
                <a:sym typeface="Times New Roman"/>
              </a:rPr>
              <a:t>What part of the Contract helps you fill in the left side of an Example?</a:t>
            </a:r>
          </a:p>
          <a:p>
            <a:pPr lvl="1"/>
            <a:r>
              <a:rPr lang="en">
                <a:sym typeface="Times New Roman"/>
              </a:rPr>
              <a:t>What part of the Contract tells you what the function needs as input?</a:t>
            </a:r>
          </a:p>
          <a:p>
            <a:pPr lvl="1"/>
            <a:r>
              <a:rPr lang="en">
                <a:sym typeface="Times New Roman"/>
              </a:rPr>
              <a:t>How can the Range of a function help you write the Example?</a:t>
            </a:r>
          </a:p>
          <a:p>
            <a:r>
              <a:rPr lang="en">
                <a:sym typeface="Times New Roman"/>
              </a:rPr>
              <a:t>Looking at those two examples, circle the parts that are change-able, then label them with a good variable name.</a:t>
            </a:r>
          </a:p>
          <a:p>
            <a:pPr lvl="1"/>
            <a:r>
              <a:rPr lang="en">
                <a:sym typeface="Times New Roman"/>
              </a:rPr>
              <a:t>Why is it helpful to choose a variable name before defining the function?</a:t>
            </a:r>
          </a:p>
          <a:p>
            <a:r>
              <a:rPr lang="en">
                <a:sym typeface="Times New Roman"/>
              </a:rPr>
              <a:t>Now write the function definition, using the Examples you’ve written.</a:t>
            </a:r>
          </a:p>
        </p:txBody>
      </p:sp>
    </p:spTree>
    <p:extLst>
      <p:ext uri="{BB962C8B-B14F-4D97-AF65-F5344CB8AC3E}">
        <p14:creationId xmlns:p14="http://schemas.microsoft.com/office/powerpoint/2010/main" val="68146093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r>
              <a:rPr lang="en"/>
              <a:t>Write function body</a:t>
            </a:r>
          </a:p>
        </p:txBody>
      </p:sp>
      <p:sp>
        <p:nvSpPr>
          <p:cNvPr id="59" name="Shape 59"/>
          <p:cNvSpPr txBox="1">
            <a:spLocks noGrp="1"/>
          </p:cNvSpPr>
          <p:nvPr>
            <p:ph idx="1"/>
          </p:nvPr>
        </p:nvSpPr>
        <p:spPr/>
        <p:txBody>
          <a:bodyPr>
            <a:normAutofit lnSpcReduction="10000"/>
          </a:bodyPr>
          <a:lstStyle/>
          <a:p>
            <a:r>
              <a:rPr lang="en"/>
              <a:t># spot : String -&gt; Image</a:t>
            </a:r>
          </a:p>
          <a:p>
            <a:r>
              <a:rPr lang="en"/>
              <a:t># spot takes in a color and produces a solid circle, size 100 radius, with the color of String</a:t>
            </a:r>
          </a:p>
          <a:p>
            <a:r>
              <a:rPr lang="en">
                <a:sym typeface="Consolas"/>
              </a:rPr>
              <a:t>import image as I</a:t>
            </a:r>
          </a:p>
          <a:p>
            <a:r>
              <a:rPr lang="en">
                <a:sym typeface="Consolas"/>
              </a:rPr>
              <a:t>fun spot(color :: String) -&gt; I.Image</a:t>
            </a:r>
          </a:p>
          <a:p>
            <a:r>
              <a:rPr lang="en">
                <a:sym typeface="Consolas"/>
              </a:rPr>
              <a:t>	I.circle(100, “solid”, color)</a:t>
            </a:r>
          </a:p>
          <a:p>
            <a:r>
              <a:rPr lang="en">
                <a:sym typeface="Consolas"/>
              </a:rPr>
              <a:t>where:</a:t>
            </a:r>
          </a:p>
          <a:p>
            <a:r>
              <a:rPr lang="en">
                <a:sym typeface="Consolas"/>
              </a:rPr>
              <a:t>	spot(“blue”) is I.circle(100, “solid”, “blue”)</a:t>
            </a:r>
          </a:p>
          <a:p>
            <a:r>
              <a:rPr lang="en">
                <a:sym typeface="Consolas"/>
              </a:rPr>
              <a:t>	spot(“red”) is I.circle(100, “solid”, “red”)</a:t>
            </a:r>
          </a:p>
          <a:p>
            <a:r>
              <a:rPr lang="en">
                <a:sym typeface="Consolas"/>
              </a:rPr>
              <a:t>end</a:t>
            </a:r>
          </a:p>
        </p:txBody>
      </p:sp>
    </p:spTree>
    <p:extLst>
      <p:ext uri="{BB962C8B-B14F-4D97-AF65-F5344CB8AC3E}">
        <p14:creationId xmlns:p14="http://schemas.microsoft.com/office/powerpoint/2010/main" val="225562917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Write examples</a:t>
            </a:r>
          </a:p>
        </p:txBody>
      </p:sp>
      <p:sp>
        <p:nvSpPr>
          <p:cNvPr id="53" name="Shape 53"/>
          <p:cNvSpPr txBox="1">
            <a:spLocks noGrp="1"/>
          </p:cNvSpPr>
          <p:nvPr>
            <p:ph idx="1"/>
          </p:nvPr>
        </p:nvSpPr>
        <p:spPr/>
        <p:txBody>
          <a:bodyPr>
            <a:normAutofit lnSpcReduction="10000"/>
          </a:bodyPr>
          <a:lstStyle/>
          <a:p>
            <a:r>
              <a:rPr lang="en-US"/>
              <a:t># spot : String -&gt; Image</a:t>
            </a:r>
          </a:p>
          <a:p>
            <a:r>
              <a:rPr lang="en-US"/>
              <a:t># spot takes in a color and produces a solid circle, size 100 radius, with the color of String</a:t>
            </a:r>
          </a:p>
          <a:p>
            <a:r>
              <a:rPr lang="en-US">
                <a:sym typeface="Consolas"/>
              </a:rPr>
              <a:t>import image as I</a:t>
            </a:r>
          </a:p>
          <a:p>
            <a:r>
              <a:rPr lang="en-US">
                <a:sym typeface="Consolas"/>
              </a:rPr>
              <a:t>fun spot(color :: String) -&gt; I.Image</a:t>
            </a:r>
          </a:p>
          <a:p>
            <a:endParaRPr lang="en-US">
              <a:sym typeface="Consolas"/>
            </a:endParaRPr>
          </a:p>
          <a:p>
            <a:r>
              <a:rPr lang="en-US">
                <a:sym typeface="Consolas"/>
              </a:rPr>
              <a:t>where:</a:t>
            </a:r>
          </a:p>
          <a:p>
            <a:r>
              <a:rPr lang="en-US">
                <a:sym typeface="Consolas"/>
              </a:rPr>
              <a:t>	spot(“blue”) is I.circle(100, “solid”, “blue”)</a:t>
            </a:r>
          </a:p>
          <a:p>
            <a:r>
              <a:rPr lang="en-US">
                <a:sym typeface="Consolas"/>
              </a:rPr>
              <a:t>	spot(“red”) is I.circle(100, “solid”, “red”)</a:t>
            </a:r>
          </a:p>
          <a:p>
            <a:r>
              <a:rPr lang="en-US">
                <a:sym typeface="Consolas"/>
              </a:rPr>
              <a:t>end</a:t>
            </a:r>
          </a:p>
        </p:txBody>
      </p:sp>
    </p:spTree>
    <p:extLst>
      <p:ext uri="{BB962C8B-B14F-4D97-AF65-F5344CB8AC3E}">
        <p14:creationId xmlns:p14="http://schemas.microsoft.com/office/powerpoint/2010/main" val="127024059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Write function header</a:t>
            </a:r>
          </a:p>
        </p:txBody>
      </p:sp>
      <p:sp>
        <p:nvSpPr>
          <p:cNvPr id="47" name="Shape 47"/>
          <p:cNvSpPr txBox="1">
            <a:spLocks noGrp="1"/>
          </p:cNvSpPr>
          <p:nvPr>
            <p:ph idx="1"/>
          </p:nvPr>
        </p:nvSpPr>
        <p:spPr/>
        <p:txBody>
          <a:bodyPr/>
          <a:lstStyle/>
          <a:p>
            <a:r>
              <a:rPr lang="en-US"/>
              <a:t># spot : String -&gt; Image</a:t>
            </a:r>
          </a:p>
          <a:p>
            <a:r>
              <a:rPr lang="en-US"/>
              <a:t># spot takes in a color and produces a solid circle, size 100 radius, with the color of String</a:t>
            </a:r>
          </a:p>
          <a:p>
            <a:r>
              <a:rPr lang="en-US">
                <a:sym typeface="Consolas"/>
              </a:rPr>
              <a:t>import image as I</a:t>
            </a:r>
          </a:p>
          <a:p>
            <a:r>
              <a:rPr lang="en-US">
                <a:sym typeface="Consolas"/>
              </a:rPr>
              <a:t>fun spot(color :: String) -&gt; I.Image</a:t>
            </a:r>
          </a:p>
          <a:p>
            <a:endParaRPr lang="en-US">
              <a:sym typeface="Consolas"/>
            </a:endParaRPr>
          </a:p>
          <a:p>
            <a:r>
              <a:rPr lang="en-US">
                <a:sym typeface="Consolas"/>
              </a:rPr>
              <a:t>end</a:t>
            </a:r>
          </a:p>
        </p:txBody>
      </p:sp>
    </p:spTree>
    <p:extLst>
      <p:ext uri="{BB962C8B-B14F-4D97-AF65-F5344CB8AC3E}">
        <p14:creationId xmlns:p14="http://schemas.microsoft.com/office/powerpoint/2010/main" val="11560052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Design recipe for functions review</a:t>
            </a:r>
          </a:p>
        </p:txBody>
      </p:sp>
      <p:sp>
        <p:nvSpPr>
          <p:cNvPr id="41" name="Shape 41"/>
          <p:cNvSpPr txBox="1">
            <a:spLocks noGrp="1"/>
          </p:cNvSpPr>
          <p:nvPr>
            <p:ph idx="1"/>
          </p:nvPr>
        </p:nvSpPr>
        <p:spPr/>
        <p:txBody>
          <a:bodyPr/>
          <a:lstStyle/>
          <a:p>
            <a:r>
              <a:rPr lang="en-US"/>
              <a:t># spot : String -&gt; Image</a:t>
            </a:r>
          </a:p>
          <a:p>
            <a:r>
              <a:rPr lang="en-US"/>
              <a:t># spot takes in a color and produces a solid circle, size 100 radius, with the color of String</a:t>
            </a:r>
          </a:p>
          <a:p>
            <a:endParaRPr lang="en-US"/>
          </a:p>
        </p:txBody>
      </p:sp>
    </p:spTree>
    <p:extLst>
      <p:ext uri="{BB962C8B-B14F-4D97-AF65-F5344CB8AC3E}">
        <p14:creationId xmlns:p14="http://schemas.microsoft.com/office/powerpoint/2010/main" val="33372682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p:txBody>
          <a:bodyPr/>
          <a:lstStyle/>
          <a:p>
            <a:r>
              <a:rPr lang="en"/>
              <a:t>Step 1: Write contract and purpose statement</a:t>
            </a:r>
          </a:p>
        </p:txBody>
      </p:sp>
      <p:sp>
        <p:nvSpPr>
          <p:cNvPr id="40" name="Shape 40"/>
          <p:cNvSpPr txBox="1">
            <a:spLocks noGrp="1"/>
          </p:cNvSpPr>
          <p:nvPr>
            <p:ph idx="1"/>
          </p:nvPr>
        </p:nvSpPr>
        <p:spPr/>
        <p:txBody>
          <a:bodyPr>
            <a:normAutofit lnSpcReduction="10000"/>
          </a:bodyPr>
          <a:lstStyle/>
          <a:p>
            <a:r>
              <a:rPr lang="en">
                <a:sym typeface="Times New Roman"/>
              </a:rPr>
              <a:t>What is the Name of this function? How do you know?</a:t>
            </a:r>
          </a:p>
          <a:p>
            <a:r>
              <a:rPr lang="en">
                <a:sym typeface="Times New Roman"/>
              </a:rPr>
              <a:t>How many inputs does it have in its Domain?</a:t>
            </a:r>
          </a:p>
          <a:p>
            <a:r>
              <a:rPr lang="en">
                <a:sym typeface="Times New Roman"/>
              </a:rPr>
              <a:t>What kind of data is the Domain?</a:t>
            </a:r>
          </a:p>
          <a:p>
            <a:r>
              <a:rPr lang="en">
                <a:sym typeface="Times New Roman"/>
              </a:rPr>
              <a:t>What is the Name given to this input?</a:t>
            </a:r>
          </a:p>
          <a:p>
            <a:r>
              <a:rPr lang="en">
                <a:sym typeface="Times New Roman"/>
              </a:rPr>
              <a:t>What’s the Range of this function?</a:t>
            </a:r>
          </a:p>
          <a:p>
            <a:r>
              <a:rPr lang="en">
                <a:sym typeface="Times New Roman"/>
              </a:rPr>
              <a:t>In your own words, what does this function do?</a:t>
            </a:r>
          </a:p>
          <a:p>
            <a:r>
              <a:rPr lang="en">
                <a:sym typeface="Times New Roman"/>
              </a:rPr>
              <a:t>The Contract is a way of thinking about the function in a general way, without having to worry about exactly how it will work or how it will be used. Starting with simple questions such as these will make later steps mucheasier to think about.</a:t>
            </a:r>
          </a:p>
        </p:txBody>
      </p:sp>
    </p:spTree>
    <p:extLst>
      <p:ext uri="{BB962C8B-B14F-4D97-AF65-F5344CB8AC3E}">
        <p14:creationId xmlns:p14="http://schemas.microsoft.com/office/powerpoint/2010/main" val="364255261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Step 2: Give Examples</a:t>
            </a:r>
          </a:p>
        </p:txBody>
      </p:sp>
      <p:sp>
        <p:nvSpPr>
          <p:cNvPr id="47" name="Shape 47"/>
          <p:cNvSpPr txBox="1">
            <a:spLocks noGrp="1"/>
          </p:cNvSpPr>
          <p:nvPr>
            <p:ph idx="1"/>
          </p:nvPr>
        </p:nvSpPr>
        <p:spPr/>
        <p:txBody>
          <a:bodyPr>
            <a:normAutofit fontScale="70000" lnSpcReduction="20000"/>
          </a:bodyPr>
          <a:lstStyle/>
          <a:p>
            <a:r>
              <a:rPr lang="en-US">
                <a:sym typeface="Times New Roman"/>
              </a:rPr>
              <a:t>Step 2: Give Examples</a:t>
            </a:r>
          </a:p>
          <a:p>
            <a:r>
              <a:rPr lang="en-US">
                <a:sym typeface="Times New Roman"/>
              </a:rPr>
              <a:t>What happens to the function’s input?</a:t>
            </a:r>
          </a:p>
          <a:p>
            <a:r>
              <a:rPr lang="en-US">
                <a:sym typeface="Times New Roman"/>
              </a:rPr>
              <a:t>Look at the two EXAMPLEs, written above.</a:t>
            </a:r>
          </a:p>
          <a:p>
            <a:pPr lvl="1"/>
            <a:r>
              <a:rPr lang="en-US">
                <a:sym typeface="Times New Roman"/>
              </a:rPr>
              <a:t>What will happen if you type </a:t>
            </a:r>
            <a:r>
              <a:rPr lang="en-US">
                <a:sym typeface="Verdana"/>
              </a:rPr>
              <a:t>(double 5)</a:t>
            </a:r>
            <a:r>
              <a:rPr lang="en-US">
                <a:sym typeface="Times New Roman"/>
              </a:rPr>
              <a:t> into the interactions window? What about </a:t>
            </a:r>
            <a:r>
              <a:rPr lang="en-US">
                <a:sym typeface="Verdana"/>
              </a:rPr>
              <a:t>(double 7)</a:t>
            </a:r>
            <a:r>
              <a:rPr lang="en-US">
                <a:sym typeface="Times New Roman"/>
              </a:rPr>
              <a:t>?</a:t>
            </a:r>
          </a:p>
          <a:p>
            <a:pPr lvl="1"/>
            <a:r>
              <a:rPr lang="en-US">
                <a:sym typeface="Times New Roman"/>
              </a:rPr>
              <a:t>What would happen if you changed the name of the input </a:t>
            </a:r>
            <a:r>
              <a:rPr lang="en-US">
                <a:sym typeface="Verdana"/>
              </a:rPr>
              <a:t>n</a:t>
            </a:r>
            <a:r>
              <a:rPr lang="en-US">
                <a:sym typeface="Times New Roman"/>
              </a:rPr>
              <a:t> to something else, such as </a:t>
            </a:r>
            <a:r>
              <a:rPr lang="en-US">
                <a:sym typeface="Verdana"/>
              </a:rPr>
              <a:t>x</a:t>
            </a:r>
            <a:r>
              <a:rPr lang="en-US">
                <a:sym typeface="Times New Roman"/>
              </a:rPr>
              <a:t>? What else would have to change?</a:t>
            </a:r>
          </a:p>
          <a:p>
            <a:r>
              <a:rPr lang="en-US">
                <a:sym typeface="Times New Roman"/>
              </a:rPr>
              <a:t>Once we know a function’s contract, it becomes easy to write examples: we start by using the function with some input(s) (</a:t>
            </a:r>
            <a:r>
              <a:rPr lang="en-US">
                <a:sym typeface="Verdana"/>
              </a:rPr>
              <a:t>(double 5)</a:t>
            </a:r>
            <a:r>
              <a:rPr lang="en-US">
                <a:sym typeface="Times New Roman"/>
              </a:rPr>
              <a:t>), then writing in Racket code what we expect the computer to do with those inputs. (In this case, </a:t>
            </a:r>
            <a:r>
              <a:rPr lang="en-US">
                <a:sym typeface="Verdana"/>
              </a:rPr>
              <a:t>double</a:t>
            </a:r>
            <a:r>
              <a:rPr lang="en-US">
                <a:sym typeface="Times New Roman"/>
              </a:rPr>
              <a:t> will multiply the example input by 2.)</a:t>
            </a:r>
          </a:p>
          <a:p>
            <a:endParaRPr lang="en-US">
              <a:sym typeface="Times New Roman"/>
            </a:endParaRPr>
          </a:p>
          <a:p>
            <a:r>
              <a:rPr lang="en-US">
                <a:sym typeface="Times New Roman"/>
              </a:rPr>
              <a:t>Now look at your two EXAMPLEs. What is the only thing that changes from one to the other?</a:t>
            </a:r>
          </a:p>
          <a:p>
            <a:r>
              <a:rPr lang="en-US">
                <a:sym typeface="Times New Roman"/>
              </a:rPr>
              <a:t>In your workbook, circle what is changeable, or variable, between your two EXAMPLEs.</a:t>
            </a:r>
          </a:p>
          <a:p>
            <a:r>
              <a:rPr lang="en-US">
                <a:sym typeface="Times New Roman"/>
              </a:rPr>
              <a:t>The only thing that changes is the Number being given to </a:t>
            </a:r>
            <a:r>
              <a:rPr lang="en-US">
                <a:sym typeface="Verdana"/>
              </a:rPr>
              <a:t>triple</a:t>
            </a:r>
            <a:r>
              <a:rPr lang="en-US">
                <a:sym typeface="Times New Roman"/>
              </a:rPr>
              <a:t> and multiplied by 3. Remember from Bootstrap 1 that once you’ve circled and labeled what changes in each example, it becomes incredibly easy to define the function! All you need to do is replace the thing that changes with its label!</a:t>
            </a:r>
          </a:p>
        </p:txBody>
      </p:sp>
    </p:spTree>
    <p:extLst>
      <p:ext uri="{BB962C8B-B14F-4D97-AF65-F5344CB8AC3E}">
        <p14:creationId xmlns:p14="http://schemas.microsoft.com/office/powerpoint/2010/main" val="180013459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Step 3: Define the function</a:t>
            </a:r>
          </a:p>
        </p:txBody>
      </p:sp>
      <p:sp>
        <p:nvSpPr>
          <p:cNvPr id="53" name="Shape 53"/>
          <p:cNvSpPr txBox="1">
            <a:spLocks noGrp="1"/>
          </p:cNvSpPr>
          <p:nvPr>
            <p:ph idx="1"/>
          </p:nvPr>
        </p:nvSpPr>
        <p:spPr/>
        <p:txBody>
          <a:bodyPr>
            <a:normAutofit fontScale="70000" lnSpcReduction="20000"/>
          </a:bodyPr>
          <a:lstStyle/>
          <a:p>
            <a:r>
              <a:rPr lang="en-US">
                <a:sym typeface="Times New Roman"/>
              </a:rPr>
              <a:t>Now write the function header and body for </a:t>
            </a:r>
            <a:r>
              <a:rPr lang="en-US">
                <a:sym typeface="Verdana"/>
              </a:rPr>
              <a:t>triple</a:t>
            </a:r>
            <a:r>
              <a:rPr lang="en-US">
                <a:sym typeface="Times New Roman"/>
              </a:rPr>
              <a:t>. Don’t forget to replace the changing thing with a variable!</a:t>
            </a:r>
          </a:p>
          <a:p>
            <a:r>
              <a:rPr lang="en-US">
                <a:sym typeface="Times New Roman"/>
              </a:rPr>
              <a:t>Just as writing a Contract helps us write Examples, writing the Examples makes it easier to write the definition of a function: circling what changes between the examples makes it obvious that the changeable thing is where we need to use a variable in our function. You will want to explicitly connect each step in the Design Recipe to every other step. Ask students to justify each part of their Contract by referring back to the Word Problem, to justify each step of their Examples by referring back to the Word Problem and Contract, and finally to justify each step of the definition by referring to the Word Problem, Contract and Examples. The same variable name can be used in multiple functions, just as in math (where many functions use x as the variable name, for example)</a:t>
            </a:r>
          </a:p>
          <a:p>
            <a:endParaRPr lang="en-US">
              <a:sym typeface="Times New Roman"/>
            </a:endParaRPr>
          </a:p>
          <a:p>
            <a:r>
              <a:rPr lang="en-US">
                <a:sym typeface="Times New Roman"/>
              </a:rPr>
              <a:t>Try using the Design Recipe to solve the following word problems:</a:t>
            </a:r>
          </a:p>
          <a:p>
            <a:pPr lvl="1"/>
            <a:r>
              <a:rPr lang="en-US">
                <a:sym typeface="Times New Roman"/>
              </a:rPr>
              <a:t>Write a function </a:t>
            </a:r>
            <a:r>
              <a:rPr lang="en-US">
                <a:sym typeface="Verdana"/>
              </a:rPr>
              <a:t>plus1</a:t>
            </a:r>
            <a:r>
              <a:rPr lang="en-US">
                <a:sym typeface="Times New Roman"/>
              </a:rPr>
              <a:t>, that takes in a number and adds one to it</a:t>
            </a:r>
          </a:p>
          <a:p>
            <a:pPr lvl="1"/>
            <a:r>
              <a:rPr lang="en-US">
                <a:sym typeface="Times New Roman"/>
              </a:rPr>
              <a:t>Write a function </a:t>
            </a:r>
            <a:r>
              <a:rPr lang="en-US">
                <a:sym typeface="Verdana"/>
              </a:rPr>
              <a:t>mystery</a:t>
            </a:r>
            <a:r>
              <a:rPr lang="en-US">
                <a:sym typeface="Times New Roman"/>
              </a:rPr>
              <a:t>, that takes in a number and subtracts 4</a:t>
            </a:r>
          </a:p>
          <a:p>
            <a:pPr lvl="1"/>
            <a:r>
              <a:rPr lang="en-US">
                <a:sym typeface="Times New Roman"/>
              </a:rPr>
              <a:t>Write a function </a:t>
            </a:r>
            <a:r>
              <a:rPr lang="en-US">
                <a:sym typeface="Verdana"/>
              </a:rPr>
              <a:t>red-spot</a:t>
            </a:r>
            <a:r>
              <a:rPr lang="en-US">
                <a:sym typeface="Times New Roman"/>
              </a:rPr>
              <a:t>, that takes in a number and draws a solid red circle, using the number as the radius</a:t>
            </a:r>
          </a:p>
        </p:txBody>
      </p:sp>
    </p:spTree>
    <p:extLst>
      <p:ext uri="{BB962C8B-B14F-4D97-AF65-F5344CB8AC3E}">
        <p14:creationId xmlns:p14="http://schemas.microsoft.com/office/powerpoint/2010/main" val="348247071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a:t>Lesson 01.01 - Function Design</a:t>
            </a:r>
          </a:p>
        </p:txBody>
      </p:sp>
      <p:sp>
        <p:nvSpPr>
          <p:cNvPr id="35" name="Shape 35"/>
          <p:cNvSpPr txBox="1">
            <a:spLocks noGrp="1"/>
          </p:cNvSpPr>
          <p:nvPr>
            <p:ph idx="1"/>
          </p:nvPr>
        </p:nvSpPr>
        <p:spPr/>
        <p:txBody>
          <a:bodyPr/>
          <a:lstStyle/>
          <a:p>
            <a:r>
              <a:rPr lang="en"/>
              <a:t>How do we write examples that test all parts of the domain?</a:t>
            </a:r>
          </a:p>
        </p:txBody>
      </p:sp>
    </p:spTree>
    <p:extLst>
      <p:ext uri="{BB962C8B-B14F-4D97-AF65-F5344CB8AC3E}">
        <p14:creationId xmlns:p14="http://schemas.microsoft.com/office/powerpoint/2010/main" val="331765044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p:txBody>
          <a:bodyPr/>
          <a:lstStyle/>
          <a:p>
            <a:r>
              <a:rPr lang="en"/>
              <a:t>Step 1: Write contract and purpose statement</a:t>
            </a:r>
          </a:p>
        </p:txBody>
      </p:sp>
      <p:sp>
        <p:nvSpPr>
          <p:cNvPr id="40" name="Shape 40"/>
          <p:cNvSpPr txBox="1">
            <a:spLocks noGrp="1"/>
          </p:cNvSpPr>
          <p:nvPr>
            <p:ph idx="1"/>
          </p:nvPr>
        </p:nvSpPr>
        <p:spPr/>
        <p:txBody>
          <a:bodyPr>
            <a:normAutofit lnSpcReduction="10000"/>
          </a:bodyPr>
          <a:lstStyle/>
          <a:p>
            <a:r>
              <a:rPr lang="en">
                <a:sym typeface="Times New Roman"/>
              </a:rPr>
              <a:t>What is the Name of this function? How do you know?</a:t>
            </a:r>
          </a:p>
          <a:p>
            <a:r>
              <a:rPr lang="en">
                <a:sym typeface="Times New Roman"/>
              </a:rPr>
              <a:t>How many inputs does it have in its Domain?</a:t>
            </a:r>
          </a:p>
          <a:p>
            <a:r>
              <a:rPr lang="en">
                <a:sym typeface="Times New Roman"/>
              </a:rPr>
              <a:t>What kind of data is the Domain?</a:t>
            </a:r>
          </a:p>
          <a:p>
            <a:r>
              <a:rPr lang="en">
                <a:sym typeface="Times New Roman"/>
              </a:rPr>
              <a:t>What is the Name given to this input?</a:t>
            </a:r>
          </a:p>
          <a:p>
            <a:r>
              <a:rPr lang="en">
                <a:sym typeface="Times New Roman"/>
              </a:rPr>
              <a:t>What’s the Range of this function?</a:t>
            </a:r>
          </a:p>
          <a:p>
            <a:r>
              <a:rPr lang="en">
                <a:sym typeface="Times New Roman"/>
              </a:rPr>
              <a:t>In your own words, what does this function do?</a:t>
            </a:r>
          </a:p>
          <a:p>
            <a:r>
              <a:rPr lang="en">
                <a:sym typeface="Times New Roman"/>
              </a:rPr>
              <a:t>The Contract is a way of thinking about the function in a general way, without having to worry about exactly how it will work or how it will be used. Starting with simple questions such as these will make later steps mucheasier to think about.</a:t>
            </a:r>
          </a:p>
        </p:txBody>
      </p:sp>
    </p:spTree>
    <p:extLst>
      <p:ext uri="{BB962C8B-B14F-4D97-AF65-F5344CB8AC3E}">
        <p14:creationId xmlns:p14="http://schemas.microsoft.com/office/powerpoint/2010/main" val="43717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p:txBody>
          <a:bodyPr/>
          <a:lstStyle/>
          <a:p>
            <a:pPr lvl="0"/>
            <a:r>
              <a:rPr lang="en"/>
              <a:t>Booleans</a:t>
            </a:r>
          </a:p>
        </p:txBody>
      </p:sp>
      <p:sp>
        <p:nvSpPr>
          <p:cNvPr id="123" name="Shape 123"/>
          <p:cNvSpPr txBox="1">
            <a:spLocks noGrp="1"/>
          </p:cNvSpPr>
          <p:nvPr>
            <p:ph idx="1"/>
          </p:nvPr>
        </p:nvSpPr>
        <p:spPr/>
        <p:txBody>
          <a:bodyPr/>
          <a:lstStyle/>
          <a:p>
            <a:pPr lvl="0"/>
            <a:r>
              <a:rPr lang="en"/>
              <a:t>true</a:t>
            </a:r>
          </a:p>
          <a:p>
            <a:pPr lvl="0"/>
            <a:r>
              <a:rPr lang="en"/>
              <a:t>false</a:t>
            </a:r>
          </a:p>
        </p:txBody>
      </p:sp>
    </p:spTree>
    <p:extLst>
      <p:ext uri="{BB962C8B-B14F-4D97-AF65-F5344CB8AC3E}">
        <p14:creationId xmlns:p14="http://schemas.microsoft.com/office/powerpoint/2010/main" val="4143677279"/>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Step 2: Give Examples</a:t>
            </a:r>
          </a:p>
        </p:txBody>
      </p:sp>
      <p:sp>
        <p:nvSpPr>
          <p:cNvPr id="47" name="Shape 47"/>
          <p:cNvSpPr txBox="1">
            <a:spLocks noGrp="1"/>
          </p:cNvSpPr>
          <p:nvPr>
            <p:ph idx="1"/>
          </p:nvPr>
        </p:nvSpPr>
        <p:spPr/>
        <p:txBody>
          <a:bodyPr>
            <a:normAutofit fontScale="70000" lnSpcReduction="20000"/>
          </a:bodyPr>
          <a:lstStyle/>
          <a:p>
            <a:r>
              <a:rPr lang="en-US">
                <a:sym typeface="Times New Roman"/>
              </a:rPr>
              <a:t>Step 2: Give Examples</a:t>
            </a:r>
          </a:p>
          <a:p>
            <a:r>
              <a:rPr lang="en-US">
                <a:sym typeface="Times New Roman"/>
              </a:rPr>
              <a:t>What happens to the function’s input?</a:t>
            </a:r>
          </a:p>
          <a:p>
            <a:r>
              <a:rPr lang="en-US">
                <a:sym typeface="Times New Roman"/>
              </a:rPr>
              <a:t>Look at the two EXAMPLEs, written above.</a:t>
            </a:r>
          </a:p>
          <a:p>
            <a:pPr lvl="1"/>
            <a:r>
              <a:rPr lang="en-US">
                <a:sym typeface="Times New Roman"/>
              </a:rPr>
              <a:t>What will happen if you type </a:t>
            </a:r>
            <a:r>
              <a:rPr lang="en-US">
                <a:sym typeface="Verdana"/>
              </a:rPr>
              <a:t>(double 5)</a:t>
            </a:r>
            <a:r>
              <a:rPr lang="en-US">
                <a:sym typeface="Times New Roman"/>
              </a:rPr>
              <a:t> into the interactions window? What about </a:t>
            </a:r>
            <a:r>
              <a:rPr lang="en-US">
                <a:sym typeface="Verdana"/>
              </a:rPr>
              <a:t>(double 7)</a:t>
            </a:r>
            <a:r>
              <a:rPr lang="en-US">
                <a:sym typeface="Times New Roman"/>
              </a:rPr>
              <a:t>?</a:t>
            </a:r>
          </a:p>
          <a:p>
            <a:pPr lvl="1"/>
            <a:r>
              <a:rPr lang="en-US">
                <a:sym typeface="Times New Roman"/>
              </a:rPr>
              <a:t>What would happen if you changed the name of the input </a:t>
            </a:r>
            <a:r>
              <a:rPr lang="en-US">
                <a:sym typeface="Verdana"/>
              </a:rPr>
              <a:t>n</a:t>
            </a:r>
            <a:r>
              <a:rPr lang="en-US">
                <a:sym typeface="Times New Roman"/>
              </a:rPr>
              <a:t> to something else, such as </a:t>
            </a:r>
            <a:r>
              <a:rPr lang="en-US">
                <a:sym typeface="Verdana"/>
              </a:rPr>
              <a:t>x</a:t>
            </a:r>
            <a:r>
              <a:rPr lang="en-US">
                <a:sym typeface="Times New Roman"/>
              </a:rPr>
              <a:t>? What else would have to change?</a:t>
            </a:r>
          </a:p>
          <a:p>
            <a:r>
              <a:rPr lang="en-US">
                <a:sym typeface="Times New Roman"/>
              </a:rPr>
              <a:t>Once we know a function’s contract, it becomes easy to write examples: we start by using the function with some input(s) (</a:t>
            </a:r>
            <a:r>
              <a:rPr lang="en-US">
                <a:sym typeface="Verdana"/>
              </a:rPr>
              <a:t>(double 5)</a:t>
            </a:r>
            <a:r>
              <a:rPr lang="en-US">
                <a:sym typeface="Times New Roman"/>
              </a:rPr>
              <a:t>), then writing in Racket code what we expect the computer to do with those inputs. (In this case, </a:t>
            </a:r>
            <a:r>
              <a:rPr lang="en-US">
                <a:sym typeface="Verdana"/>
              </a:rPr>
              <a:t>double</a:t>
            </a:r>
            <a:r>
              <a:rPr lang="en-US">
                <a:sym typeface="Times New Roman"/>
              </a:rPr>
              <a:t> will multiply the example input by 2.)</a:t>
            </a:r>
          </a:p>
          <a:p>
            <a:endParaRPr lang="en-US">
              <a:sym typeface="Times New Roman"/>
            </a:endParaRPr>
          </a:p>
          <a:p>
            <a:r>
              <a:rPr lang="en-US">
                <a:sym typeface="Times New Roman"/>
              </a:rPr>
              <a:t>Now look at your two EXAMPLEs. What is the only thing that changes from one to the other?</a:t>
            </a:r>
          </a:p>
          <a:p>
            <a:r>
              <a:rPr lang="en-US">
                <a:sym typeface="Times New Roman"/>
              </a:rPr>
              <a:t>In your workbook, circle what is changeable, or variable, between your two EXAMPLEs.</a:t>
            </a:r>
          </a:p>
          <a:p>
            <a:r>
              <a:rPr lang="en-US">
                <a:sym typeface="Times New Roman"/>
              </a:rPr>
              <a:t>The only thing that changes is the Number being given to </a:t>
            </a:r>
            <a:r>
              <a:rPr lang="en-US">
                <a:sym typeface="Verdana"/>
              </a:rPr>
              <a:t>triple</a:t>
            </a:r>
            <a:r>
              <a:rPr lang="en-US">
                <a:sym typeface="Times New Roman"/>
              </a:rPr>
              <a:t> and multiplied by 3. Remember from Bootstrap 1 that once you’ve circled and labeled what changes in each example, it becomes incredibly easy to define the function! All you need to do is replace the thing that changes with its label!</a:t>
            </a:r>
          </a:p>
        </p:txBody>
      </p:sp>
    </p:spTree>
    <p:extLst>
      <p:ext uri="{BB962C8B-B14F-4D97-AF65-F5344CB8AC3E}">
        <p14:creationId xmlns:p14="http://schemas.microsoft.com/office/powerpoint/2010/main" val="127340346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Step 3: Define the function</a:t>
            </a:r>
          </a:p>
        </p:txBody>
      </p:sp>
      <p:sp>
        <p:nvSpPr>
          <p:cNvPr id="53" name="Shape 53"/>
          <p:cNvSpPr txBox="1">
            <a:spLocks noGrp="1"/>
          </p:cNvSpPr>
          <p:nvPr>
            <p:ph idx="1"/>
          </p:nvPr>
        </p:nvSpPr>
        <p:spPr/>
        <p:txBody>
          <a:bodyPr>
            <a:normAutofit fontScale="70000" lnSpcReduction="20000"/>
          </a:bodyPr>
          <a:lstStyle/>
          <a:p>
            <a:r>
              <a:rPr lang="en-US">
                <a:sym typeface="Times New Roman"/>
              </a:rPr>
              <a:t>Now write the function header and body for </a:t>
            </a:r>
            <a:r>
              <a:rPr lang="en-US">
                <a:sym typeface="Verdana"/>
              </a:rPr>
              <a:t>triple</a:t>
            </a:r>
            <a:r>
              <a:rPr lang="en-US">
                <a:sym typeface="Times New Roman"/>
              </a:rPr>
              <a:t>. Don’t forget to replace the changing thing with a variable!</a:t>
            </a:r>
          </a:p>
          <a:p>
            <a:r>
              <a:rPr lang="en-US">
                <a:sym typeface="Times New Roman"/>
              </a:rPr>
              <a:t>Just as writing a Contract helps us write Examples, writing the Examples makes it easier to write the definition of a function: circling what changes between the examples makes it obvious that the changeable thing is where we need to use a variable in our function. You will want to explicitly connect each step in the Design Recipe to every other step. Ask students to justify each part of their Contract by referring back to the Word Problem, to justify each step of their Examples by referring back to the Word Problem and Contract, and finally to justify each step of the definition by referring to the Word Problem, Contract and Examples. The same variable name can be used in multiple functions, just as in math (where many functions use x as the variable name, for example)</a:t>
            </a:r>
          </a:p>
          <a:p>
            <a:endParaRPr lang="en-US">
              <a:sym typeface="Times New Roman"/>
            </a:endParaRPr>
          </a:p>
          <a:p>
            <a:r>
              <a:rPr lang="en-US">
                <a:sym typeface="Times New Roman"/>
              </a:rPr>
              <a:t>Try using the Design Recipe to solve the following word problems:</a:t>
            </a:r>
          </a:p>
          <a:p>
            <a:pPr lvl="1"/>
            <a:r>
              <a:rPr lang="en-US">
                <a:sym typeface="Times New Roman"/>
              </a:rPr>
              <a:t>Write a function </a:t>
            </a:r>
            <a:r>
              <a:rPr lang="en-US">
                <a:sym typeface="Verdana"/>
              </a:rPr>
              <a:t>plus1</a:t>
            </a:r>
            <a:r>
              <a:rPr lang="en-US">
                <a:sym typeface="Times New Roman"/>
              </a:rPr>
              <a:t>, that takes in a number and adds one to it</a:t>
            </a:r>
          </a:p>
          <a:p>
            <a:pPr lvl="1"/>
            <a:r>
              <a:rPr lang="en-US">
                <a:sym typeface="Times New Roman"/>
              </a:rPr>
              <a:t>Write a function </a:t>
            </a:r>
            <a:r>
              <a:rPr lang="en-US">
                <a:sym typeface="Verdana"/>
              </a:rPr>
              <a:t>mystery</a:t>
            </a:r>
            <a:r>
              <a:rPr lang="en-US">
                <a:sym typeface="Times New Roman"/>
              </a:rPr>
              <a:t>, that takes in a number and subtracts 4</a:t>
            </a:r>
          </a:p>
          <a:p>
            <a:pPr lvl="1"/>
            <a:r>
              <a:rPr lang="en-US">
                <a:sym typeface="Times New Roman"/>
              </a:rPr>
              <a:t>Write a function </a:t>
            </a:r>
            <a:r>
              <a:rPr lang="en-US">
                <a:sym typeface="Verdana"/>
              </a:rPr>
              <a:t>red-spot</a:t>
            </a:r>
            <a:r>
              <a:rPr lang="en-US">
                <a:sym typeface="Times New Roman"/>
              </a:rPr>
              <a:t>, that takes in a number and draws a solid red circle, using the number as the radius</a:t>
            </a:r>
          </a:p>
        </p:txBody>
      </p:sp>
    </p:spTree>
    <p:extLst>
      <p:ext uri="{BB962C8B-B14F-4D97-AF65-F5344CB8AC3E}">
        <p14:creationId xmlns:p14="http://schemas.microsoft.com/office/powerpoint/2010/main" val="249874054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r>
              <a:rPr lang="en"/>
              <a:t>circle-diameter</a:t>
            </a:r>
          </a:p>
        </p:txBody>
      </p:sp>
      <p:sp>
        <p:nvSpPr>
          <p:cNvPr id="59" name="Shape 59"/>
          <p:cNvSpPr txBox="1">
            <a:spLocks noGrp="1"/>
          </p:cNvSpPr>
          <p:nvPr>
            <p:ph idx="1"/>
          </p:nvPr>
        </p:nvSpPr>
        <p:spPr/>
        <p:txBody>
          <a:bodyPr/>
          <a:lstStyle/>
          <a:p>
            <a:r>
              <a:rPr lang="en">
                <a:sym typeface="Times New Roman"/>
              </a:rPr>
              <a:t>Design a function called </a:t>
            </a:r>
            <a:r>
              <a:rPr lang="en">
                <a:sym typeface="Inconsolata"/>
              </a:rPr>
              <a:t>circle-diamter, </a:t>
            </a:r>
            <a:r>
              <a:rPr lang="en">
                <a:sym typeface="Times New Roman"/>
              </a:rPr>
              <a:t>which takes in a diameter, a mode (“solid” or “outline”) and a color and produces the appropriate circle.</a:t>
            </a:r>
          </a:p>
        </p:txBody>
      </p:sp>
    </p:spTree>
    <p:extLst>
      <p:ext uri="{BB962C8B-B14F-4D97-AF65-F5344CB8AC3E}">
        <p14:creationId xmlns:p14="http://schemas.microsoft.com/office/powerpoint/2010/main" val="26728452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p:txBody>
          <a:bodyPr/>
          <a:lstStyle/>
          <a:p>
            <a:r>
              <a:rPr lang="en"/>
              <a:t>counterchange</a:t>
            </a:r>
          </a:p>
        </p:txBody>
      </p:sp>
      <p:sp>
        <p:nvSpPr>
          <p:cNvPr id="65" name="Shape 65"/>
          <p:cNvSpPr txBox="1">
            <a:spLocks noGrp="1"/>
          </p:cNvSpPr>
          <p:nvPr>
            <p:ph idx="1"/>
          </p:nvPr>
        </p:nvSpPr>
        <p:spPr/>
        <p:txBody>
          <a:bodyPr/>
          <a:lstStyle/>
          <a:p>
            <a:r>
              <a:rPr lang="en">
                <a:sym typeface="Times New Roman"/>
              </a:rPr>
              <a:t>Design a function called </a:t>
            </a:r>
            <a:r>
              <a:rPr lang="en">
                <a:sym typeface="Inconsolata"/>
              </a:rPr>
              <a:t>counterchange, </a:t>
            </a:r>
            <a:r>
              <a:rPr lang="en">
                <a:sym typeface="Times New Roman"/>
              </a:rPr>
              <a:t>which takes in an two image and produces a four copies of that image in a two-by-two square.  The copies are diagonal from each other.</a:t>
            </a:r>
          </a:p>
        </p:txBody>
      </p:sp>
    </p:spTree>
    <p:extLst>
      <p:ext uri="{BB962C8B-B14F-4D97-AF65-F5344CB8AC3E}">
        <p14:creationId xmlns:p14="http://schemas.microsoft.com/office/powerpoint/2010/main" val="232674191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dirty="0"/>
              <a:t>abstraction</a:t>
            </a:r>
          </a:p>
        </p:txBody>
      </p:sp>
      <p:sp>
        <p:nvSpPr>
          <p:cNvPr id="34" name="Shape 34"/>
          <p:cNvSpPr txBox="1">
            <a:spLocks noGrp="1"/>
          </p:cNvSpPr>
          <p:nvPr>
            <p:ph idx="1"/>
          </p:nvPr>
        </p:nvSpPr>
        <p:spPr/>
        <p:txBody>
          <a:bodyPr/>
          <a:lstStyle/>
          <a:p>
            <a:r>
              <a:rPr lang="en"/>
              <a:t>abstraction - generalizing patterns or removing detail to see the structure of a problem</a:t>
            </a:r>
          </a:p>
        </p:txBody>
      </p:sp>
    </p:spTree>
    <p:extLst>
      <p:ext uri="{BB962C8B-B14F-4D97-AF65-F5344CB8AC3E}">
        <p14:creationId xmlns:p14="http://schemas.microsoft.com/office/powerpoint/2010/main" val="398984937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p:txBody>
          <a:bodyPr/>
          <a:lstStyle/>
          <a:p>
            <a:pPr lvl="0"/>
            <a:r>
              <a:rPr lang="en"/>
              <a:t>Finish the design recipe with two examples and a definition</a:t>
            </a:r>
          </a:p>
        </p:txBody>
      </p:sp>
      <p:sp>
        <p:nvSpPr>
          <p:cNvPr id="160" name="Shape 160"/>
          <p:cNvSpPr txBox="1">
            <a:spLocks noGrp="1"/>
          </p:cNvSpPr>
          <p:nvPr>
            <p:ph idx="1"/>
          </p:nvPr>
        </p:nvSpPr>
        <p:spPr/>
        <p:txBody>
          <a:bodyPr/>
          <a:lstStyle/>
          <a:p>
            <a:pPr lvl="0"/>
            <a:r>
              <a:rPr lang="en"/>
              <a:t>Don't forget to circle your examples!</a:t>
            </a:r>
          </a:p>
        </p:txBody>
      </p:sp>
      <p:pic>
        <p:nvPicPr>
          <p:cNvPr id="159" name="Shape 159"/>
          <p:cNvPicPr preferRelativeResize="0"/>
          <p:nvPr/>
        </p:nvPicPr>
        <p:blipFill>
          <a:blip r:embed="rId3">
            <a:alphaModFix/>
          </a:blip>
          <a:stretch>
            <a:fillRect/>
          </a:stretch>
        </p:blipFill>
        <p:spPr>
          <a:xfrm>
            <a:off x="0" y="449631"/>
            <a:ext cx="8510567" cy="6348603"/>
          </a:xfrm>
          <a:prstGeom prst="rect">
            <a:avLst/>
          </a:prstGeom>
          <a:noFill/>
          <a:ln>
            <a:noFill/>
          </a:ln>
        </p:spPr>
      </p:pic>
    </p:spTree>
    <p:extLst>
      <p:ext uri="{BB962C8B-B14F-4D97-AF65-F5344CB8AC3E}">
        <p14:creationId xmlns:p14="http://schemas.microsoft.com/office/powerpoint/2010/main" val="2577840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p:nvPr/>
        </p:nvSpPr>
        <p:spPr>
          <a:xfrm>
            <a:off x="107150" y="5397000"/>
            <a:ext cx="3045600" cy="482099"/>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lt1"/>
                </a:solidFill>
              </a:rPr>
              <a:t>what are the inputs? </a:t>
            </a:r>
          </a:p>
        </p:txBody>
      </p:sp>
      <p:sp>
        <p:nvSpPr>
          <p:cNvPr id="138" name="Shape 138"/>
          <p:cNvSpPr txBox="1">
            <a:spLocks noGrp="1"/>
          </p:cNvSpPr>
          <p:nvPr>
            <p:ph type="title"/>
          </p:nvPr>
        </p:nvSpPr>
        <p:spPr/>
        <p:txBody>
          <a:bodyPr/>
          <a:lstStyle/>
          <a:p>
            <a:pPr lvl="0"/>
            <a:r>
              <a:rPr lang="en"/>
              <a:t>update-danger</a:t>
            </a:r>
          </a:p>
        </p:txBody>
      </p:sp>
      <p:sp>
        <p:nvSpPr>
          <p:cNvPr id="8" name="Content Placeholder 7"/>
          <p:cNvSpPr>
            <a:spLocks noGrp="1"/>
          </p:cNvSpPr>
          <p:nvPr>
            <p:ph idx="1"/>
          </p:nvPr>
        </p:nvSpPr>
        <p:spPr/>
        <p:txBody>
          <a:bodyPr/>
          <a:lstStyle/>
          <a:p>
            <a:endParaRPr lang="en-US"/>
          </a:p>
        </p:txBody>
      </p:sp>
      <p:pic>
        <p:nvPicPr>
          <p:cNvPr id="139" name="Shape 139"/>
          <p:cNvPicPr preferRelativeResize="0"/>
          <p:nvPr/>
        </p:nvPicPr>
        <p:blipFill>
          <a:blip r:embed="rId3">
            <a:alphaModFix/>
          </a:blip>
          <a:stretch>
            <a:fillRect/>
          </a:stretch>
        </p:blipFill>
        <p:spPr>
          <a:xfrm>
            <a:off x="0" y="794057"/>
            <a:ext cx="9143999" cy="4012634"/>
          </a:xfrm>
          <a:prstGeom prst="rect">
            <a:avLst/>
          </a:prstGeom>
          <a:noFill/>
          <a:ln>
            <a:noFill/>
          </a:ln>
        </p:spPr>
      </p:pic>
      <p:sp>
        <p:nvSpPr>
          <p:cNvPr id="140" name="Shape 140"/>
          <p:cNvSpPr txBox="1"/>
          <p:nvPr/>
        </p:nvSpPr>
        <p:spPr>
          <a:xfrm>
            <a:off x="107150" y="4799400"/>
            <a:ext cx="4840199" cy="392699"/>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lt1"/>
                </a:solidFill>
              </a:rPr>
              <a:t>what is the name of the function?</a:t>
            </a:r>
          </a:p>
          <a:p>
            <a:pPr lvl="0">
              <a:spcBef>
                <a:spcPts val="0"/>
              </a:spcBef>
              <a:buNone/>
            </a:pPr>
            <a:endParaRPr sz="2400">
              <a:solidFill>
                <a:schemeClr val="lt1"/>
              </a:solidFill>
            </a:endParaRPr>
          </a:p>
        </p:txBody>
      </p:sp>
      <p:sp>
        <p:nvSpPr>
          <p:cNvPr id="141" name="Shape 141"/>
          <p:cNvSpPr txBox="1"/>
          <p:nvPr/>
        </p:nvSpPr>
        <p:spPr>
          <a:xfrm>
            <a:off x="76200" y="6153013"/>
            <a:ext cx="3178799" cy="417900"/>
          </a:xfrm>
          <a:prstGeom prst="rect">
            <a:avLst/>
          </a:prstGeom>
          <a:noFill/>
          <a:ln>
            <a:noFill/>
          </a:ln>
        </p:spPr>
        <p:txBody>
          <a:bodyPr lIns="91425" tIns="91425" rIns="91425" bIns="91425" anchor="ctr" anchorCtr="0">
            <a:noAutofit/>
          </a:bodyPr>
          <a:lstStyle/>
          <a:p>
            <a:pPr lvl="0" rtl="0">
              <a:spcBef>
                <a:spcPts val="0"/>
              </a:spcBef>
              <a:buNone/>
            </a:pPr>
            <a:r>
              <a:rPr lang="en" sz="2400">
                <a:solidFill>
                  <a:schemeClr val="lt1"/>
                </a:solidFill>
              </a:rPr>
              <a:t>what are the outputs?</a:t>
            </a:r>
          </a:p>
          <a:p>
            <a:pPr lvl="0" rtl="0">
              <a:spcBef>
                <a:spcPts val="0"/>
              </a:spcBef>
              <a:buNone/>
            </a:pPr>
            <a:endParaRPr/>
          </a:p>
        </p:txBody>
      </p:sp>
    </p:spTree>
    <p:extLst>
      <p:ext uri="{BB962C8B-B14F-4D97-AF65-F5344CB8AC3E}">
        <p14:creationId xmlns:p14="http://schemas.microsoft.com/office/powerpoint/2010/main" val="120419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10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
                                        </p:tgtEl>
                                        <p:attrNameLst>
                                          <p:attrName>style.visibility</p:attrName>
                                        </p:attrNameLst>
                                      </p:cBhvr>
                                      <p:to>
                                        <p:strVal val="visible"/>
                                      </p:to>
                                    </p:set>
                                    <p:animEffect transition="in" filter="fade">
                                      <p:cBhvr>
                                        <p:cTn id="12" dur="1000"/>
                                        <p:tgtEl>
                                          <p:spTgt spid="1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p:txBody>
          <a:bodyPr/>
          <a:lstStyle/>
          <a:p>
            <a:pPr lvl="0"/>
            <a:r>
              <a:rPr lang="en">
                <a:sym typeface="Times New Roman"/>
              </a:rPr>
              <a:t>Rocket Height</a:t>
            </a:r>
            <a:endParaRPr lang="en" dirty="0">
              <a:sym typeface="Times New Roman"/>
            </a:endParaRPr>
          </a:p>
        </p:txBody>
      </p:sp>
      <p:sp>
        <p:nvSpPr>
          <p:cNvPr id="4" name="Content Placeholder 3"/>
          <p:cNvSpPr>
            <a:spLocks noGrp="1"/>
          </p:cNvSpPr>
          <p:nvPr>
            <p:ph idx="1"/>
          </p:nvPr>
        </p:nvSpPr>
        <p:spPr/>
        <p:txBody>
          <a:bodyPr/>
          <a:lstStyle/>
          <a:p>
            <a:pPr lvl="0"/>
            <a:r>
              <a:rPr lang="en">
                <a:sym typeface="Times New Roman"/>
              </a:rPr>
              <a:t>Suppose we had a word problem that wanted to know how far the rocket traveled in 6 seconds: which one would we use? </a:t>
            </a:r>
          </a:p>
          <a:p>
            <a:pPr lvl="0"/>
            <a:r>
              <a:rPr lang="en">
                <a:sym typeface="Times New Roman"/>
              </a:rPr>
              <a:t>What if we wanted to know how long it takes for the rocket to go a thousand miles? </a:t>
            </a:r>
          </a:p>
          <a:p>
            <a:pPr lvl="0"/>
            <a:r>
              <a:rPr lang="en">
                <a:sym typeface="Times New Roman"/>
              </a:rPr>
              <a:t>What if I knew the train left at 1pm, and I wanted to know what time it arrives in Chicago, 800 miles away? </a:t>
            </a:r>
          </a:p>
          <a:p>
            <a:pPr lvl="0"/>
            <a:r>
              <a:rPr lang="en">
                <a:sym typeface="Times New Roman"/>
              </a:rPr>
              <a:t>Would I want my time function, or my distance function?</a:t>
            </a:r>
            <a:endParaRPr lang="en-US"/>
          </a:p>
        </p:txBody>
      </p:sp>
    </p:spTree>
    <p:extLst>
      <p:ext uri="{BB962C8B-B14F-4D97-AF65-F5344CB8AC3E}">
        <p14:creationId xmlns:p14="http://schemas.microsoft.com/office/powerpoint/2010/main" val="417945910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p:txBody>
          <a:bodyPr/>
          <a:lstStyle/>
          <a:p>
            <a:pPr lvl="0"/>
            <a:r>
              <a:rPr lang="en"/>
              <a:t>Distance</a:t>
            </a:r>
          </a:p>
        </p:txBody>
      </p:sp>
      <p:sp>
        <p:nvSpPr>
          <p:cNvPr id="8" name="Content Placeholder 7"/>
          <p:cNvSpPr>
            <a:spLocks noGrp="1"/>
          </p:cNvSpPr>
          <p:nvPr>
            <p:ph idx="1"/>
          </p:nvPr>
        </p:nvSpPr>
        <p:spPr/>
        <p:txBody>
          <a:bodyPr/>
          <a:lstStyle/>
          <a:p>
            <a:endParaRPr lang="en-US"/>
          </a:p>
        </p:txBody>
      </p:sp>
      <p:pic>
        <p:nvPicPr>
          <p:cNvPr id="125" name="Shape 125"/>
          <p:cNvPicPr preferRelativeResize="0"/>
          <p:nvPr/>
        </p:nvPicPr>
        <p:blipFill>
          <a:blip r:embed="rId3">
            <a:alphaModFix/>
          </a:blip>
          <a:stretch>
            <a:fillRect/>
          </a:stretch>
        </p:blipFill>
        <p:spPr>
          <a:xfrm>
            <a:off x="1434098" y="86005"/>
            <a:ext cx="7492671" cy="6700791"/>
          </a:xfrm>
          <a:prstGeom prst="rect">
            <a:avLst/>
          </a:prstGeom>
          <a:noFill/>
          <a:ln>
            <a:noFill/>
          </a:ln>
        </p:spPr>
      </p:pic>
    </p:spTree>
    <p:extLst>
      <p:ext uri="{BB962C8B-B14F-4D97-AF65-F5344CB8AC3E}">
        <p14:creationId xmlns:p14="http://schemas.microsoft.com/office/powerpoint/2010/main" val="9161082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p:txBody>
          <a:bodyPr/>
          <a:lstStyle/>
          <a:p>
            <a:pPr lvl="0"/>
            <a:r>
              <a:rPr lang="en"/>
              <a:t>you also know how to define functions like this one</a:t>
            </a:r>
          </a:p>
        </p:txBody>
      </p:sp>
      <p:sp>
        <p:nvSpPr>
          <p:cNvPr id="8" name="Content Placeholder 7"/>
          <p:cNvSpPr>
            <a:spLocks noGrp="1"/>
          </p:cNvSpPr>
          <p:nvPr>
            <p:ph idx="1"/>
          </p:nvPr>
        </p:nvSpPr>
        <p:spPr/>
        <p:txBody>
          <a:bodyPr/>
          <a:lstStyle/>
          <a:p>
            <a:endParaRPr lang="en-US"/>
          </a:p>
        </p:txBody>
      </p:sp>
      <p:sp>
        <p:nvSpPr>
          <p:cNvPr id="69" name="Shape 69"/>
          <p:cNvSpPr txBox="1">
            <a:spLocks noGrp="1"/>
          </p:cNvSpPr>
          <p:nvPr>
            <p:ph type="title" idx="4294967295"/>
          </p:nvPr>
        </p:nvSpPr>
        <p:spPr>
          <a:xfrm rot="-22432">
            <a:off x="0" y="2903538"/>
            <a:ext cx="8229600" cy="585787"/>
          </a:xfrm>
          <a:prstGeom prst="rect">
            <a:avLst/>
          </a:prstGeom>
        </p:spPr>
        <p:txBody>
          <a:bodyPr lIns="91425" tIns="91425" rIns="91425" bIns="91425" anchor="b" anchorCtr="0">
            <a:noAutofit/>
          </a:bodyPr>
          <a:lstStyle/>
          <a:p>
            <a:pPr lvl="0" rtl="0">
              <a:spcBef>
                <a:spcPts val="0"/>
              </a:spcBef>
              <a:buNone/>
            </a:pPr>
            <a:r>
              <a:rPr lang="en" dirty="0"/>
              <a:t>what is the name of this function?</a:t>
            </a:r>
          </a:p>
        </p:txBody>
      </p:sp>
      <p:sp>
        <p:nvSpPr>
          <p:cNvPr id="68" name="Shape 68"/>
          <p:cNvSpPr txBox="1"/>
          <p:nvPr/>
        </p:nvSpPr>
        <p:spPr>
          <a:xfrm>
            <a:off x="1704300" y="1564830"/>
            <a:ext cx="5735400" cy="1423799"/>
          </a:xfrm>
          <a:prstGeom prst="rect">
            <a:avLst/>
          </a:prstGeom>
          <a:solidFill>
            <a:schemeClr val="lt1"/>
          </a:solidFill>
          <a:ln>
            <a:noFill/>
          </a:ln>
        </p:spPr>
        <p:txBody>
          <a:bodyPr lIns="91425" tIns="91425" rIns="91425" bIns="91425" anchor="ctr" anchorCtr="0">
            <a:noAutofit/>
          </a:bodyPr>
          <a:lstStyle/>
          <a:p>
            <a:pPr lvl="0" rtl="0">
              <a:spcBef>
                <a:spcPts val="0"/>
              </a:spcBef>
              <a:buNone/>
            </a:pPr>
            <a:r>
              <a:rPr lang="en" sz="3600">
                <a:solidFill>
                  <a:srgbClr val="843C24"/>
                </a:solidFill>
                <a:latin typeface="Verdana"/>
                <a:ea typeface="Verdana"/>
                <a:cs typeface="Verdana"/>
                <a:sym typeface="Verdana"/>
              </a:rPr>
              <a:t>(</a:t>
            </a:r>
            <a:r>
              <a:rPr lang="en" sz="3600">
                <a:solidFill>
                  <a:srgbClr val="262680"/>
                </a:solidFill>
                <a:latin typeface="Verdana"/>
                <a:ea typeface="Verdana"/>
                <a:cs typeface="Verdana"/>
                <a:sym typeface="Verdana"/>
              </a:rPr>
              <a:t>define</a:t>
            </a:r>
            <a:r>
              <a:rPr lang="en" sz="3600">
                <a:latin typeface="Verdana"/>
                <a:ea typeface="Verdana"/>
                <a:cs typeface="Verdana"/>
                <a:sym typeface="Verdana"/>
              </a:rPr>
              <a:t> </a:t>
            </a:r>
            <a:r>
              <a:rPr lang="en" sz="3600">
                <a:solidFill>
                  <a:srgbClr val="843C24"/>
                </a:solidFill>
                <a:latin typeface="Verdana"/>
                <a:ea typeface="Verdana"/>
                <a:cs typeface="Verdana"/>
                <a:sym typeface="Verdana"/>
              </a:rPr>
              <a:t>(</a:t>
            </a:r>
            <a:r>
              <a:rPr lang="en" sz="3600">
                <a:solidFill>
                  <a:srgbClr val="262680"/>
                </a:solidFill>
                <a:latin typeface="Verdana"/>
                <a:ea typeface="Verdana"/>
                <a:cs typeface="Verdana"/>
                <a:sym typeface="Verdana"/>
              </a:rPr>
              <a:t>f</a:t>
            </a:r>
            <a:r>
              <a:rPr lang="en" sz="3600">
                <a:latin typeface="Verdana"/>
                <a:ea typeface="Verdana"/>
                <a:cs typeface="Verdana"/>
                <a:sym typeface="Verdana"/>
              </a:rPr>
              <a:t> </a:t>
            </a:r>
            <a:r>
              <a:rPr lang="en" sz="3600">
                <a:solidFill>
                  <a:srgbClr val="262680"/>
                </a:solidFill>
                <a:latin typeface="Verdana"/>
                <a:ea typeface="Verdana"/>
                <a:cs typeface="Verdana"/>
                <a:sym typeface="Verdana"/>
              </a:rPr>
              <a:t>x</a:t>
            </a:r>
            <a:r>
              <a:rPr lang="en" sz="3600">
                <a:solidFill>
                  <a:srgbClr val="843C24"/>
                </a:solidFill>
                <a:latin typeface="Verdana"/>
                <a:ea typeface="Verdana"/>
                <a:cs typeface="Verdana"/>
                <a:sym typeface="Verdana"/>
              </a:rPr>
              <a:t>)</a:t>
            </a:r>
            <a:r>
              <a:rPr lang="en" sz="3600">
                <a:latin typeface="Verdana"/>
                <a:ea typeface="Verdana"/>
                <a:cs typeface="Verdana"/>
                <a:sym typeface="Verdana"/>
              </a:rPr>
              <a:t> </a:t>
            </a:r>
            <a:r>
              <a:rPr lang="en" sz="3600">
                <a:solidFill>
                  <a:srgbClr val="843C24"/>
                </a:solidFill>
                <a:latin typeface="Verdana"/>
                <a:ea typeface="Verdana"/>
                <a:cs typeface="Verdana"/>
                <a:sym typeface="Verdana"/>
              </a:rPr>
              <a:t>(</a:t>
            </a:r>
            <a:r>
              <a:rPr lang="en" sz="3600">
                <a:solidFill>
                  <a:srgbClr val="262680"/>
                </a:solidFill>
                <a:latin typeface="Verdana"/>
                <a:ea typeface="Verdana"/>
                <a:cs typeface="Verdana"/>
                <a:sym typeface="Verdana"/>
              </a:rPr>
              <a:t>+</a:t>
            </a:r>
            <a:r>
              <a:rPr lang="en" sz="3600">
                <a:latin typeface="Verdana"/>
                <a:ea typeface="Verdana"/>
                <a:cs typeface="Verdana"/>
                <a:sym typeface="Verdana"/>
              </a:rPr>
              <a:t> </a:t>
            </a:r>
            <a:r>
              <a:rPr lang="en" sz="3600">
                <a:solidFill>
                  <a:srgbClr val="262680"/>
                </a:solidFill>
                <a:latin typeface="Verdana"/>
                <a:ea typeface="Verdana"/>
                <a:cs typeface="Verdana"/>
                <a:sym typeface="Verdana"/>
              </a:rPr>
              <a:t>x</a:t>
            </a:r>
            <a:r>
              <a:rPr lang="en" sz="3600">
                <a:latin typeface="Verdana"/>
                <a:ea typeface="Verdana"/>
                <a:cs typeface="Verdana"/>
                <a:sym typeface="Verdana"/>
              </a:rPr>
              <a:t> </a:t>
            </a:r>
            <a:r>
              <a:rPr lang="en" sz="3600">
                <a:solidFill>
                  <a:srgbClr val="228B22"/>
                </a:solidFill>
                <a:latin typeface="Verdana"/>
                <a:ea typeface="Verdana"/>
                <a:cs typeface="Verdana"/>
                <a:sym typeface="Verdana"/>
              </a:rPr>
              <a:t>1</a:t>
            </a:r>
            <a:r>
              <a:rPr lang="en" sz="3600">
                <a:solidFill>
                  <a:srgbClr val="843C24"/>
                </a:solidFill>
                <a:latin typeface="Verdana"/>
                <a:ea typeface="Verdana"/>
                <a:cs typeface="Verdana"/>
                <a:sym typeface="Verdana"/>
              </a:rPr>
              <a:t>))</a:t>
            </a:r>
          </a:p>
        </p:txBody>
      </p:sp>
      <p:sp>
        <p:nvSpPr>
          <p:cNvPr id="70" name="Shape 70"/>
          <p:cNvSpPr txBox="1"/>
          <p:nvPr/>
        </p:nvSpPr>
        <p:spPr>
          <a:xfrm>
            <a:off x="152400" y="3886200"/>
            <a:ext cx="8922600" cy="3000000"/>
          </a:xfrm>
          <a:prstGeom prst="rect">
            <a:avLst/>
          </a:prstGeom>
          <a:noFill/>
          <a:ln>
            <a:noFill/>
          </a:ln>
        </p:spPr>
        <p:txBody>
          <a:bodyPr lIns="91425" tIns="91425" rIns="91425" bIns="91425" anchor="ctr" anchorCtr="0">
            <a:noAutofit/>
          </a:bodyPr>
          <a:lstStyle/>
          <a:p>
            <a:pPr marL="457200" lvl="0" indent="-457200" rtl="0">
              <a:lnSpc>
                <a:spcPct val="115000"/>
              </a:lnSpc>
              <a:spcBef>
                <a:spcPts val="0"/>
              </a:spcBef>
              <a:buClr>
                <a:schemeClr val="lt1"/>
              </a:buClr>
              <a:buSzPct val="100000"/>
            </a:pPr>
            <a:r>
              <a:rPr lang="en" sz="3600" dirty="0"/>
              <a:t>How many variables does it take? </a:t>
            </a:r>
          </a:p>
          <a:p>
            <a:pPr marL="457200" lvl="0" indent="-457200" rtl="0">
              <a:lnSpc>
                <a:spcPct val="115000"/>
              </a:lnSpc>
              <a:spcBef>
                <a:spcPts val="0"/>
              </a:spcBef>
              <a:buClr>
                <a:schemeClr val="lt1"/>
              </a:buClr>
              <a:buSzPct val="100000"/>
            </a:pPr>
            <a:r>
              <a:rPr lang="en" sz="3600" dirty="0"/>
              <a:t>What is the name of that variable?</a:t>
            </a:r>
          </a:p>
          <a:p>
            <a:pPr marL="457200" lvl="0" indent="-457200" rtl="0">
              <a:lnSpc>
                <a:spcPct val="115000"/>
              </a:lnSpc>
              <a:spcBef>
                <a:spcPts val="0"/>
              </a:spcBef>
              <a:buClr>
                <a:schemeClr val="lt1"/>
              </a:buClr>
              <a:buSzPct val="100000"/>
            </a:pPr>
            <a:r>
              <a:rPr lang="en" sz="3600" dirty="0"/>
              <a:t>What does the function do to the variable x?</a:t>
            </a:r>
          </a:p>
        </p:txBody>
      </p:sp>
    </p:spTree>
    <p:extLst>
      <p:ext uri="{BB962C8B-B14F-4D97-AF65-F5344CB8AC3E}">
        <p14:creationId xmlns:p14="http://schemas.microsoft.com/office/powerpoint/2010/main" val="2820438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p:txBody>
          <a:bodyPr/>
          <a:lstStyle/>
          <a:p>
            <a:pPr lvl="0"/>
            <a:r>
              <a:rPr lang="en"/>
              <a:t>Booleans</a:t>
            </a:r>
          </a:p>
        </p:txBody>
      </p:sp>
      <p:sp>
        <p:nvSpPr>
          <p:cNvPr id="129" name="Shape 129"/>
          <p:cNvSpPr txBox="1">
            <a:spLocks noGrp="1"/>
          </p:cNvSpPr>
          <p:nvPr>
            <p:ph idx="1"/>
          </p:nvPr>
        </p:nvSpPr>
        <p:spPr/>
        <p:txBody>
          <a:bodyPr/>
          <a:lstStyle/>
          <a:p>
            <a:pPr lvl="0"/>
            <a:r>
              <a:rPr lang="en"/>
              <a:t>true</a:t>
            </a:r>
          </a:p>
          <a:p>
            <a:pPr lvl="0"/>
            <a:r>
              <a:rPr lang="en"/>
              <a:t>false</a:t>
            </a:r>
          </a:p>
        </p:txBody>
      </p:sp>
      <p:pic>
        <p:nvPicPr>
          <p:cNvPr id="130" name="Shape 130"/>
          <p:cNvPicPr preferRelativeResize="0"/>
          <p:nvPr/>
        </p:nvPicPr>
        <p:blipFill>
          <a:blip r:embed="rId3">
            <a:alphaModFix/>
          </a:blip>
          <a:stretch>
            <a:fillRect/>
          </a:stretch>
        </p:blipFill>
        <p:spPr>
          <a:xfrm>
            <a:off x="3929067" y="898085"/>
            <a:ext cx="5214924" cy="5959914"/>
          </a:xfrm>
          <a:prstGeom prst="rect">
            <a:avLst/>
          </a:prstGeom>
          <a:noFill/>
          <a:ln>
            <a:noFill/>
          </a:ln>
        </p:spPr>
      </p:pic>
    </p:spTree>
    <p:extLst>
      <p:ext uri="{BB962C8B-B14F-4D97-AF65-F5344CB8AC3E}">
        <p14:creationId xmlns:p14="http://schemas.microsoft.com/office/powerpoint/2010/main" val="195619658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p:txBody>
          <a:bodyPr/>
          <a:lstStyle/>
          <a:p>
            <a:pPr lvl="0"/>
            <a:r>
              <a:rPr lang="en"/>
              <a:t>in algebra we define values using an equal sign</a:t>
            </a:r>
          </a:p>
        </p:txBody>
      </p:sp>
      <p:sp>
        <p:nvSpPr>
          <p:cNvPr id="8" name="Content Placeholder 7"/>
          <p:cNvSpPr>
            <a:spLocks noGrp="1"/>
          </p:cNvSpPr>
          <p:nvPr>
            <p:ph idx="1"/>
          </p:nvPr>
        </p:nvSpPr>
        <p:spPr/>
        <p:txBody>
          <a:bodyPr/>
          <a:lstStyle/>
          <a:p>
            <a:endParaRPr lang="en-US"/>
          </a:p>
        </p:txBody>
      </p:sp>
      <p:sp>
        <p:nvSpPr>
          <p:cNvPr id="50" name="Shape 50"/>
          <p:cNvSpPr txBox="1">
            <a:spLocks noGrp="1"/>
          </p:cNvSpPr>
          <p:nvPr>
            <p:ph type="title" idx="4294967295"/>
          </p:nvPr>
        </p:nvSpPr>
        <p:spPr>
          <a:xfrm>
            <a:off x="0" y="1309688"/>
            <a:ext cx="2058988" cy="714375"/>
          </a:xfrm>
          <a:prstGeom prst="rect">
            <a:avLst/>
          </a:prstGeom>
        </p:spPr>
        <p:txBody>
          <a:bodyPr lIns="91425" tIns="91425" rIns="91425" bIns="91425" anchor="b" anchorCtr="0">
            <a:noAutofit/>
          </a:bodyPr>
          <a:lstStyle/>
          <a:p>
            <a:pPr lvl="0" rtl="0">
              <a:spcBef>
                <a:spcPts val="0"/>
              </a:spcBef>
              <a:buNone/>
            </a:pPr>
            <a:r>
              <a:rPr lang="en"/>
              <a:t>algebra</a:t>
            </a:r>
          </a:p>
        </p:txBody>
      </p:sp>
      <p:sp>
        <p:nvSpPr>
          <p:cNvPr id="51" name="Shape 51"/>
          <p:cNvSpPr txBox="1">
            <a:spLocks noGrp="1"/>
          </p:cNvSpPr>
          <p:nvPr>
            <p:ph type="title" idx="4294967295"/>
          </p:nvPr>
        </p:nvSpPr>
        <p:spPr>
          <a:xfrm>
            <a:off x="7085013" y="1255713"/>
            <a:ext cx="2058987" cy="714375"/>
          </a:xfrm>
          <a:prstGeom prst="rect">
            <a:avLst/>
          </a:prstGeom>
        </p:spPr>
        <p:txBody>
          <a:bodyPr lIns="91425" tIns="91425" rIns="91425" bIns="91425" anchor="b" anchorCtr="0">
            <a:noAutofit/>
          </a:bodyPr>
          <a:lstStyle/>
          <a:p>
            <a:pPr lvl="0" rtl="0">
              <a:spcBef>
                <a:spcPts val="0"/>
              </a:spcBef>
              <a:buNone/>
            </a:pPr>
            <a:r>
              <a:rPr lang="en"/>
              <a:t>racket</a:t>
            </a:r>
          </a:p>
        </p:txBody>
      </p:sp>
      <p:sp>
        <p:nvSpPr>
          <p:cNvPr id="52" name="Shape 52"/>
          <p:cNvSpPr txBox="1">
            <a:spLocks noGrp="1"/>
          </p:cNvSpPr>
          <p:nvPr>
            <p:ph type="title" idx="4294967295"/>
          </p:nvPr>
        </p:nvSpPr>
        <p:spPr>
          <a:xfrm>
            <a:off x="0" y="2857500"/>
            <a:ext cx="6249988" cy="1143000"/>
          </a:xfrm>
          <a:prstGeom prst="rect">
            <a:avLst/>
          </a:prstGeom>
        </p:spPr>
        <p:txBody>
          <a:bodyPr lIns="91425" tIns="91425" rIns="91425" bIns="91425" anchor="b" anchorCtr="0">
            <a:noAutofit/>
          </a:bodyPr>
          <a:lstStyle/>
          <a:p>
            <a:pPr lvl="0" rtl="0">
              <a:spcBef>
                <a:spcPts val="0"/>
              </a:spcBef>
              <a:buNone/>
            </a:pPr>
            <a:r>
              <a:rPr lang="en"/>
              <a:t>and we can define values in terms of other values</a:t>
            </a:r>
          </a:p>
        </p:txBody>
      </p:sp>
      <p:sp>
        <p:nvSpPr>
          <p:cNvPr id="48" name="Shape 48"/>
          <p:cNvSpPr txBox="1"/>
          <p:nvPr/>
        </p:nvSpPr>
        <p:spPr>
          <a:xfrm>
            <a:off x="1180800" y="1970037"/>
            <a:ext cx="1792500" cy="778800"/>
          </a:xfrm>
          <a:prstGeom prst="rect">
            <a:avLst/>
          </a:prstGeom>
          <a:noFill/>
          <a:ln>
            <a:noFill/>
          </a:ln>
        </p:spPr>
        <p:txBody>
          <a:bodyPr lIns="91425" tIns="91425" rIns="91425" bIns="91425" anchor="t" anchorCtr="0">
            <a:noAutofit/>
          </a:bodyPr>
          <a:lstStyle/>
          <a:p>
            <a:pPr lvl="0">
              <a:spcBef>
                <a:spcPts val="0"/>
              </a:spcBef>
              <a:buNone/>
            </a:pPr>
            <a:r>
              <a:rPr lang="en" sz="3000">
                <a:solidFill>
                  <a:schemeClr val="lt1"/>
                </a:solidFill>
                <a:latin typeface="Courier New"/>
                <a:ea typeface="Courier New"/>
                <a:cs typeface="Courier New"/>
                <a:sym typeface="Courier New"/>
              </a:rPr>
              <a:t>x = 4</a:t>
            </a:r>
          </a:p>
        </p:txBody>
      </p:sp>
      <p:sp>
        <p:nvSpPr>
          <p:cNvPr id="49" name="Shape 49"/>
          <p:cNvSpPr txBox="1"/>
          <p:nvPr/>
        </p:nvSpPr>
        <p:spPr>
          <a:xfrm>
            <a:off x="4554300" y="1954437"/>
            <a:ext cx="4392900" cy="6576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latin typeface="Courier New"/>
                <a:ea typeface="Courier New"/>
                <a:cs typeface="Courier New"/>
                <a:sym typeface="Courier New"/>
              </a:rPr>
              <a:t>(define x 4)</a:t>
            </a:r>
          </a:p>
        </p:txBody>
      </p:sp>
      <p:sp>
        <p:nvSpPr>
          <p:cNvPr id="53" name="Shape 53"/>
          <p:cNvSpPr txBox="1"/>
          <p:nvPr/>
        </p:nvSpPr>
        <p:spPr>
          <a:xfrm>
            <a:off x="1047600" y="4408737"/>
            <a:ext cx="2897700" cy="7788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latin typeface="Courier New"/>
                <a:ea typeface="Courier New"/>
                <a:cs typeface="Courier New"/>
                <a:sym typeface="Courier New"/>
              </a:rPr>
              <a:t>y = x + 10</a:t>
            </a:r>
          </a:p>
        </p:txBody>
      </p:sp>
      <p:cxnSp>
        <p:nvCxnSpPr>
          <p:cNvPr id="54" name="Shape 54"/>
          <p:cNvCxnSpPr/>
          <p:nvPr/>
        </p:nvCxnSpPr>
        <p:spPr>
          <a:xfrm>
            <a:off x="3840200" y="1465625"/>
            <a:ext cx="13499" cy="1253099"/>
          </a:xfrm>
          <a:prstGeom prst="straightConnector1">
            <a:avLst/>
          </a:prstGeom>
          <a:noFill/>
          <a:ln w="19050" cap="flat" cmpd="sng">
            <a:solidFill>
              <a:schemeClr val="lt1"/>
            </a:solidFill>
            <a:prstDash val="solid"/>
            <a:round/>
            <a:headEnd type="none" w="lg" len="lg"/>
            <a:tailEnd type="none" w="lg" len="lg"/>
          </a:ln>
        </p:spPr>
      </p:cxnSp>
      <p:cxnSp>
        <p:nvCxnSpPr>
          <p:cNvPr id="55" name="Shape 55"/>
          <p:cNvCxnSpPr/>
          <p:nvPr/>
        </p:nvCxnSpPr>
        <p:spPr>
          <a:xfrm>
            <a:off x="3840200" y="4000500"/>
            <a:ext cx="40500" cy="2585099"/>
          </a:xfrm>
          <a:prstGeom prst="straightConnector1">
            <a:avLst/>
          </a:prstGeom>
          <a:noFill/>
          <a:ln w="19050" cap="flat" cmpd="sng">
            <a:solidFill>
              <a:schemeClr val="lt1"/>
            </a:solidFill>
            <a:prstDash val="solid"/>
            <a:round/>
            <a:headEnd type="none" w="lg" len="lg"/>
            <a:tailEnd type="none" w="lg" len="lg"/>
          </a:ln>
        </p:spPr>
      </p:cxnSp>
      <p:sp>
        <p:nvSpPr>
          <p:cNvPr id="56" name="Shape 56"/>
          <p:cNvSpPr txBox="1"/>
          <p:nvPr/>
        </p:nvSpPr>
        <p:spPr>
          <a:xfrm>
            <a:off x="4379389" y="4388496"/>
            <a:ext cx="4567800" cy="6576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latin typeface="Courier New"/>
                <a:ea typeface="Courier New"/>
                <a:cs typeface="Courier New"/>
                <a:sym typeface="Courier New"/>
              </a:rPr>
              <a:t>(define y (+ x 10))</a:t>
            </a:r>
          </a:p>
        </p:txBody>
      </p:sp>
    </p:spTree>
    <p:extLst>
      <p:ext uri="{BB962C8B-B14F-4D97-AF65-F5344CB8AC3E}">
        <p14:creationId xmlns:p14="http://schemas.microsoft.com/office/powerpoint/2010/main" val="259887046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p:cNvPicPr preferRelativeResize="0"/>
          <p:nvPr/>
        </p:nvPicPr>
        <p:blipFill>
          <a:blip r:embed="rId3">
            <a:alphaModFix/>
          </a:blip>
          <a:stretch>
            <a:fillRect/>
          </a:stretch>
        </p:blipFill>
        <p:spPr>
          <a:xfrm>
            <a:off x="485775" y="28575"/>
            <a:ext cx="8053101" cy="6801664"/>
          </a:xfrm>
          <a:prstGeom prst="rect">
            <a:avLst/>
          </a:prstGeom>
          <a:noFill/>
          <a:ln>
            <a:noFill/>
          </a:ln>
        </p:spPr>
      </p:pic>
      <p:sp>
        <p:nvSpPr>
          <p:cNvPr id="9" name="Title 8"/>
          <p:cNvSpPr>
            <a:spLocks noGrp="1"/>
          </p:cNvSpPr>
          <p:nvPr>
            <p:ph type="title"/>
          </p:nvPr>
        </p:nvSpPr>
        <p:spPr/>
        <p:txBody>
          <a:bodyPr/>
          <a:lstStyle/>
          <a:p>
            <a:endParaRPr lang="en-US"/>
          </a:p>
        </p:txBody>
      </p:sp>
      <p:sp>
        <p:nvSpPr>
          <p:cNvPr id="10" name="Content Placeholder 9"/>
          <p:cNvSpPr>
            <a:spLocks noGrp="1"/>
          </p:cNvSpPr>
          <p:nvPr>
            <p:ph idx="1"/>
          </p:nvPr>
        </p:nvSpPr>
        <p:spPr/>
        <p:txBody>
          <a:bodyPr/>
          <a:lstStyle/>
          <a:p>
            <a:endParaRPr lang="en-US"/>
          </a:p>
        </p:txBody>
      </p:sp>
    </p:spTree>
    <p:extLst>
      <p:ext uri="{BB962C8B-B14F-4D97-AF65-F5344CB8AC3E}">
        <p14:creationId xmlns:p14="http://schemas.microsoft.com/office/powerpoint/2010/main" val="102404141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
              <a:t>can you define a function </a:t>
            </a:r>
            <a:r>
              <a:rPr lang="en">
                <a:sym typeface="Courier New"/>
              </a:rPr>
              <a:t>g</a:t>
            </a:r>
            <a:r>
              <a:rPr lang="en"/>
              <a:t>, which takes in a variable </a:t>
            </a:r>
            <a:r>
              <a:rPr lang="en">
                <a:sym typeface="Courier New"/>
              </a:rPr>
              <a:t>q</a:t>
            </a:r>
            <a:r>
              <a:rPr lang="en"/>
              <a:t> and multiplies it by 20?</a:t>
            </a:r>
          </a:p>
        </p:txBody>
      </p:sp>
      <p:sp>
        <p:nvSpPr>
          <p:cNvPr id="8" name="Content Placeholder 7"/>
          <p:cNvSpPr>
            <a:spLocks noGrp="1"/>
          </p:cNvSpPr>
          <p:nvPr>
            <p:ph idx="1"/>
          </p:nvPr>
        </p:nvSpPr>
        <p:spPr/>
        <p:txBody>
          <a:bodyPr/>
          <a:lstStyle/>
          <a:p>
            <a:endParaRPr lang="en-US"/>
          </a:p>
        </p:txBody>
      </p:sp>
      <p:sp>
        <p:nvSpPr>
          <p:cNvPr id="76" name="Shape 76"/>
          <p:cNvSpPr txBox="1">
            <a:spLocks noGrp="1"/>
          </p:cNvSpPr>
          <p:nvPr>
            <p:ph type="title" idx="4294967295"/>
          </p:nvPr>
        </p:nvSpPr>
        <p:spPr>
          <a:xfrm>
            <a:off x="0" y="1936750"/>
            <a:ext cx="9569450" cy="1143000"/>
          </a:xfrm>
          <a:prstGeom prst="rect">
            <a:avLst/>
          </a:prstGeom>
        </p:spPr>
        <p:txBody>
          <a:bodyPr lIns="91425" tIns="91425" rIns="91425" bIns="91425" anchor="b" anchorCtr="0">
            <a:noAutofit/>
          </a:bodyPr>
          <a:lstStyle/>
          <a:p>
            <a:pPr lvl="0" rtl="0">
              <a:spcBef>
                <a:spcPts val="0"/>
              </a:spcBef>
              <a:buNone/>
            </a:pPr>
            <a:r>
              <a:rPr lang="en" sz="3300"/>
              <a:t>can you define a function </a:t>
            </a:r>
            <a:r>
              <a:rPr lang="en" sz="3300">
                <a:solidFill>
                  <a:srgbClr val="00FFFF"/>
                </a:solidFill>
                <a:latin typeface="Courier New"/>
                <a:ea typeface="Courier New"/>
                <a:cs typeface="Courier New"/>
                <a:sym typeface="Courier New"/>
              </a:rPr>
              <a:t>h</a:t>
            </a:r>
            <a:r>
              <a:rPr lang="en" sz="3300"/>
              <a:t>, which takes in a variable </a:t>
            </a:r>
            <a:r>
              <a:rPr lang="en" sz="3300">
                <a:solidFill>
                  <a:srgbClr val="00FFFF"/>
                </a:solidFill>
                <a:latin typeface="Courier New"/>
                <a:ea typeface="Courier New"/>
                <a:cs typeface="Courier New"/>
                <a:sym typeface="Courier New"/>
              </a:rPr>
              <a:t>r</a:t>
            </a:r>
            <a:r>
              <a:rPr lang="en" sz="3300"/>
              <a:t> and divides it by 2 then adds 5?</a:t>
            </a:r>
          </a:p>
        </p:txBody>
      </p:sp>
      <p:sp>
        <p:nvSpPr>
          <p:cNvPr id="77" name="Shape 77"/>
          <p:cNvSpPr txBox="1">
            <a:spLocks noGrp="1"/>
          </p:cNvSpPr>
          <p:nvPr>
            <p:ph type="title" idx="4294967295"/>
          </p:nvPr>
        </p:nvSpPr>
        <p:spPr>
          <a:xfrm>
            <a:off x="0" y="3656013"/>
            <a:ext cx="9569450" cy="1143000"/>
          </a:xfrm>
          <a:prstGeom prst="rect">
            <a:avLst/>
          </a:prstGeom>
        </p:spPr>
        <p:txBody>
          <a:bodyPr lIns="91425" tIns="91425" rIns="91425" bIns="91425" anchor="b" anchorCtr="0">
            <a:noAutofit/>
          </a:bodyPr>
          <a:lstStyle/>
          <a:p>
            <a:pPr lvl="0" rtl="0">
              <a:spcBef>
                <a:spcPts val="0"/>
              </a:spcBef>
              <a:buNone/>
            </a:pPr>
            <a:r>
              <a:rPr lang="en" sz="3300"/>
              <a:t>can you define a function </a:t>
            </a:r>
            <a:r>
              <a:rPr lang="en" sz="3300">
                <a:solidFill>
                  <a:srgbClr val="00FFFF"/>
                </a:solidFill>
                <a:latin typeface="Courier New"/>
                <a:ea typeface="Courier New"/>
                <a:cs typeface="Courier New"/>
                <a:sym typeface="Courier New"/>
              </a:rPr>
              <a:t>f</a:t>
            </a:r>
            <a:r>
              <a:rPr lang="en" sz="3300"/>
              <a:t>, which takes in a variable </a:t>
            </a:r>
            <a:r>
              <a:rPr lang="en" sz="3300">
                <a:solidFill>
                  <a:srgbClr val="00FFFF"/>
                </a:solidFill>
                <a:latin typeface="Courier New"/>
                <a:ea typeface="Courier New"/>
                <a:cs typeface="Courier New"/>
                <a:sym typeface="Courier New"/>
              </a:rPr>
              <a:t>s</a:t>
            </a:r>
            <a:r>
              <a:rPr lang="en" sz="3300"/>
              <a:t> and multiplies it by 1/3?</a:t>
            </a:r>
          </a:p>
        </p:txBody>
      </p:sp>
      <p:sp>
        <p:nvSpPr>
          <p:cNvPr id="78" name="Shape 78"/>
          <p:cNvSpPr txBox="1">
            <a:spLocks noGrp="1"/>
          </p:cNvSpPr>
          <p:nvPr>
            <p:ph type="title" idx="4294967295"/>
          </p:nvPr>
        </p:nvSpPr>
        <p:spPr>
          <a:xfrm>
            <a:off x="0" y="5281613"/>
            <a:ext cx="9569450" cy="1143000"/>
          </a:xfrm>
          <a:prstGeom prst="rect">
            <a:avLst/>
          </a:prstGeom>
        </p:spPr>
        <p:txBody>
          <a:bodyPr lIns="91425" tIns="91425" rIns="91425" bIns="91425" anchor="b" anchorCtr="0">
            <a:noAutofit/>
          </a:bodyPr>
          <a:lstStyle/>
          <a:p>
            <a:pPr lvl="0" rtl="0">
              <a:spcBef>
                <a:spcPts val="0"/>
              </a:spcBef>
              <a:buNone/>
            </a:pPr>
            <a:r>
              <a:rPr lang="en" sz="3300"/>
              <a:t>can you define a function </a:t>
            </a:r>
            <a:r>
              <a:rPr lang="en" sz="3300">
                <a:solidFill>
                  <a:srgbClr val="00FFFF"/>
                </a:solidFill>
                <a:latin typeface="Courier New"/>
                <a:ea typeface="Courier New"/>
                <a:cs typeface="Courier New"/>
                <a:sym typeface="Courier New"/>
              </a:rPr>
              <a:t>g</a:t>
            </a:r>
            <a:r>
              <a:rPr lang="en" sz="3300"/>
              <a:t>, which takes in a variable </a:t>
            </a:r>
            <a:r>
              <a:rPr lang="en" sz="3300">
                <a:solidFill>
                  <a:srgbClr val="00FFFF"/>
                </a:solidFill>
                <a:latin typeface="Courier New"/>
                <a:ea typeface="Courier New"/>
                <a:cs typeface="Courier New"/>
                <a:sym typeface="Courier New"/>
              </a:rPr>
              <a:t>t</a:t>
            </a:r>
            <a:r>
              <a:rPr lang="en" sz="3300"/>
              <a:t> and subtracts 13 from it?</a:t>
            </a:r>
          </a:p>
        </p:txBody>
      </p:sp>
    </p:spTree>
    <p:extLst>
      <p:ext uri="{BB962C8B-B14F-4D97-AF65-F5344CB8AC3E}">
        <p14:creationId xmlns:p14="http://schemas.microsoft.com/office/powerpoint/2010/main" val="107712581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p:txBody>
          <a:bodyPr>
            <a:normAutofit fontScale="90000"/>
          </a:bodyPr>
          <a:lstStyle/>
          <a:p>
            <a:pPr lvl="0"/>
            <a:r>
              <a:rPr lang="en"/>
              <a:t>Review:</a:t>
            </a:r>
          </a:p>
          <a:p>
            <a:pPr lvl="0"/>
            <a:r>
              <a:rPr lang="en"/>
              <a:t>by replacing </a:t>
            </a:r>
            <a:r>
              <a:rPr lang="en">
                <a:sym typeface="Courier New"/>
              </a:rPr>
              <a:t>define </a:t>
            </a:r>
            <a:r>
              <a:rPr lang="en"/>
              <a:t>with an equal sign </a:t>
            </a:r>
          </a:p>
          <a:p>
            <a:pPr lvl="0"/>
            <a:r>
              <a:rPr lang="en"/>
              <a:t>we can write</a:t>
            </a:r>
          </a:p>
        </p:txBody>
      </p:sp>
      <p:sp>
        <p:nvSpPr>
          <p:cNvPr id="8" name="Content Placeholder 7"/>
          <p:cNvSpPr>
            <a:spLocks noGrp="1"/>
          </p:cNvSpPr>
          <p:nvPr>
            <p:ph idx="1"/>
          </p:nvPr>
        </p:nvSpPr>
        <p:spPr/>
        <p:txBody>
          <a:bodyPr/>
          <a:lstStyle/>
          <a:p>
            <a:endParaRPr lang="en-US"/>
          </a:p>
        </p:txBody>
      </p:sp>
      <p:pic>
        <p:nvPicPr>
          <p:cNvPr id="118" name="Shape 118"/>
          <p:cNvPicPr preferRelativeResize="0"/>
          <p:nvPr/>
        </p:nvPicPr>
        <p:blipFill>
          <a:blip r:embed="rId3">
            <a:alphaModFix/>
          </a:blip>
          <a:stretch>
            <a:fillRect/>
          </a:stretch>
        </p:blipFill>
        <p:spPr>
          <a:xfrm>
            <a:off x="2382225" y="2281250"/>
            <a:ext cx="4551077" cy="895380"/>
          </a:xfrm>
          <a:prstGeom prst="rect">
            <a:avLst/>
          </a:prstGeom>
          <a:noFill/>
          <a:ln>
            <a:noFill/>
          </a:ln>
        </p:spPr>
      </p:pic>
      <p:sp>
        <p:nvSpPr>
          <p:cNvPr id="119" name="Shape 119"/>
          <p:cNvSpPr txBox="1"/>
          <p:nvPr/>
        </p:nvSpPr>
        <p:spPr>
          <a:xfrm>
            <a:off x="183899" y="3750400"/>
            <a:ext cx="8776200" cy="1544700"/>
          </a:xfrm>
          <a:prstGeom prst="rect">
            <a:avLst/>
          </a:prstGeom>
          <a:noFill/>
          <a:ln>
            <a:noFill/>
          </a:ln>
        </p:spPr>
        <p:txBody>
          <a:bodyPr lIns="91425" tIns="91425" rIns="91425" bIns="91425" anchor="t" anchorCtr="0">
            <a:noAutofit/>
          </a:bodyPr>
          <a:lstStyle/>
          <a:p>
            <a:pPr lvl="0" rtl="0">
              <a:spcBef>
                <a:spcPts val="0"/>
              </a:spcBef>
              <a:buNone/>
            </a:pPr>
            <a:r>
              <a:rPr lang="en" sz="3600">
                <a:solidFill>
                  <a:schemeClr val="lt1"/>
                </a:solidFill>
              </a:rPr>
              <a:t>this is called functions notation.</a:t>
            </a:r>
          </a:p>
          <a:p>
            <a:pPr lvl="0">
              <a:spcBef>
                <a:spcPts val="0"/>
              </a:spcBef>
              <a:buNone/>
            </a:pPr>
            <a:r>
              <a:rPr lang="en" sz="3600">
                <a:solidFill>
                  <a:schemeClr val="lt1"/>
                </a:solidFill>
              </a:rPr>
              <a:t>it says the function "f of x" equals "x + 1" </a:t>
            </a:r>
          </a:p>
        </p:txBody>
      </p:sp>
    </p:spTree>
    <p:extLst>
      <p:ext uri="{BB962C8B-B14F-4D97-AF65-F5344CB8AC3E}">
        <p14:creationId xmlns:p14="http://schemas.microsoft.com/office/powerpoint/2010/main" val="361388953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p:txBody>
          <a:bodyPr/>
          <a:lstStyle/>
          <a:p>
            <a:pPr lvl="0"/>
            <a:r>
              <a:rPr lang="en"/>
              <a:t>can you translate this algebra into code?</a:t>
            </a:r>
          </a:p>
        </p:txBody>
      </p:sp>
      <p:sp>
        <p:nvSpPr>
          <p:cNvPr id="8" name="Content Placeholder 7"/>
          <p:cNvSpPr>
            <a:spLocks noGrp="1"/>
          </p:cNvSpPr>
          <p:nvPr>
            <p:ph idx="1"/>
          </p:nvPr>
        </p:nvSpPr>
        <p:spPr/>
        <p:txBody>
          <a:bodyPr/>
          <a:lstStyle/>
          <a:p>
            <a:endParaRPr lang="en-US"/>
          </a:p>
        </p:txBody>
      </p:sp>
      <p:pic>
        <p:nvPicPr>
          <p:cNvPr id="89" name="Shape 89"/>
          <p:cNvPicPr preferRelativeResize="0"/>
          <p:nvPr/>
        </p:nvPicPr>
        <p:blipFill>
          <a:blip r:embed="rId3">
            <a:alphaModFix/>
          </a:blip>
          <a:stretch>
            <a:fillRect/>
          </a:stretch>
        </p:blipFill>
        <p:spPr>
          <a:xfrm>
            <a:off x="642350" y="1550450"/>
            <a:ext cx="3200400" cy="628650"/>
          </a:xfrm>
          <a:prstGeom prst="rect">
            <a:avLst/>
          </a:prstGeom>
          <a:solidFill>
            <a:schemeClr val="bg1">
              <a:alpha val="0"/>
            </a:schemeClr>
          </a:solidFill>
          <a:ln>
            <a:noFill/>
          </a:ln>
        </p:spPr>
      </p:pic>
      <p:pic>
        <p:nvPicPr>
          <p:cNvPr id="90" name="Shape 90"/>
          <p:cNvPicPr preferRelativeResize="0"/>
          <p:nvPr/>
        </p:nvPicPr>
        <p:blipFill>
          <a:blip r:embed="rId4">
            <a:alphaModFix/>
          </a:blip>
          <a:stretch>
            <a:fillRect/>
          </a:stretch>
        </p:blipFill>
        <p:spPr>
          <a:xfrm>
            <a:off x="5774175" y="4120475"/>
            <a:ext cx="3200400" cy="1085850"/>
          </a:xfrm>
          <a:prstGeom prst="rect">
            <a:avLst/>
          </a:prstGeom>
          <a:solidFill>
            <a:schemeClr val="bg1">
              <a:alpha val="0"/>
            </a:schemeClr>
          </a:solidFill>
          <a:ln>
            <a:noFill/>
          </a:ln>
        </p:spPr>
      </p:pic>
      <p:pic>
        <p:nvPicPr>
          <p:cNvPr id="91" name="Shape 91"/>
          <p:cNvPicPr preferRelativeResize="0"/>
          <p:nvPr/>
        </p:nvPicPr>
        <p:blipFill>
          <a:blip r:embed="rId5">
            <a:alphaModFix/>
          </a:blip>
          <a:stretch>
            <a:fillRect/>
          </a:stretch>
        </p:blipFill>
        <p:spPr>
          <a:xfrm>
            <a:off x="655325" y="4386860"/>
            <a:ext cx="3257550" cy="628650"/>
          </a:xfrm>
          <a:prstGeom prst="rect">
            <a:avLst/>
          </a:prstGeom>
          <a:solidFill>
            <a:schemeClr val="bg1">
              <a:alpha val="0"/>
            </a:schemeClr>
          </a:solidFill>
          <a:ln>
            <a:noFill/>
          </a:ln>
        </p:spPr>
      </p:pic>
      <p:pic>
        <p:nvPicPr>
          <p:cNvPr id="92" name="Shape 92"/>
          <p:cNvPicPr preferRelativeResize="0"/>
          <p:nvPr/>
        </p:nvPicPr>
        <p:blipFill>
          <a:blip r:embed="rId6">
            <a:alphaModFix/>
          </a:blip>
          <a:stretch>
            <a:fillRect/>
          </a:stretch>
        </p:blipFill>
        <p:spPr>
          <a:xfrm>
            <a:off x="5754425" y="1550450"/>
            <a:ext cx="2400300" cy="628650"/>
          </a:xfrm>
          <a:prstGeom prst="rect">
            <a:avLst/>
          </a:prstGeom>
          <a:solidFill>
            <a:schemeClr val="bg1">
              <a:alpha val="0"/>
            </a:schemeClr>
          </a:solidFill>
          <a:ln>
            <a:noFill/>
          </a:ln>
        </p:spPr>
      </p:pic>
      <p:sp>
        <p:nvSpPr>
          <p:cNvPr id="93" name="Shape 93"/>
          <p:cNvSpPr txBox="1"/>
          <p:nvPr/>
        </p:nvSpPr>
        <p:spPr>
          <a:xfrm>
            <a:off x="-19800" y="1488675"/>
            <a:ext cx="699299" cy="698999"/>
          </a:xfrm>
          <a:prstGeom prst="rect">
            <a:avLst/>
          </a:prstGeom>
          <a:solidFill>
            <a:schemeClr val="bg1">
              <a:alpha val="0"/>
            </a:schemeClr>
          </a:solidFill>
          <a:ln>
            <a:noFill/>
          </a:ln>
        </p:spPr>
        <p:txBody>
          <a:bodyPr lIns="91425" tIns="91425" rIns="91425" bIns="91425" anchor="t" anchorCtr="0">
            <a:noAutofit/>
          </a:bodyPr>
          <a:lstStyle/>
          <a:p>
            <a:pPr lvl="0">
              <a:spcBef>
                <a:spcPts val="0"/>
              </a:spcBef>
              <a:buNone/>
            </a:pPr>
            <a:r>
              <a:rPr lang="en" sz="3600">
                <a:solidFill>
                  <a:schemeClr val="lt1"/>
                </a:solidFill>
              </a:rPr>
              <a:t>1)</a:t>
            </a:r>
          </a:p>
        </p:txBody>
      </p:sp>
      <p:sp>
        <p:nvSpPr>
          <p:cNvPr id="94" name="Shape 94"/>
          <p:cNvSpPr txBox="1"/>
          <p:nvPr/>
        </p:nvSpPr>
        <p:spPr>
          <a:xfrm>
            <a:off x="5099100" y="1515275"/>
            <a:ext cx="699299" cy="698999"/>
          </a:xfrm>
          <a:prstGeom prst="rect">
            <a:avLst/>
          </a:prstGeom>
          <a:solidFill>
            <a:schemeClr val="bg1">
              <a:alpha val="0"/>
            </a:schemeClr>
          </a:solidFill>
          <a:ln>
            <a:noFill/>
          </a:ln>
        </p:spPr>
        <p:txBody>
          <a:bodyPr lIns="91425" tIns="91425" rIns="91425" bIns="91425" anchor="t" anchorCtr="0">
            <a:noAutofit/>
          </a:bodyPr>
          <a:lstStyle/>
          <a:p>
            <a:pPr lvl="0" rtl="0">
              <a:spcBef>
                <a:spcPts val="0"/>
              </a:spcBef>
              <a:buNone/>
            </a:pPr>
            <a:r>
              <a:rPr lang="en" sz="3600">
                <a:solidFill>
                  <a:schemeClr val="lt1"/>
                </a:solidFill>
              </a:rPr>
              <a:t>2)</a:t>
            </a:r>
          </a:p>
        </p:txBody>
      </p:sp>
      <p:sp>
        <p:nvSpPr>
          <p:cNvPr id="95" name="Shape 95"/>
          <p:cNvSpPr txBox="1"/>
          <p:nvPr/>
        </p:nvSpPr>
        <p:spPr>
          <a:xfrm>
            <a:off x="0" y="4272875"/>
            <a:ext cx="699299" cy="698999"/>
          </a:xfrm>
          <a:prstGeom prst="rect">
            <a:avLst/>
          </a:prstGeom>
          <a:solidFill>
            <a:schemeClr val="bg1">
              <a:alpha val="0"/>
            </a:schemeClr>
          </a:solidFill>
          <a:ln>
            <a:noFill/>
          </a:ln>
        </p:spPr>
        <p:txBody>
          <a:bodyPr lIns="91425" tIns="91425" rIns="91425" bIns="91425" anchor="t" anchorCtr="0">
            <a:noAutofit/>
          </a:bodyPr>
          <a:lstStyle/>
          <a:p>
            <a:pPr lvl="0" rtl="0">
              <a:spcBef>
                <a:spcPts val="0"/>
              </a:spcBef>
              <a:buNone/>
            </a:pPr>
            <a:r>
              <a:rPr lang="en" sz="3600">
                <a:solidFill>
                  <a:schemeClr val="lt1"/>
                </a:solidFill>
              </a:rPr>
              <a:t>3)</a:t>
            </a:r>
          </a:p>
        </p:txBody>
      </p:sp>
      <p:sp>
        <p:nvSpPr>
          <p:cNvPr id="96" name="Shape 96"/>
          <p:cNvSpPr txBox="1"/>
          <p:nvPr/>
        </p:nvSpPr>
        <p:spPr>
          <a:xfrm>
            <a:off x="5074875" y="4349075"/>
            <a:ext cx="699299" cy="698999"/>
          </a:xfrm>
          <a:prstGeom prst="rect">
            <a:avLst/>
          </a:prstGeom>
          <a:solidFill>
            <a:schemeClr val="bg1">
              <a:alpha val="0"/>
            </a:schemeClr>
          </a:solidFill>
          <a:ln>
            <a:noFill/>
          </a:ln>
        </p:spPr>
        <p:txBody>
          <a:bodyPr lIns="91425" tIns="91425" rIns="91425" bIns="91425" anchor="t" anchorCtr="0">
            <a:noAutofit/>
          </a:bodyPr>
          <a:lstStyle/>
          <a:p>
            <a:pPr lvl="0" rtl="0">
              <a:spcBef>
                <a:spcPts val="0"/>
              </a:spcBef>
              <a:buNone/>
            </a:pPr>
            <a:r>
              <a:rPr lang="en" sz="3600">
                <a:solidFill>
                  <a:schemeClr val="lt1"/>
                </a:solidFill>
              </a:rPr>
              <a:t>4)</a:t>
            </a:r>
          </a:p>
        </p:txBody>
      </p:sp>
    </p:spTree>
    <p:extLst>
      <p:ext uri="{BB962C8B-B14F-4D97-AF65-F5344CB8AC3E}">
        <p14:creationId xmlns:p14="http://schemas.microsoft.com/office/powerpoint/2010/main" val="184845822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pic>
        <p:nvPicPr>
          <p:cNvPr id="50" name="Shape 50"/>
          <p:cNvPicPr preferRelativeResize="0"/>
          <p:nvPr/>
        </p:nvPicPr>
        <p:blipFill>
          <a:blip r:embed="rId3">
            <a:alphaModFix/>
          </a:blip>
          <a:stretch>
            <a:fillRect/>
          </a:stretch>
        </p:blipFill>
        <p:spPr>
          <a:xfrm>
            <a:off x="489075" y="370675"/>
            <a:ext cx="8196699" cy="4480662"/>
          </a:xfrm>
          <a:prstGeom prst="rect">
            <a:avLst/>
          </a:prstGeom>
          <a:noFill/>
          <a:ln>
            <a:noFill/>
          </a:ln>
        </p:spPr>
      </p:pic>
      <p:sp>
        <p:nvSpPr>
          <p:cNvPr id="51" name="Shape 51"/>
          <p:cNvSpPr txBox="1"/>
          <p:nvPr/>
        </p:nvSpPr>
        <p:spPr>
          <a:xfrm>
            <a:off x="3065025" y="955191"/>
            <a:ext cx="1864500" cy="508200"/>
          </a:xfrm>
          <a:prstGeom prst="rect">
            <a:avLst/>
          </a:prstGeom>
          <a:noFill/>
          <a:ln>
            <a:noFill/>
          </a:ln>
        </p:spPr>
        <p:txBody>
          <a:bodyPr lIns="91425" tIns="91425" rIns="91425" bIns="91425" anchor="t" anchorCtr="0">
            <a:noAutofit/>
          </a:bodyPr>
          <a:lstStyle/>
          <a:p>
            <a:pPr lvl="0">
              <a:spcBef>
                <a:spcPts val="0"/>
              </a:spcBef>
              <a:buNone/>
            </a:pPr>
            <a:r>
              <a:rPr lang="en"/>
              <a:t>yard-area  50   60 </a:t>
            </a:r>
          </a:p>
        </p:txBody>
      </p:sp>
      <p:sp>
        <p:nvSpPr>
          <p:cNvPr id="52" name="Shape 52"/>
          <p:cNvSpPr txBox="1"/>
          <p:nvPr/>
        </p:nvSpPr>
        <p:spPr>
          <a:xfrm>
            <a:off x="3732950" y="1858500"/>
            <a:ext cx="2205299" cy="886799"/>
          </a:xfrm>
          <a:prstGeom prst="rect">
            <a:avLst/>
          </a:prstGeom>
          <a:noFill/>
          <a:ln>
            <a:noFill/>
          </a:ln>
        </p:spPr>
        <p:txBody>
          <a:bodyPr lIns="91425" tIns="91425" rIns="91425" bIns="91425" anchor="t" anchorCtr="0">
            <a:noAutofit/>
          </a:bodyPr>
          <a:lstStyle/>
          <a:p>
            <a:pPr lvl="0">
              <a:spcBef>
                <a:spcPts val="0"/>
              </a:spcBef>
              <a:buNone/>
            </a:pPr>
            <a:r>
              <a:rPr lang="en" sz="3000"/>
              <a:t>(* 50 60)</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7397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1900"/>
                                        <p:tgtEl>
                                          <p:spTgt spid="5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Shape 70"/>
          <p:cNvPicPr preferRelativeResize="0"/>
          <p:nvPr/>
        </p:nvPicPr>
        <p:blipFill>
          <a:blip r:embed="rId3">
            <a:alphaModFix/>
          </a:blip>
          <a:stretch>
            <a:fillRect/>
          </a:stretch>
        </p:blipFill>
        <p:spPr>
          <a:xfrm>
            <a:off x="333225" y="353287"/>
            <a:ext cx="8415675" cy="4625447"/>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67240520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Shape 39"/>
          <p:cNvPicPr preferRelativeResize="0"/>
          <p:nvPr/>
        </p:nvPicPr>
        <p:blipFill>
          <a:blip r:embed="rId3">
            <a:alphaModFix/>
          </a:blip>
          <a:stretch>
            <a:fillRect/>
          </a:stretch>
        </p:blipFill>
        <p:spPr>
          <a:xfrm>
            <a:off x="224294" y="140350"/>
            <a:ext cx="8327810" cy="3919828"/>
          </a:xfrm>
          <a:prstGeom prst="rect">
            <a:avLst/>
          </a:prstGeom>
          <a:noFill/>
          <a:ln>
            <a:noFill/>
          </a:ln>
        </p:spPr>
      </p:pic>
      <p:pic>
        <p:nvPicPr>
          <p:cNvPr id="40" name="Shape 40"/>
          <p:cNvPicPr preferRelativeResize="0"/>
          <p:nvPr/>
        </p:nvPicPr>
        <p:blipFill>
          <a:blip r:embed="rId4">
            <a:alphaModFix/>
          </a:blip>
          <a:stretch>
            <a:fillRect/>
          </a:stretch>
        </p:blipFill>
        <p:spPr>
          <a:xfrm>
            <a:off x="224294" y="4060178"/>
            <a:ext cx="8114091" cy="2651013"/>
          </a:xfrm>
          <a:prstGeom prst="rect">
            <a:avLst/>
          </a:prstGeom>
          <a:noFill/>
          <a:ln>
            <a:noFill/>
          </a:ln>
        </p:spPr>
      </p:pic>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195156640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57" name="Shape 57"/>
          <p:cNvPicPr preferRelativeResize="0"/>
          <p:nvPr/>
        </p:nvPicPr>
        <p:blipFill>
          <a:blip r:embed="rId3">
            <a:alphaModFix/>
          </a:blip>
          <a:stretch>
            <a:fillRect/>
          </a:stretch>
        </p:blipFill>
        <p:spPr>
          <a:xfrm>
            <a:off x="257000" y="281275"/>
            <a:ext cx="8526513" cy="2903402"/>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45060081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Shape 75"/>
          <p:cNvPicPr preferRelativeResize="0"/>
          <p:nvPr/>
        </p:nvPicPr>
        <p:blipFill>
          <a:blip r:embed="rId3">
            <a:alphaModFix/>
          </a:blip>
          <a:stretch>
            <a:fillRect/>
          </a:stretch>
        </p:blipFill>
        <p:spPr>
          <a:xfrm>
            <a:off x="229987" y="270762"/>
            <a:ext cx="8639451" cy="2639593"/>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899766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p:txBody>
          <a:bodyPr/>
          <a:lstStyle/>
          <a:p>
            <a:pPr lvl="0"/>
            <a:r>
              <a:rPr lang="en"/>
              <a:t>Images</a:t>
            </a:r>
          </a:p>
        </p:txBody>
      </p:sp>
      <p:sp>
        <p:nvSpPr>
          <p:cNvPr id="8" name="Content Placeholder 7"/>
          <p:cNvSpPr>
            <a:spLocks noGrp="1"/>
          </p:cNvSpPr>
          <p:nvPr>
            <p:ph idx="1"/>
          </p:nvPr>
        </p:nvSpPr>
        <p:spPr/>
        <p:txBody>
          <a:bodyPr/>
          <a:lstStyle/>
          <a:p>
            <a:endParaRPr lang="en-US"/>
          </a:p>
        </p:txBody>
      </p:sp>
      <p:pic>
        <p:nvPicPr>
          <p:cNvPr id="137" name="Shape 137" descr="Image result for images.google.com eric allatta"/>
          <p:cNvPicPr preferRelativeResize="0"/>
          <p:nvPr/>
        </p:nvPicPr>
        <p:blipFill>
          <a:blip r:embed="rId3">
            <a:alphaModFix/>
          </a:blip>
          <a:stretch>
            <a:fillRect/>
          </a:stretch>
        </p:blipFill>
        <p:spPr>
          <a:xfrm>
            <a:off x="4858500" y="1887375"/>
            <a:ext cx="1009099" cy="1009099"/>
          </a:xfrm>
          <a:prstGeom prst="rect">
            <a:avLst/>
          </a:prstGeom>
          <a:noFill/>
          <a:ln>
            <a:noFill/>
          </a:ln>
        </p:spPr>
      </p:pic>
      <p:sp>
        <p:nvSpPr>
          <p:cNvPr id="138" name="Shape 138"/>
          <p:cNvSpPr/>
          <p:nvPr/>
        </p:nvSpPr>
        <p:spPr>
          <a:xfrm>
            <a:off x="953025" y="2335825"/>
            <a:ext cx="915600" cy="897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9" name="Shape 139"/>
          <p:cNvSpPr/>
          <p:nvPr/>
        </p:nvSpPr>
        <p:spPr>
          <a:xfrm>
            <a:off x="2756275" y="3344900"/>
            <a:ext cx="868800" cy="775500"/>
          </a:xfrm>
          <a:prstGeom prst="triangle">
            <a:avLst>
              <a:gd name="adj" fmla="val 5000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0" name="Shape 140"/>
          <p:cNvSpPr/>
          <p:nvPr/>
        </p:nvSpPr>
        <p:spPr>
          <a:xfrm>
            <a:off x="803525" y="4204500"/>
            <a:ext cx="1009200" cy="10839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44997877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pic>
        <p:nvPicPr>
          <p:cNvPr id="34" name="Shape 34"/>
          <p:cNvPicPr preferRelativeResize="0"/>
          <p:nvPr/>
        </p:nvPicPr>
        <p:blipFill>
          <a:blip r:embed="rId3">
            <a:alphaModFix/>
          </a:blip>
          <a:stretch>
            <a:fillRect/>
          </a:stretch>
        </p:blipFill>
        <p:spPr>
          <a:xfrm>
            <a:off x="562662" y="659633"/>
            <a:ext cx="7826118" cy="3749359"/>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83252911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Shape 62"/>
          <p:cNvPicPr preferRelativeResize="0"/>
          <p:nvPr/>
        </p:nvPicPr>
        <p:blipFill>
          <a:blip r:embed="rId3">
            <a:alphaModFix/>
          </a:blip>
          <a:stretch>
            <a:fillRect/>
          </a:stretch>
        </p:blipFill>
        <p:spPr>
          <a:xfrm>
            <a:off x="82651" y="2995937"/>
            <a:ext cx="8961990" cy="3845642"/>
          </a:xfrm>
          <a:prstGeom prst="rect">
            <a:avLst/>
          </a:prstGeom>
          <a:noFill/>
          <a:ln>
            <a:noFill/>
          </a:ln>
        </p:spPr>
      </p:pic>
      <p:sp>
        <p:nvSpPr>
          <p:cNvPr id="63" name="Shape 63"/>
          <p:cNvSpPr txBox="1"/>
          <p:nvPr/>
        </p:nvSpPr>
        <p:spPr>
          <a:xfrm>
            <a:off x="59400" y="332725"/>
            <a:ext cx="5341200" cy="2799299"/>
          </a:xfrm>
          <a:prstGeom prst="rect">
            <a:avLst/>
          </a:prstGeom>
          <a:noFill/>
          <a:ln>
            <a:noFill/>
          </a:ln>
        </p:spPr>
        <p:txBody>
          <a:bodyPr lIns="91425" tIns="91425" rIns="91425" bIns="91425" anchor="t" anchorCtr="0">
            <a:noAutofit/>
          </a:bodyPr>
          <a:lstStyle/>
          <a:p>
            <a:pPr lvl="0" algn="ctr" rtl="0">
              <a:spcBef>
                <a:spcPts val="0"/>
              </a:spcBef>
              <a:buSzPct val="55000"/>
              <a:buNone/>
            </a:pPr>
            <a:r>
              <a:rPr lang="en" sz="2000"/>
              <a:t>B</a:t>
            </a:r>
          </a:p>
          <a:p>
            <a:pPr marL="457200" lvl="0" indent="-355600" rtl="0">
              <a:spcBef>
                <a:spcPts val="0"/>
              </a:spcBef>
              <a:buSzPct val="100000"/>
            </a:pPr>
            <a:r>
              <a:rPr lang="en" sz="2000"/>
              <a:t>Take out Lesson 4 Homework and your lesson 4 workbook</a:t>
            </a:r>
          </a:p>
          <a:p>
            <a:pPr marL="457200" lvl="0" indent="-355600" rtl="0">
              <a:spcBef>
                <a:spcPts val="0"/>
              </a:spcBef>
              <a:buSzPct val="100000"/>
            </a:pPr>
            <a:r>
              <a:rPr lang="en" sz="2000"/>
              <a:t>Write the contract for </a:t>
            </a:r>
            <a:r>
              <a:rPr lang="en" sz="2000">
                <a:latin typeface="Courier New"/>
                <a:ea typeface="Courier New"/>
                <a:cs typeface="Courier New"/>
                <a:sym typeface="Courier New"/>
              </a:rPr>
              <a:t>yard-area</a:t>
            </a:r>
          </a:p>
          <a:p>
            <a:pPr marL="457200" lvl="0" indent="-355600" rtl="0">
              <a:spcBef>
                <a:spcPts val="0"/>
              </a:spcBef>
              <a:buSzPct val="100000"/>
            </a:pPr>
            <a:r>
              <a:rPr lang="en" sz="2000"/>
              <a:t>Enter the contract into wescheme with your </a:t>
            </a:r>
          </a:p>
        </p:txBody>
      </p:sp>
      <p:sp>
        <p:nvSpPr>
          <p:cNvPr id="64" name="Shape 64"/>
          <p:cNvSpPr txBox="1"/>
          <p:nvPr/>
        </p:nvSpPr>
        <p:spPr>
          <a:xfrm>
            <a:off x="7018057" y="51625"/>
            <a:ext cx="2298299" cy="457200"/>
          </a:xfrm>
          <a:prstGeom prst="rect">
            <a:avLst/>
          </a:prstGeom>
          <a:noFill/>
          <a:ln>
            <a:noFill/>
          </a:ln>
        </p:spPr>
        <p:txBody>
          <a:bodyPr lIns="91425" tIns="91425" rIns="91425" bIns="91425" anchor="t" anchorCtr="0">
            <a:noAutofit/>
          </a:bodyPr>
          <a:lstStyle/>
          <a:p>
            <a:pPr lvl="0">
              <a:spcBef>
                <a:spcPts val="0"/>
              </a:spcBef>
              <a:buNone/>
            </a:pPr>
            <a:r>
              <a:rPr lang="en" sz="1800"/>
              <a:t>October 25th, 2012</a:t>
            </a:r>
          </a:p>
        </p:txBody>
      </p:sp>
      <p:sp>
        <p:nvSpPr>
          <p:cNvPr id="65" name="Shape 65"/>
          <p:cNvSpPr txBox="1"/>
          <p:nvPr/>
        </p:nvSpPr>
        <p:spPr>
          <a:xfrm>
            <a:off x="5281600" y="363475"/>
            <a:ext cx="3586500" cy="2737799"/>
          </a:xfrm>
          <a:prstGeom prst="rect">
            <a:avLst/>
          </a:prstGeom>
          <a:noFill/>
          <a:ln>
            <a:noFill/>
          </a:ln>
        </p:spPr>
        <p:txBody>
          <a:bodyPr lIns="91425" tIns="91425" rIns="91425" bIns="91425" anchor="t" anchorCtr="0">
            <a:noAutofit/>
          </a:bodyPr>
          <a:lstStyle/>
          <a:p>
            <a:pPr lvl="0" algn="ctr" rtl="0">
              <a:spcBef>
                <a:spcPts val="0"/>
              </a:spcBef>
              <a:buNone/>
            </a:pPr>
            <a:r>
              <a:rPr lang="en" sz="2000"/>
              <a:t>A</a:t>
            </a:r>
          </a:p>
          <a:p>
            <a:pPr marL="457200" lvl="0" indent="-355600" rtl="0">
              <a:spcBef>
                <a:spcPts val="0"/>
              </a:spcBef>
              <a:buSzPct val="100000"/>
              <a:buFont typeface="Arial"/>
              <a:buChar char="●"/>
            </a:pPr>
            <a:r>
              <a:rPr lang="en" sz="2000"/>
              <a:t>Take out Lesson 4 Homework and your lesson 4 workbook</a:t>
            </a:r>
          </a:p>
          <a:p>
            <a:pPr marL="457200" lvl="0" indent="-355600" rtl="0">
              <a:spcBef>
                <a:spcPts val="0"/>
              </a:spcBef>
              <a:buSzPct val="100000"/>
              <a:buFont typeface="Arial"/>
              <a:buChar char="●"/>
            </a:pPr>
            <a:r>
              <a:rPr lang="en" sz="2000"/>
              <a:t>Write the contract for </a:t>
            </a:r>
            <a:r>
              <a:rPr lang="en" sz="2000">
                <a:latin typeface="Courier New"/>
                <a:ea typeface="Courier New"/>
                <a:cs typeface="Courier New"/>
                <a:sym typeface="Courier New"/>
              </a:rPr>
              <a:t>yard-area</a:t>
            </a:r>
          </a:p>
          <a:p>
            <a:pPr marL="457200" lvl="0" indent="-355600" rtl="0">
              <a:spcBef>
                <a:spcPts val="0"/>
              </a:spcBef>
              <a:buSzPct val="100000"/>
              <a:buFont typeface="Arial"/>
              <a:buChar char="●"/>
            </a:pPr>
            <a:r>
              <a:rPr lang="en" sz="2000"/>
              <a:t>Enter the contract into wescheme with your </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36928879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pic>
        <p:nvPicPr>
          <p:cNvPr id="45" name="Shape 45"/>
          <p:cNvPicPr preferRelativeResize="0"/>
          <p:nvPr/>
        </p:nvPicPr>
        <p:blipFill>
          <a:blip r:embed="rId3">
            <a:alphaModFix/>
          </a:blip>
          <a:stretch>
            <a:fillRect/>
          </a:stretch>
        </p:blipFill>
        <p:spPr>
          <a:xfrm>
            <a:off x="533812" y="482337"/>
            <a:ext cx="8019954" cy="3218278"/>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13239898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Shape 92"/>
          <p:cNvSpPr txBox="1">
            <a:spLocks noGrp="1"/>
          </p:cNvSpPr>
          <p:nvPr>
            <p:ph type="title"/>
          </p:nvPr>
        </p:nvSpPr>
        <p:spPr/>
        <p:txBody>
          <a:bodyPr/>
          <a:lstStyle/>
          <a:p>
            <a:pPr lvl="0"/>
            <a:r>
              <a:rPr lang="en"/>
              <a:t>Tests show us how to define our functions.</a:t>
            </a:r>
          </a:p>
        </p:txBody>
      </p:sp>
      <p:sp>
        <p:nvSpPr>
          <p:cNvPr id="91" name="Shape 91"/>
          <p:cNvSpPr txBox="1">
            <a:spLocks noGrp="1"/>
          </p:cNvSpPr>
          <p:nvPr>
            <p:ph idx="1"/>
          </p:nvPr>
        </p:nvSpPr>
        <p:spPr/>
        <p:txBody>
          <a:bodyPr/>
          <a:lstStyle/>
          <a:p>
            <a:pPr lvl="0"/>
            <a:r>
              <a:rPr lang="en"/>
              <a:t>A test is a way to do the same thing as our function using other functions that are already defined.</a:t>
            </a:r>
          </a:p>
        </p:txBody>
      </p:sp>
      <p:sp>
        <p:nvSpPr>
          <p:cNvPr id="93" name="Shape 93"/>
          <p:cNvSpPr txBox="1"/>
          <p:nvPr/>
        </p:nvSpPr>
        <p:spPr>
          <a:xfrm>
            <a:off x="605450" y="3469750"/>
            <a:ext cx="8229600" cy="2642999"/>
          </a:xfrm>
          <a:prstGeom prst="rect">
            <a:avLst/>
          </a:prstGeom>
          <a:noFill/>
          <a:ln>
            <a:noFill/>
          </a:ln>
        </p:spPr>
        <p:txBody>
          <a:bodyPr lIns="91425" tIns="91425" rIns="91425" bIns="91425" anchor="t" anchorCtr="0">
            <a:noAutofit/>
          </a:bodyPr>
          <a:lstStyle/>
          <a:p>
            <a:pPr lvl="0">
              <a:spcBef>
                <a:spcPts val="0"/>
              </a:spcBef>
              <a:buNone/>
            </a:pPr>
            <a:r>
              <a:rPr lang="en" sz="3000">
                <a:solidFill>
                  <a:srgbClr val="FFFFFF"/>
                </a:solidFill>
              </a:rPr>
              <a:t>Complete the TESTS side of the worksheet.</a:t>
            </a:r>
          </a:p>
        </p:txBody>
      </p:sp>
    </p:spTree>
    <p:extLst>
      <p:ext uri="{BB962C8B-B14F-4D97-AF65-F5344CB8AC3E}">
        <p14:creationId xmlns:p14="http://schemas.microsoft.com/office/powerpoint/2010/main" val="29323678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p:txBody>
          <a:bodyPr>
            <a:normAutofit fontScale="90000"/>
          </a:bodyPr>
          <a:lstStyle/>
          <a:p>
            <a:pPr lvl="0"/>
            <a:r>
              <a:rPr lang="en"/>
              <a:t>let's finish this design recipe</a:t>
            </a:r>
          </a:p>
          <a:p>
            <a:pPr lvl="0"/>
            <a:r>
              <a:rPr lang="en"/>
              <a:t>the design recipe is a method to help us design our own functions</a:t>
            </a:r>
          </a:p>
        </p:txBody>
      </p:sp>
      <p:sp>
        <p:nvSpPr>
          <p:cNvPr id="72" name="Shape 72"/>
          <p:cNvSpPr txBox="1">
            <a:spLocks noGrp="1"/>
          </p:cNvSpPr>
          <p:nvPr>
            <p:ph idx="1"/>
          </p:nvPr>
        </p:nvSpPr>
        <p:spPr/>
        <p:txBody>
          <a:bodyPr/>
          <a:lstStyle/>
          <a:p>
            <a:pPr lvl="0"/>
            <a:r>
              <a:rPr lang="en-US">
                <a:sym typeface="Inconsolata"/>
              </a:rPr>
              <a:t>; double : number -&gt; number</a:t>
            </a:r>
          </a:p>
          <a:p>
            <a:pPr lvl="0"/>
            <a:r>
              <a:rPr lang="en-US">
                <a:sym typeface="Inconsolata"/>
              </a:rPr>
              <a:t>; takes in a number and multiplies it by 2</a:t>
            </a:r>
          </a:p>
          <a:p>
            <a:pPr lvl="0"/>
            <a:endParaRPr lang="en-US">
              <a:sym typeface="Inconsolata"/>
            </a:endParaRPr>
          </a:p>
          <a:p>
            <a:pPr lvl="0"/>
            <a:r>
              <a:rPr lang="en-US">
                <a:sym typeface="Inconsolata"/>
              </a:rPr>
              <a:t>(check-expect (double ____) (* 20 2))</a:t>
            </a:r>
          </a:p>
          <a:p>
            <a:pPr lvl="0"/>
            <a:r>
              <a:rPr lang="en-US">
                <a:sym typeface="Inconsolata"/>
              </a:rPr>
              <a:t>(check-expect (double 36)   (* ____ ____))</a:t>
            </a:r>
          </a:p>
          <a:p>
            <a:pPr lvl="0"/>
            <a:endParaRPr lang="en-US">
              <a:sym typeface="Inconsolata"/>
            </a:endParaRPr>
          </a:p>
          <a:p>
            <a:pPr lvl="0"/>
            <a:r>
              <a:rPr lang="en-US">
                <a:sym typeface="Inconsolata"/>
              </a:rPr>
              <a:t>(define (________ ________)</a:t>
            </a:r>
          </a:p>
          <a:p>
            <a:pPr lvl="0"/>
            <a:r>
              <a:rPr lang="en-US">
                <a:sym typeface="Inconsolata"/>
              </a:rPr>
              <a:t>	(* ________ ________))</a:t>
            </a:r>
          </a:p>
          <a:p>
            <a:pPr lvl="0"/>
            <a:endParaRPr lang="en-US" dirty="0">
              <a:sym typeface="Inconsolata"/>
            </a:endParaRPr>
          </a:p>
        </p:txBody>
      </p:sp>
    </p:spTree>
    <p:extLst>
      <p:ext uri="{BB962C8B-B14F-4D97-AF65-F5344CB8AC3E}">
        <p14:creationId xmlns:p14="http://schemas.microsoft.com/office/powerpoint/2010/main" val="133426738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Shape 86"/>
          <p:cNvSpPr txBox="1">
            <a:spLocks noGrp="1"/>
          </p:cNvSpPr>
          <p:nvPr>
            <p:ph type="title"/>
          </p:nvPr>
        </p:nvSpPr>
        <p:spPr/>
        <p:txBody>
          <a:bodyPr/>
          <a:lstStyle/>
          <a:p>
            <a:pPr lvl="0"/>
            <a:r>
              <a:rPr lang="en"/>
              <a:t>Writing a test</a:t>
            </a:r>
          </a:p>
        </p:txBody>
      </p:sp>
      <p:sp>
        <p:nvSpPr>
          <p:cNvPr id="85" name="Shape 85"/>
          <p:cNvSpPr txBox="1">
            <a:spLocks noGrp="1"/>
          </p:cNvSpPr>
          <p:nvPr>
            <p:ph idx="1"/>
          </p:nvPr>
        </p:nvSpPr>
        <p:spPr/>
        <p:txBody>
          <a:bodyPr/>
          <a:lstStyle/>
          <a:p>
            <a:pPr lvl="0"/>
            <a:r>
              <a:rPr lang="en"/>
              <a:t>Why do we need a test for our example?</a:t>
            </a:r>
          </a:p>
        </p:txBody>
      </p:sp>
    </p:spTree>
    <p:extLst>
      <p:ext uri="{BB962C8B-B14F-4D97-AF65-F5344CB8AC3E}">
        <p14:creationId xmlns:p14="http://schemas.microsoft.com/office/powerpoint/2010/main" val="375598735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Shape 80"/>
          <p:cNvSpPr txBox="1">
            <a:spLocks noGrp="1"/>
          </p:cNvSpPr>
          <p:nvPr>
            <p:ph type="title"/>
          </p:nvPr>
        </p:nvSpPr>
        <p:spPr/>
        <p:txBody>
          <a:bodyPr/>
          <a:lstStyle/>
          <a:p>
            <a:pPr lvl="0"/>
            <a:r>
              <a:rPr lang="en"/>
              <a:t>Functions are like shortcuts</a:t>
            </a:r>
          </a:p>
        </p:txBody>
      </p:sp>
      <p:sp>
        <p:nvSpPr>
          <p:cNvPr id="79" name="Shape 79"/>
          <p:cNvSpPr txBox="1">
            <a:spLocks noGrp="1"/>
          </p:cNvSpPr>
          <p:nvPr>
            <p:ph idx="1"/>
          </p:nvPr>
        </p:nvSpPr>
        <p:spPr/>
        <p:txBody>
          <a:bodyPr/>
          <a:lstStyle/>
          <a:p>
            <a:pPr lvl="0"/>
            <a:r>
              <a:rPr lang="en-US"/>
              <a:t>There is a long way to do things, but computer scientists are lazy!</a:t>
            </a:r>
          </a:p>
          <a:p>
            <a:pPr lvl="0"/>
            <a:endParaRPr lang="en-US"/>
          </a:p>
          <a:p>
            <a:pPr lvl="0"/>
            <a:r>
              <a:rPr lang="en-US"/>
              <a:t>Defining functions give us a shortcut for writing lots of code.</a:t>
            </a:r>
          </a:p>
          <a:p>
            <a:pPr lvl="0"/>
            <a:endParaRPr lang="en-US"/>
          </a:p>
        </p:txBody>
      </p:sp>
    </p:spTree>
    <p:extLst>
      <p:ext uri="{BB962C8B-B14F-4D97-AF65-F5344CB8AC3E}">
        <p14:creationId xmlns:p14="http://schemas.microsoft.com/office/powerpoint/2010/main" val="268969716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Shape 74"/>
          <p:cNvSpPr txBox="1">
            <a:spLocks noGrp="1"/>
          </p:cNvSpPr>
          <p:nvPr>
            <p:ph type="title"/>
          </p:nvPr>
        </p:nvSpPr>
        <p:spPr/>
        <p:txBody>
          <a:bodyPr/>
          <a:lstStyle/>
          <a:p>
            <a:pPr lvl="0"/>
            <a:r>
              <a:rPr lang="en"/>
              <a:t>Defining Functions</a:t>
            </a:r>
          </a:p>
        </p:txBody>
      </p:sp>
      <p:sp>
        <p:nvSpPr>
          <p:cNvPr id="73" name="Shape 73"/>
          <p:cNvSpPr txBox="1">
            <a:spLocks noGrp="1"/>
          </p:cNvSpPr>
          <p:nvPr>
            <p:ph idx="1"/>
          </p:nvPr>
        </p:nvSpPr>
        <p:spPr/>
        <p:txBody>
          <a:bodyPr/>
          <a:lstStyle/>
          <a:p>
            <a:pPr lvl="0"/>
            <a:r>
              <a:rPr lang="en"/>
              <a:t>Why do we want to write our own functions?</a:t>
            </a:r>
          </a:p>
        </p:txBody>
      </p:sp>
    </p:spTree>
    <p:extLst>
      <p:ext uri="{BB962C8B-B14F-4D97-AF65-F5344CB8AC3E}">
        <p14:creationId xmlns:p14="http://schemas.microsoft.com/office/powerpoint/2010/main" val="171508780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Shape 67"/>
          <p:cNvSpPr txBox="1">
            <a:spLocks noGrp="1"/>
          </p:cNvSpPr>
          <p:nvPr>
            <p:ph type="title"/>
          </p:nvPr>
        </p:nvSpPr>
        <p:spPr/>
        <p:txBody>
          <a:bodyPr/>
          <a:lstStyle/>
          <a:p>
            <a:pPr lvl="0"/>
            <a:r>
              <a:rPr lang="en"/>
              <a:t>Writing examples</a:t>
            </a:r>
          </a:p>
        </p:txBody>
      </p:sp>
      <p:sp>
        <p:nvSpPr>
          <p:cNvPr id="66" name="Shape 66"/>
          <p:cNvSpPr txBox="1">
            <a:spLocks noGrp="1"/>
          </p:cNvSpPr>
          <p:nvPr>
            <p:ph idx="1"/>
          </p:nvPr>
        </p:nvSpPr>
        <p:spPr/>
        <p:txBody>
          <a:bodyPr/>
          <a:lstStyle/>
          <a:p>
            <a:pPr lvl="0"/>
            <a:r>
              <a:rPr lang="en"/>
              <a:t>Look at both the contract and </a:t>
            </a:r>
          </a:p>
          <a:p>
            <a:pPr lvl="0"/>
            <a:r>
              <a:rPr lang="en"/>
              <a:t>purpose statement</a:t>
            </a:r>
          </a:p>
          <a:p>
            <a:pPr lvl="0"/>
            <a:r>
              <a:rPr lang="en"/>
              <a:t>Correct computer science type</a:t>
            </a:r>
          </a:p>
          <a:p>
            <a:pPr lvl="0"/>
            <a:r>
              <a:rPr lang="en"/>
              <a:t>Correct information</a:t>
            </a:r>
          </a:p>
        </p:txBody>
      </p:sp>
      <p:sp>
        <p:nvSpPr>
          <p:cNvPr id="68" name="Shape 68"/>
          <p:cNvSpPr txBox="1"/>
          <p:nvPr/>
        </p:nvSpPr>
        <p:spPr>
          <a:xfrm>
            <a:off x="395875" y="4133425"/>
            <a:ext cx="5384999" cy="18279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FFFF"/>
                </a:solidFill>
              </a:rPr>
              <a:t>Complete the EXAMPLES side of the worksheet.</a:t>
            </a:r>
          </a:p>
        </p:txBody>
      </p:sp>
    </p:spTree>
    <p:extLst>
      <p:ext uri="{BB962C8B-B14F-4D97-AF65-F5344CB8AC3E}">
        <p14:creationId xmlns:p14="http://schemas.microsoft.com/office/powerpoint/2010/main" val="412731877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Shape 61"/>
          <p:cNvSpPr txBox="1">
            <a:spLocks noGrp="1"/>
          </p:cNvSpPr>
          <p:nvPr>
            <p:ph type="title"/>
          </p:nvPr>
        </p:nvSpPr>
        <p:spPr/>
        <p:txBody>
          <a:bodyPr/>
          <a:lstStyle/>
          <a:p>
            <a:pPr lvl="0"/>
            <a:r>
              <a:rPr lang="en"/>
              <a:t>What do we need to write an example?</a:t>
            </a:r>
          </a:p>
        </p:txBody>
      </p:sp>
      <p:sp>
        <p:nvSpPr>
          <p:cNvPr id="60" name="Shape 60"/>
          <p:cNvSpPr txBox="1">
            <a:spLocks noGrp="1"/>
          </p:cNvSpPr>
          <p:nvPr>
            <p:ph idx="1"/>
          </p:nvPr>
        </p:nvSpPr>
        <p:spPr/>
        <p:txBody>
          <a:bodyPr/>
          <a:lstStyle/>
          <a:p>
            <a:pPr lvl="0"/>
            <a:r>
              <a:rPr lang="en-US">
                <a:sym typeface="Inconsolata"/>
              </a:rPr>
              <a:t>;rectangle: number string string -&gt; image</a:t>
            </a:r>
          </a:p>
          <a:p>
            <a:pPr lvl="0"/>
            <a:endParaRPr lang="en-US"/>
          </a:p>
          <a:p>
            <a:pPr lvl="0"/>
            <a:r>
              <a:rPr lang="en-US"/>
              <a:t>If we had never seen </a:t>
            </a:r>
            <a:r>
              <a:rPr lang="en-US">
                <a:sym typeface="Inconsolata"/>
              </a:rPr>
              <a:t>rectangle</a:t>
            </a:r>
            <a:r>
              <a:rPr lang="en-US"/>
              <a:t> would we be able to write an example for it?  Why?</a:t>
            </a:r>
          </a:p>
        </p:txBody>
      </p:sp>
    </p:spTree>
    <p:extLst>
      <p:ext uri="{BB962C8B-B14F-4D97-AF65-F5344CB8AC3E}">
        <p14:creationId xmlns:p14="http://schemas.microsoft.com/office/powerpoint/2010/main" val="1671816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p:txBody>
          <a:bodyPr/>
          <a:lstStyle/>
          <a:p>
            <a:pPr lvl="0"/>
            <a:r>
              <a:rPr lang="en"/>
              <a:t>Functions that combine data</a:t>
            </a:r>
          </a:p>
        </p:txBody>
      </p:sp>
      <p:sp>
        <p:nvSpPr>
          <p:cNvPr id="146" name="Shape 146"/>
          <p:cNvSpPr txBox="1">
            <a:spLocks noGrp="1"/>
          </p:cNvSpPr>
          <p:nvPr>
            <p:ph idx="1"/>
          </p:nvPr>
        </p:nvSpPr>
        <p:spPr/>
        <p:txBody>
          <a:bodyPr/>
          <a:lstStyle/>
          <a:p>
            <a:pPr lvl="0"/>
            <a:r>
              <a:rPr lang="en"/>
              <a:t>Numbers </a:t>
            </a:r>
          </a:p>
          <a:p>
            <a:pPr lvl="0"/>
            <a:r>
              <a:rPr lang="en"/>
              <a:t>(+ 3 2)</a:t>
            </a:r>
          </a:p>
        </p:txBody>
      </p:sp>
    </p:spTree>
    <p:extLst>
      <p:ext uri="{BB962C8B-B14F-4D97-AF65-F5344CB8AC3E}">
        <p14:creationId xmlns:p14="http://schemas.microsoft.com/office/powerpoint/2010/main" val="299931292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Shape 55"/>
          <p:cNvSpPr txBox="1">
            <a:spLocks noGrp="1"/>
          </p:cNvSpPr>
          <p:nvPr>
            <p:ph type="title"/>
          </p:nvPr>
        </p:nvSpPr>
        <p:spPr/>
        <p:txBody>
          <a:bodyPr/>
          <a:lstStyle/>
          <a:p>
            <a:pPr lvl="0"/>
            <a:r>
              <a:rPr lang="en"/>
              <a:t>What is the big picture?</a:t>
            </a:r>
          </a:p>
        </p:txBody>
      </p:sp>
      <p:sp>
        <p:nvSpPr>
          <p:cNvPr id="54" name="Shape 54"/>
          <p:cNvSpPr txBox="1">
            <a:spLocks noGrp="1"/>
          </p:cNvSpPr>
          <p:nvPr>
            <p:ph idx="1"/>
          </p:nvPr>
        </p:nvSpPr>
        <p:spPr/>
        <p:txBody>
          <a:bodyPr/>
          <a:lstStyle/>
          <a:p>
            <a:pPr lvl="0"/>
            <a:r>
              <a:rPr lang="en"/>
              <a:t>Design Recipe for defining functions.</a:t>
            </a:r>
          </a:p>
          <a:p>
            <a:pPr lvl="1"/>
            <a:r>
              <a:rPr lang="en"/>
              <a:t>Write a contract and purpose statement</a:t>
            </a:r>
          </a:p>
          <a:p>
            <a:pPr lvl="1"/>
            <a:r>
              <a:rPr lang="en"/>
              <a:t>Write an example and a test for that example</a:t>
            </a:r>
          </a:p>
          <a:p>
            <a:pPr lvl="1"/>
            <a:r>
              <a:rPr lang="en"/>
              <a:t>Look at what changed between the examples</a:t>
            </a:r>
          </a:p>
          <a:p>
            <a:pPr lvl="1"/>
            <a:r>
              <a:rPr lang="en"/>
              <a:t>Define the function using parameters</a:t>
            </a:r>
          </a:p>
        </p:txBody>
      </p:sp>
    </p:spTree>
    <p:extLst>
      <p:ext uri="{BB962C8B-B14F-4D97-AF65-F5344CB8AC3E}">
        <p14:creationId xmlns:p14="http://schemas.microsoft.com/office/powerpoint/2010/main" val="270780574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
              <a:t>Writing Examples of Functions</a:t>
            </a:r>
          </a:p>
        </p:txBody>
      </p:sp>
      <p:sp>
        <p:nvSpPr>
          <p:cNvPr id="46" name="Shape 46"/>
          <p:cNvSpPr txBox="1">
            <a:spLocks noGrp="1"/>
          </p:cNvSpPr>
          <p:nvPr>
            <p:ph idx="1"/>
          </p:nvPr>
        </p:nvSpPr>
        <p:spPr/>
        <p:txBody>
          <a:bodyPr/>
          <a:lstStyle/>
          <a:p>
            <a:pPr lvl="0"/>
            <a:r>
              <a:rPr lang="en"/>
              <a:t>What do we need to know to write an example of a function and a test from a contract and purpose statement?</a:t>
            </a:r>
          </a:p>
        </p:txBody>
      </p:sp>
      <p:sp>
        <p:nvSpPr>
          <p:cNvPr id="47" name="Shape 47"/>
          <p:cNvSpPr txBox="1">
            <a:spLocks noGrp="1"/>
          </p:cNvSpPr>
          <p:nvPr>
            <p:ph type="subTitle" idx="4294967295"/>
          </p:nvPr>
        </p:nvSpPr>
        <p:spPr>
          <a:xfrm>
            <a:off x="0" y="2738438"/>
            <a:ext cx="7967663" cy="925512"/>
          </a:xfrm>
          <a:prstGeom prst="rect">
            <a:avLst/>
          </a:prstGeom>
        </p:spPr>
        <p:txBody>
          <a:bodyPr lIns="91425" tIns="91425" rIns="91425" bIns="91425" anchor="t" anchorCtr="0">
            <a:noAutofit/>
          </a:bodyPr>
          <a:lstStyle/>
          <a:p>
            <a:pPr lvl="0" algn="l" rtl="0">
              <a:spcBef>
                <a:spcPts val="0"/>
              </a:spcBef>
              <a:buNone/>
            </a:pPr>
            <a:r>
              <a:rPr lang="en"/>
              <a:t>Warm Up: Takes two minutes to answer the following question on your Warm Up slip:</a:t>
            </a:r>
          </a:p>
        </p:txBody>
      </p:sp>
      <p:sp>
        <p:nvSpPr>
          <p:cNvPr id="48" name="Shape 48"/>
          <p:cNvSpPr txBox="1">
            <a:spLocks noGrp="1"/>
          </p:cNvSpPr>
          <p:nvPr>
            <p:ph type="subTitle" idx="4294967295"/>
          </p:nvPr>
        </p:nvSpPr>
        <p:spPr>
          <a:xfrm>
            <a:off x="0" y="3663950"/>
            <a:ext cx="7967663" cy="1470025"/>
          </a:xfrm>
          <a:prstGeom prst="rect">
            <a:avLst/>
          </a:prstGeom>
        </p:spPr>
        <p:txBody>
          <a:bodyPr lIns="91425" tIns="91425" rIns="91425" bIns="91425" anchor="t" anchorCtr="0">
            <a:noAutofit/>
          </a:bodyPr>
          <a:lstStyle/>
          <a:p>
            <a:pPr lvl="0" algn="l" rtl="0">
              <a:spcBef>
                <a:spcPts val="0"/>
              </a:spcBef>
              <a:buClr>
                <a:srgbClr val="000000"/>
              </a:buClr>
              <a:buSzPct val="25000"/>
              <a:buFont typeface="Arial"/>
              <a:buNone/>
            </a:pPr>
            <a:r>
              <a:rPr lang="en" sz="4800">
                <a:solidFill>
                  <a:srgbClr val="FFFFFF"/>
                </a:solidFill>
              </a:rPr>
              <a:t>What is the benefit of defining our own functions? Explain why you think this.</a:t>
            </a:r>
          </a:p>
          <a:p>
            <a:pPr lvl="0" algn="l" rtl="0">
              <a:spcBef>
                <a:spcPts val="0"/>
              </a:spcBef>
              <a:buNone/>
            </a:pPr>
            <a:endParaRPr sz="4800">
              <a:solidFill>
                <a:srgbClr val="FFFFFF"/>
              </a:solidFill>
            </a:endParaRPr>
          </a:p>
        </p:txBody>
      </p:sp>
      <p:cxnSp>
        <p:nvCxnSpPr>
          <p:cNvPr id="49" name="Shape 49"/>
          <p:cNvCxnSpPr/>
          <p:nvPr/>
        </p:nvCxnSpPr>
        <p:spPr>
          <a:xfrm>
            <a:off x="267800" y="2654700"/>
            <a:ext cx="8767499" cy="23399"/>
          </a:xfrm>
          <a:prstGeom prst="straightConnector1">
            <a:avLst/>
          </a:prstGeom>
          <a:noFill/>
          <a:ln w="19050" cap="flat" cmpd="sng">
            <a:solidFill>
              <a:srgbClr val="FFFFFF"/>
            </a:solidFill>
            <a:prstDash val="solid"/>
            <a:round/>
            <a:headEnd type="none" w="lg" len="lg"/>
            <a:tailEnd type="none" w="lg" len="lg"/>
          </a:ln>
        </p:spPr>
      </p:cxnSp>
    </p:spTree>
    <p:extLst>
      <p:ext uri="{BB962C8B-B14F-4D97-AF65-F5344CB8AC3E}">
        <p14:creationId xmlns:p14="http://schemas.microsoft.com/office/powerpoint/2010/main" val="342734174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p:txBody>
          <a:bodyPr/>
          <a:lstStyle/>
          <a:p>
            <a:pPr lvl="0"/>
            <a:r>
              <a:rPr lang="en"/>
              <a:t>Double</a:t>
            </a:r>
          </a:p>
        </p:txBody>
      </p:sp>
      <p:sp>
        <p:nvSpPr>
          <p:cNvPr id="113" name="Shape 113"/>
          <p:cNvSpPr txBox="1">
            <a:spLocks noGrp="1"/>
          </p:cNvSpPr>
          <p:nvPr>
            <p:ph idx="1"/>
          </p:nvPr>
        </p:nvSpPr>
        <p:spPr/>
        <p:txBody>
          <a:bodyPr/>
          <a:lstStyle/>
          <a:p>
            <a:pPr lvl="0"/>
            <a:r>
              <a:rPr lang="en"/>
              <a:t>Take a number and double it.</a:t>
            </a:r>
          </a:p>
        </p:txBody>
      </p:sp>
    </p:spTree>
    <p:extLst>
      <p:ext uri="{BB962C8B-B14F-4D97-AF65-F5344CB8AC3E}">
        <p14:creationId xmlns:p14="http://schemas.microsoft.com/office/powerpoint/2010/main" val="168650317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p:txBody>
          <a:bodyPr/>
          <a:lstStyle/>
          <a:p>
            <a:pPr lvl="0"/>
            <a:r>
              <a:rPr lang="en"/>
              <a:t>Design a functions called</a:t>
            </a:r>
            <a:r>
              <a:rPr lang="en">
                <a:sym typeface="Inconsolata"/>
              </a:rPr>
              <a:t> counterchange,</a:t>
            </a:r>
          </a:p>
        </p:txBody>
      </p:sp>
      <p:sp>
        <p:nvSpPr>
          <p:cNvPr id="92" name="Shape 92"/>
          <p:cNvSpPr txBox="1">
            <a:spLocks noGrp="1"/>
          </p:cNvSpPr>
          <p:nvPr>
            <p:ph idx="1"/>
          </p:nvPr>
        </p:nvSpPr>
        <p:spPr/>
        <p:txBody>
          <a:bodyPr/>
          <a:lstStyle/>
          <a:p>
            <a:pPr lvl="0"/>
            <a:r>
              <a:rPr lang="en"/>
              <a:t>which takes in two images and produces a two by two quilt of images where the two images are facing each other on the top and bottom alternatively.</a:t>
            </a:r>
            <a:endParaRPr lang="en" dirty="0"/>
          </a:p>
        </p:txBody>
      </p:sp>
    </p:spTree>
    <p:extLst>
      <p:ext uri="{BB962C8B-B14F-4D97-AF65-F5344CB8AC3E}">
        <p14:creationId xmlns:p14="http://schemas.microsoft.com/office/powerpoint/2010/main" val="75789011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title"/>
          </p:nvPr>
        </p:nvSpPr>
        <p:spPr/>
        <p:txBody>
          <a:bodyPr/>
          <a:lstStyle/>
          <a:p>
            <a:pPr lvl="0"/>
            <a:r>
              <a:rPr lang="en"/>
              <a:t>Design Recipe with Student Choice</a:t>
            </a:r>
          </a:p>
        </p:txBody>
      </p:sp>
      <p:sp>
        <p:nvSpPr>
          <p:cNvPr id="44" name="Shape 44"/>
          <p:cNvSpPr txBox="1">
            <a:spLocks noGrp="1"/>
          </p:cNvSpPr>
          <p:nvPr>
            <p:ph idx="1"/>
          </p:nvPr>
        </p:nvSpPr>
        <p:spPr/>
        <p:txBody>
          <a:bodyPr/>
          <a:lstStyle/>
          <a:p>
            <a:pPr lvl="0"/>
            <a:r>
              <a:rPr lang="en"/>
              <a:t>How do we build confidence and feel successful with the design recipe?</a:t>
            </a:r>
          </a:p>
        </p:txBody>
      </p:sp>
    </p:spTree>
    <p:extLst>
      <p:ext uri="{BB962C8B-B14F-4D97-AF65-F5344CB8AC3E}">
        <p14:creationId xmlns:p14="http://schemas.microsoft.com/office/powerpoint/2010/main" val="235845420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p:txBody>
          <a:bodyPr/>
          <a:lstStyle/>
          <a:p>
            <a:pPr lvl="0"/>
            <a:r>
              <a:rPr lang="en"/>
              <a:t>Design a function called two-by-two, </a:t>
            </a:r>
          </a:p>
        </p:txBody>
      </p:sp>
      <p:sp>
        <p:nvSpPr>
          <p:cNvPr id="86" name="Shape 86"/>
          <p:cNvSpPr txBox="1">
            <a:spLocks noGrp="1"/>
          </p:cNvSpPr>
          <p:nvPr>
            <p:ph idx="1"/>
          </p:nvPr>
        </p:nvSpPr>
        <p:spPr/>
        <p:txBody>
          <a:bodyPr/>
          <a:lstStyle/>
          <a:p>
            <a:pPr lvl="0"/>
            <a:r>
              <a:rPr lang="en"/>
              <a:t>which takes in an image and produces  four copies of that image in a two-by-two square.</a:t>
            </a:r>
          </a:p>
        </p:txBody>
      </p:sp>
    </p:spTree>
    <p:extLst>
      <p:ext uri="{BB962C8B-B14F-4D97-AF65-F5344CB8AC3E}">
        <p14:creationId xmlns:p14="http://schemas.microsoft.com/office/powerpoint/2010/main" val="274403891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sp>
        <p:nvSpPr>
          <p:cNvPr id="32" name="Shape 32"/>
          <p:cNvSpPr txBox="1">
            <a:spLocks noGrp="1"/>
          </p:cNvSpPr>
          <p:nvPr>
            <p:ph type="title"/>
          </p:nvPr>
        </p:nvSpPr>
        <p:spPr/>
        <p:txBody>
          <a:bodyPr/>
          <a:lstStyle/>
          <a:p>
            <a:pPr lvl="0"/>
            <a:r>
              <a:rPr lang="en"/>
              <a:t>More Defining Functions</a:t>
            </a:r>
          </a:p>
        </p:txBody>
      </p:sp>
      <p:sp>
        <p:nvSpPr>
          <p:cNvPr id="33" name="Shape 33"/>
          <p:cNvSpPr txBox="1">
            <a:spLocks noGrp="1"/>
          </p:cNvSpPr>
          <p:nvPr>
            <p:ph idx="1"/>
          </p:nvPr>
        </p:nvSpPr>
        <p:spPr/>
        <p:txBody>
          <a:bodyPr/>
          <a:lstStyle/>
          <a:p>
            <a:pPr lvl="0"/>
            <a:r>
              <a:rPr lang="en"/>
              <a:t>How do we define a function with multiple parameters?</a:t>
            </a:r>
          </a:p>
          <a:p>
            <a:pPr lvl="0"/>
            <a:r>
              <a:rPr lang="en"/>
              <a:t>Write the contract and purpose statement for </a:t>
            </a:r>
            <a:r>
              <a:rPr lang="en">
                <a:sym typeface="Inconsolata"/>
              </a:rPr>
              <a:t>red-circle.</a:t>
            </a:r>
            <a:endParaRPr lang="en" dirty="0"/>
          </a:p>
        </p:txBody>
      </p:sp>
    </p:spTree>
    <p:extLst>
      <p:ext uri="{BB962C8B-B14F-4D97-AF65-F5344CB8AC3E}">
        <p14:creationId xmlns:p14="http://schemas.microsoft.com/office/powerpoint/2010/main" val="46485453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p:txBody>
          <a:bodyPr/>
          <a:lstStyle/>
          <a:p>
            <a:pPr lvl="0"/>
            <a:r>
              <a:rPr lang="en"/>
              <a:t>Write two tests for double	</a:t>
            </a:r>
          </a:p>
        </p:txBody>
      </p:sp>
      <p:sp>
        <p:nvSpPr>
          <p:cNvPr id="119" name="Shape 119"/>
          <p:cNvSpPr txBox="1">
            <a:spLocks noGrp="1"/>
          </p:cNvSpPr>
          <p:nvPr>
            <p:ph idx="1"/>
          </p:nvPr>
        </p:nvSpPr>
        <p:spPr/>
        <p:txBody>
          <a:bodyPr/>
          <a:lstStyle/>
          <a:p>
            <a:pPr lvl="0"/>
            <a:r>
              <a:rPr lang="en-US"/>
              <a:t>(double 6)</a:t>
            </a:r>
          </a:p>
          <a:p>
            <a:pPr lvl="0"/>
            <a:r>
              <a:rPr lang="en-US"/>
              <a:t>"should be the same as"</a:t>
            </a:r>
          </a:p>
          <a:p>
            <a:pPr lvl="0"/>
            <a:r>
              <a:rPr lang="en-US"/>
              <a:t>(* 6 2)</a:t>
            </a:r>
          </a:p>
          <a:p>
            <a:pPr lvl="0"/>
            <a:endParaRPr lang="en-US"/>
          </a:p>
          <a:p>
            <a:pPr lvl="0"/>
            <a:r>
              <a:rPr lang="en-US"/>
              <a:t>(double 100)</a:t>
            </a:r>
          </a:p>
          <a:p>
            <a:pPr lvl="0"/>
            <a:r>
              <a:rPr lang="en-US"/>
              <a:t>"should be the same as"</a:t>
            </a:r>
          </a:p>
          <a:p>
            <a:pPr lvl="0"/>
            <a:r>
              <a:rPr lang="en-US"/>
              <a:t>(* 100 2)</a:t>
            </a:r>
          </a:p>
        </p:txBody>
      </p:sp>
    </p:spTree>
    <p:extLst>
      <p:ext uri="{BB962C8B-B14F-4D97-AF65-F5344CB8AC3E}">
        <p14:creationId xmlns:p14="http://schemas.microsoft.com/office/powerpoint/2010/main" val="108453454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pPr lvl="0"/>
            <a:r>
              <a:rPr lang="en"/>
              <a:t>Now write the function signature and body</a:t>
            </a:r>
          </a:p>
        </p:txBody>
      </p:sp>
      <p:sp>
        <p:nvSpPr>
          <p:cNvPr id="135" name="Shape 135"/>
          <p:cNvSpPr txBox="1">
            <a:spLocks noGrp="1"/>
          </p:cNvSpPr>
          <p:nvPr>
            <p:ph idx="1"/>
          </p:nvPr>
        </p:nvSpPr>
        <p:spPr/>
        <p:txBody>
          <a:bodyPr/>
          <a:lstStyle/>
          <a:p>
            <a:pPr lvl="0"/>
            <a:r>
              <a:rPr lang="en-US"/>
              <a:t>(double 6)</a:t>
            </a:r>
          </a:p>
          <a:p>
            <a:pPr lvl="0"/>
            <a:r>
              <a:rPr lang="en-US"/>
              <a:t>"should be the same as"</a:t>
            </a:r>
          </a:p>
          <a:p>
            <a:pPr lvl="0"/>
            <a:r>
              <a:rPr lang="en-US"/>
              <a:t>(* 6 2)</a:t>
            </a:r>
          </a:p>
          <a:p>
            <a:pPr lvl="0"/>
            <a:endParaRPr lang="en-US"/>
          </a:p>
          <a:p>
            <a:pPr lvl="0"/>
            <a:r>
              <a:rPr lang="en-US"/>
              <a:t>(double 100)</a:t>
            </a:r>
          </a:p>
          <a:p>
            <a:pPr lvl="0"/>
            <a:r>
              <a:rPr lang="en-US"/>
              <a:t>"should be the same as"</a:t>
            </a:r>
          </a:p>
          <a:p>
            <a:pPr lvl="0"/>
            <a:r>
              <a:rPr lang="en-US"/>
              <a:t>(* 100 2)</a:t>
            </a:r>
          </a:p>
          <a:p>
            <a:pPr lvl="0"/>
            <a:endParaRPr lang="en-US"/>
          </a:p>
          <a:p>
            <a:pPr lvl="0"/>
            <a:r>
              <a:rPr lang="en-US"/>
              <a:t>(define (double number)</a:t>
            </a:r>
          </a:p>
          <a:p>
            <a:pPr lvl="0"/>
            <a:r>
              <a:rPr lang="en-US"/>
              <a:t>   (* number 2))</a:t>
            </a:r>
          </a:p>
          <a:p>
            <a:pPr lvl="0"/>
            <a:endParaRPr lang="en-US"/>
          </a:p>
          <a:p>
            <a:pPr lvl="0"/>
            <a:endParaRPr lang="en-US"/>
          </a:p>
          <a:p>
            <a:pPr lvl="0"/>
            <a:endParaRPr lang="en-US"/>
          </a:p>
          <a:p>
            <a:pPr lvl="0"/>
            <a:endParaRPr lang="en-US"/>
          </a:p>
        </p:txBody>
      </p:sp>
      <p:sp>
        <p:nvSpPr>
          <p:cNvPr id="136" name="Shape 136"/>
          <p:cNvSpPr/>
          <p:nvPr/>
        </p:nvSpPr>
        <p:spPr>
          <a:xfrm>
            <a:off x="1837250" y="1552163"/>
            <a:ext cx="348600" cy="4118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7" name="Shape 137"/>
          <p:cNvSpPr/>
          <p:nvPr/>
        </p:nvSpPr>
        <p:spPr>
          <a:xfrm>
            <a:off x="1837250" y="3468613"/>
            <a:ext cx="752400" cy="5780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8" name="Shape 138"/>
          <p:cNvSpPr/>
          <p:nvPr/>
        </p:nvSpPr>
        <p:spPr>
          <a:xfrm>
            <a:off x="871100" y="2565813"/>
            <a:ext cx="348600" cy="4118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9" name="Shape 139"/>
          <p:cNvSpPr/>
          <p:nvPr/>
        </p:nvSpPr>
        <p:spPr>
          <a:xfrm>
            <a:off x="871100" y="4498113"/>
            <a:ext cx="752400" cy="5780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60723050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p:txBody>
          <a:bodyPr/>
          <a:lstStyle/>
          <a:p>
            <a:pPr lvl="0"/>
            <a:r>
              <a:rPr lang="en"/>
              <a:t>Design Recipe for anything, version 0</a:t>
            </a:r>
          </a:p>
        </p:txBody>
      </p:sp>
      <p:sp>
        <p:nvSpPr>
          <p:cNvPr id="145" name="Shape 145"/>
          <p:cNvSpPr txBox="1">
            <a:spLocks noGrp="1"/>
          </p:cNvSpPr>
          <p:nvPr>
            <p:ph idx="1"/>
          </p:nvPr>
        </p:nvSpPr>
        <p:spPr/>
        <p:txBody>
          <a:bodyPr/>
          <a:lstStyle/>
          <a:p>
            <a:pPr lvl="0"/>
            <a:r>
              <a:rPr lang="en"/>
              <a:t>Decide what you want to do.</a:t>
            </a:r>
          </a:p>
          <a:p>
            <a:pPr lvl="0"/>
            <a:r>
              <a:rPr lang="en"/>
              <a:t>Do it.</a:t>
            </a:r>
          </a:p>
          <a:p>
            <a:pPr lvl="0"/>
            <a:r>
              <a:rPr lang="en"/>
              <a:t>Check that you did it right.</a:t>
            </a:r>
          </a:p>
          <a:p>
            <a:pPr lvl="0"/>
            <a:r>
              <a:rPr lang="en"/>
              <a:t>Keep doing it.</a:t>
            </a:r>
          </a:p>
        </p:txBody>
      </p:sp>
    </p:spTree>
    <p:extLst>
      <p:ext uri="{BB962C8B-B14F-4D97-AF65-F5344CB8AC3E}">
        <p14:creationId xmlns:p14="http://schemas.microsoft.com/office/powerpoint/2010/main" val="160601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p:txBody>
          <a:bodyPr/>
          <a:lstStyle/>
          <a:p>
            <a:pPr lvl="0"/>
            <a:r>
              <a:rPr lang="en"/>
              <a:t>Functions that combine data</a:t>
            </a:r>
          </a:p>
        </p:txBody>
      </p:sp>
      <p:sp>
        <p:nvSpPr>
          <p:cNvPr id="152" name="Shape 152"/>
          <p:cNvSpPr txBox="1">
            <a:spLocks noGrp="1"/>
          </p:cNvSpPr>
          <p:nvPr>
            <p:ph idx="1"/>
          </p:nvPr>
        </p:nvSpPr>
        <p:spPr/>
        <p:txBody>
          <a:bodyPr/>
          <a:lstStyle/>
          <a:p>
            <a:pPr lvl="0"/>
            <a:r>
              <a:rPr lang="en-US"/>
              <a:t>Numbers </a:t>
            </a:r>
          </a:p>
          <a:p>
            <a:pPr lvl="0"/>
            <a:r>
              <a:rPr lang="en-US"/>
              <a:t>(+ 3 2)</a:t>
            </a:r>
          </a:p>
          <a:p>
            <a:pPr lvl="0"/>
            <a:endParaRPr lang="en-US"/>
          </a:p>
          <a:p>
            <a:pPr lvl="0"/>
            <a:r>
              <a:rPr lang="en-US"/>
              <a:t>5</a:t>
            </a:r>
          </a:p>
        </p:txBody>
      </p:sp>
    </p:spTree>
    <p:extLst>
      <p:ext uri="{BB962C8B-B14F-4D97-AF65-F5344CB8AC3E}">
        <p14:creationId xmlns:p14="http://schemas.microsoft.com/office/powerpoint/2010/main" val="426041467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p:txBody>
          <a:bodyPr/>
          <a:lstStyle/>
          <a:p>
            <a:pPr lvl="0"/>
            <a:r>
              <a:rPr lang="en"/>
              <a:t>Design Recipe for Functions, version 1</a:t>
            </a:r>
          </a:p>
        </p:txBody>
      </p:sp>
      <p:sp>
        <p:nvSpPr>
          <p:cNvPr id="151" name="Shape 151"/>
          <p:cNvSpPr txBox="1">
            <a:spLocks noGrp="1"/>
          </p:cNvSpPr>
          <p:nvPr>
            <p:ph idx="1"/>
          </p:nvPr>
        </p:nvSpPr>
        <p:spPr/>
        <p:txBody>
          <a:bodyPr/>
          <a:lstStyle/>
          <a:p>
            <a:pPr lvl="0"/>
            <a:r>
              <a:rPr lang="en"/>
              <a:t>Write a function contract and purpose statement for the function you want to write.</a:t>
            </a:r>
          </a:p>
          <a:p>
            <a:pPr lvl="0"/>
            <a:r>
              <a:rPr lang="en"/>
              <a:t>Write several examples of how the function will be used, with their correct answers.</a:t>
            </a:r>
          </a:p>
          <a:p>
            <a:pPr lvl="0"/>
            <a:r>
              <a:rPr lang="en"/>
              <a:t>Look at what changed in your examples, that is where your parameters will go.</a:t>
            </a:r>
          </a:p>
          <a:p>
            <a:pPr lvl="0"/>
            <a:r>
              <a:rPr lang="en"/>
              <a:t>Write the head of the function definition.</a:t>
            </a:r>
          </a:p>
          <a:p>
            <a:pPr lvl="0"/>
            <a:r>
              <a:rPr lang="en"/>
              <a:t>Write the body of the function definition.</a:t>
            </a:r>
          </a:p>
        </p:txBody>
      </p:sp>
    </p:spTree>
    <p:extLst>
      <p:ext uri="{BB962C8B-B14F-4D97-AF65-F5344CB8AC3E}">
        <p14:creationId xmlns:p14="http://schemas.microsoft.com/office/powerpoint/2010/main" val="86615407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p:txBody>
          <a:bodyPr/>
          <a:lstStyle/>
          <a:p>
            <a:pPr lvl="0"/>
            <a:r>
              <a:rPr lang="en"/>
              <a:t>tests for bc</a:t>
            </a:r>
          </a:p>
        </p:txBody>
      </p:sp>
      <p:sp>
        <p:nvSpPr>
          <p:cNvPr id="107" name="Shape 107"/>
          <p:cNvSpPr txBox="1">
            <a:spLocks noGrp="1"/>
          </p:cNvSpPr>
          <p:nvPr>
            <p:ph idx="1"/>
          </p:nvPr>
        </p:nvSpPr>
        <p:spPr/>
        <p:txBody>
          <a:bodyPr/>
          <a:lstStyle/>
          <a:p>
            <a:pPr lvl="0"/>
            <a:r>
              <a:rPr lang="en-US">
                <a:sym typeface="Courier New"/>
              </a:rPr>
              <a:t>(bc 50)</a:t>
            </a:r>
          </a:p>
          <a:p>
            <a:pPr lvl="0"/>
            <a:r>
              <a:rPr lang="en-US">
                <a:sym typeface="Courier New"/>
              </a:rPr>
              <a:t>"should be the same as"</a:t>
            </a:r>
          </a:p>
          <a:p>
            <a:pPr lvl="0"/>
            <a:r>
              <a:rPr lang="en-US">
                <a:sym typeface="Courier New"/>
              </a:rPr>
              <a:t>(circle 50 "solid" "blue")</a:t>
            </a:r>
          </a:p>
          <a:p>
            <a:pPr lvl="0"/>
            <a:endParaRPr lang="en-US">
              <a:sym typeface="Courier New"/>
            </a:endParaRPr>
          </a:p>
          <a:p>
            <a:pPr lvl="0"/>
            <a:r>
              <a:rPr lang="en-US">
                <a:sym typeface="Courier New"/>
              </a:rPr>
              <a:t>(bc 75)</a:t>
            </a:r>
          </a:p>
          <a:p>
            <a:pPr lvl="0"/>
            <a:r>
              <a:rPr lang="en-US">
                <a:sym typeface="Courier New"/>
              </a:rPr>
              <a:t>"should be the same as"</a:t>
            </a:r>
          </a:p>
          <a:p>
            <a:pPr lvl="0"/>
            <a:r>
              <a:rPr lang="en-US">
                <a:sym typeface="Courier New"/>
              </a:rPr>
              <a:t>(circle 75 "solid" "blue")</a:t>
            </a:r>
          </a:p>
        </p:txBody>
      </p:sp>
    </p:spTree>
    <p:extLst>
      <p:ext uri="{BB962C8B-B14F-4D97-AF65-F5344CB8AC3E}">
        <p14:creationId xmlns:p14="http://schemas.microsoft.com/office/powerpoint/2010/main" val="72753735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p:txBody>
          <a:bodyPr/>
          <a:lstStyle/>
          <a:p>
            <a:pPr lvl="0"/>
            <a:r>
              <a:rPr lang="en"/>
              <a:t>write a test for greenTri</a:t>
            </a:r>
          </a:p>
        </p:txBody>
      </p:sp>
      <p:sp>
        <p:nvSpPr>
          <p:cNvPr id="82" name="Shape 82"/>
          <p:cNvSpPr txBox="1">
            <a:spLocks noGrp="1"/>
          </p:cNvSpPr>
          <p:nvPr>
            <p:ph idx="1"/>
          </p:nvPr>
        </p:nvSpPr>
        <p:spPr/>
        <p:txBody>
          <a:bodyPr/>
          <a:lstStyle/>
          <a:p>
            <a:pPr lvl="0"/>
            <a:r>
              <a:rPr lang="en-US">
                <a:sym typeface="Courier New"/>
              </a:rPr>
              <a:t>(greenTri 50)</a:t>
            </a:r>
          </a:p>
          <a:p>
            <a:pPr lvl="0"/>
            <a:r>
              <a:rPr lang="en-US">
                <a:sym typeface="Courier New"/>
              </a:rPr>
              <a:t>"should be a green triangle, side length 50"</a:t>
            </a:r>
          </a:p>
          <a:p>
            <a:pPr lvl="0"/>
            <a:endParaRPr lang="en-US">
              <a:sym typeface="Courier New"/>
            </a:endParaRPr>
          </a:p>
          <a:p>
            <a:pPr lvl="0"/>
            <a:r>
              <a:rPr lang="en-US">
                <a:sym typeface="Courier New"/>
              </a:rPr>
              <a:t>(greenTri 75)</a:t>
            </a:r>
          </a:p>
          <a:p>
            <a:pPr lvl="0"/>
            <a:r>
              <a:rPr lang="en-US">
                <a:sym typeface="Courier New"/>
              </a:rPr>
              <a:t>"should be a green triangle, side length 75"</a:t>
            </a:r>
          </a:p>
        </p:txBody>
      </p:sp>
    </p:spTree>
    <p:extLst>
      <p:ext uri="{BB962C8B-B14F-4D97-AF65-F5344CB8AC3E}">
        <p14:creationId xmlns:p14="http://schemas.microsoft.com/office/powerpoint/2010/main" val="268032700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
              <a:t>Testing</a:t>
            </a: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97882099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p:txBody>
          <a:bodyPr/>
          <a:lstStyle/>
          <a:p>
            <a:pPr lvl="0"/>
            <a:r>
              <a:rPr lang="en"/>
              <a:t>circle what changes: this is where we will put our parameter</a:t>
            </a:r>
          </a:p>
        </p:txBody>
      </p:sp>
      <p:sp>
        <p:nvSpPr>
          <p:cNvPr id="125" name="Shape 125"/>
          <p:cNvSpPr txBox="1">
            <a:spLocks noGrp="1"/>
          </p:cNvSpPr>
          <p:nvPr>
            <p:ph idx="1"/>
          </p:nvPr>
        </p:nvSpPr>
        <p:spPr/>
        <p:txBody>
          <a:bodyPr/>
          <a:lstStyle/>
          <a:p>
            <a:pPr lvl="0"/>
            <a:r>
              <a:rPr lang="en-US"/>
              <a:t>(double 6)</a:t>
            </a:r>
          </a:p>
          <a:p>
            <a:pPr lvl="0"/>
            <a:r>
              <a:rPr lang="en-US"/>
              <a:t>"should be the same as"</a:t>
            </a:r>
          </a:p>
          <a:p>
            <a:pPr lvl="0"/>
            <a:r>
              <a:rPr lang="en-US"/>
              <a:t>(* 6 2)</a:t>
            </a:r>
          </a:p>
          <a:p>
            <a:pPr lvl="0"/>
            <a:endParaRPr lang="en-US"/>
          </a:p>
          <a:p>
            <a:pPr lvl="0"/>
            <a:r>
              <a:rPr lang="en-US"/>
              <a:t>(double 100)</a:t>
            </a:r>
          </a:p>
          <a:p>
            <a:pPr lvl="0"/>
            <a:r>
              <a:rPr lang="en-US"/>
              <a:t>"should be the same as"</a:t>
            </a:r>
          </a:p>
          <a:p>
            <a:pPr lvl="0"/>
            <a:r>
              <a:rPr lang="en-US"/>
              <a:t>(* 100 2)</a:t>
            </a:r>
          </a:p>
          <a:p>
            <a:pPr lvl="0"/>
            <a:endParaRPr lang="en-US"/>
          </a:p>
          <a:p>
            <a:pPr lvl="0"/>
            <a:endParaRPr lang="en-US"/>
          </a:p>
        </p:txBody>
      </p:sp>
      <p:sp>
        <p:nvSpPr>
          <p:cNvPr id="126" name="Shape 126"/>
          <p:cNvSpPr/>
          <p:nvPr/>
        </p:nvSpPr>
        <p:spPr>
          <a:xfrm>
            <a:off x="1837250" y="1773900"/>
            <a:ext cx="348600" cy="4118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7" name="Shape 127"/>
          <p:cNvSpPr/>
          <p:nvPr/>
        </p:nvSpPr>
        <p:spPr>
          <a:xfrm>
            <a:off x="1837250" y="3690350"/>
            <a:ext cx="752400" cy="5780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8" name="Shape 128"/>
          <p:cNvSpPr/>
          <p:nvPr/>
        </p:nvSpPr>
        <p:spPr>
          <a:xfrm>
            <a:off x="871100" y="2787550"/>
            <a:ext cx="348600" cy="4118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9" name="Shape 129"/>
          <p:cNvSpPr/>
          <p:nvPr/>
        </p:nvSpPr>
        <p:spPr>
          <a:xfrm>
            <a:off x="871100" y="4719850"/>
            <a:ext cx="752400" cy="5780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03591768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p:txBody>
          <a:bodyPr/>
          <a:lstStyle/>
          <a:p>
            <a:pPr lvl="0"/>
            <a:r>
              <a:rPr lang="en"/>
              <a:t>Blue Circle</a:t>
            </a:r>
          </a:p>
        </p:txBody>
      </p:sp>
      <p:sp>
        <p:nvSpPr>
          <p:cNvPr id="101" name="Shape 101"/>
          <p:cNvSpPr txBox="1">
            <a:spLocks noGrp="1"/>
          </p:cNvSpPr>
          <p:nvPr>
            <p:ph idx="1"/>
          </p:nvPr>
        </p:nvSpPr>
        <p:spPr/>
        <p:txBody>
          <a:bodyPr/>
          <a:lstStyle/>
          <a:p>
            <a:pPr lvl="0"/>
            <a:r>
              <a:rPr lang="en"/>
              <a:t>Write a function that takes a number and returns a blue circle.</a:t>
            </a:r>
          </a:p>
        </p:txBody>
      </p:sp>
    </p:spTree>
    <p:extLst>
      <p:ext uri="{BB962C8B-B14F-4D97-AF65-F5344CB8AC3E}">
        <p14:creationId xmlns:p14="http://schemas.microsoft.com/office/powerpoint/2010/main" val="358149949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p:txBody>
          <a:bodyPr>
            <a:normAutofit fontScale="90000"/>
          </a:bodyPr>
          <a:lstStyle/>
          <a:p>
            <a:pPr lvl="0"/>
            <a:r>
              <a:rPr lang="en"/>
              <a:t>gt: Write a function called greenTri that takes in a number and returns a solid green triangle with the size of the parameter.</a:t>
            </a:r>
          </a:p>
        </p:txBody>
      </p:sp>
      <p:sp>
        <p:nvSpPr>
          <p:cNvPr id="88" name="Shape 88"/>
          <p:cNvSpPr txBox="1">
            <a:spLocks noGrp="1"/>
          </p:cNvSpPr>
          <p:nvPr>
            <p:ph idx="1"/>
          </p:nvPr>
        </p:nvSpPr>
        <p:spPr/>
        <p:txBody>
          <a:bodyPr/>
          <a:lstStyle/>
          <a:p>
            <a:pPr lvl="0"/>
            <a:r>
              <a:rPr lang="en">
                <a:sym typeface="Courier New"/>
              </a:rPr>
              <a:t>(define (gt size)</a:t>
            </a:r>
          </a:p>
          <a:p>
            <a:pPr lvl="0"/>
            <a:r>
              <a:rPr lang="en">
                <a:sym typeface="Courier New"/>
              </a:rPr>
              <a:t>(triangle size "solid" "green"))</a:t>
            </a:r>
          </a:p>
        </p:txBody>
      </p:sp>
      <p:grpSp>
        <p:nvGrpSpPr>
          <p:cNvPr id="89" name="Shape 89"/>
          <p:cNvGrpSpPr/>
          <p:nvPr/>
        </p:nvGrpSpPr>
        <p:grpSpPr>
          <a:xfrm>
            <a:off x="457200" y="1597575"/>
            <a:ext cx="8384342" cy="979003"/>
            <a:chOff x="457200" y="1597575"/>
            <a:chExt cx="8384342" cy="979003"/>
          </a:xfrm>
        </p:grpSpPr>
        <p:sp>
          <p:nvSpPr>
            <p:cNvPr id="90" name="Shape 90"/>
            <p:cNvSpPr/>
            <p:nvPr/>
          </p:nvSpPr>
          <p:spPr>
            <a:xfrm>
              <a:off x="457200" y="2109478"/>
              <a:ext cx="4268399" cy="467099"/>
            </a:xfrm>
            <a:prstGeom prst="roundRect">
              <a:avLst>
                <a:gd name="adj" fmla="val 16667"/>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91" name="Shape 91"/>
            <p:cNvCxnSpPr>
              <a:stCxn id="92" idx="1"/>
              <a:endCxn id="90" idx="3"/>
            </p:cNvCxnSpPr>
            <p:nvPr/>
          </p:nvCxnSpPr>
          <p:spPr>
            <a:xfrm flipH="1">
              <a:off x="4725542" y="1856775"/>
              <a:ext cx="1479300" cy="486300"/>
            </a:xfrm>
            <a:prstGeom prst="straightConnector1">
              <a:avLst/>
            </a:prstGeom>
            <a:noFill/>
            <a:ln w="38100" cap="flat" cmpd="sng">
              <a:solidFill>
                <a:srgbClr val="FF0000"/>
              </a:solidFill>
              <a:prstDash val="solid"/>
              <a:round/>
              <a:headEnd type="none" w="lg" len="lg"/>
              <a:tailEnd type="triangle" w="lg" len="lg"/>
            </a:ln>
          </p:spPr>
        </p:cxnSp>
        <p:sp>
          <p:nvSpPr>
            <p:cNvPr id="92" name="Shape 92"/>
            <p:cNvSpPr txBox="1"/>
            <p:nvPr/>
          </p:nvSpPr>
          <p:spPr>
            <a:xfrm>
              <a:off x="6204842" y="1597575"/>
              <a:ext cx="2636699" cy="518400"/>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latin typeface="Verdana"/>
                  <a:ea typeface="Verdana"/>
                  <a:cs typeface="Verdana"/>
                  <a:sym typeface="Verdana"/>
                </a:rPr>
                <a:t>function signature</a:t>
              </a:r>
            </a:p>
          </p:txBody>
        </p:sp>
      </p:grpSp>
      <p:sp>
        <p:nvSpPr>
          <p:cNvPr id="93" name="Shape 93"/>
          <p:cNvSpPr/>
          <p:nvPr/>
        </p:nvSpPr>
        <p:spPr>
          <a:xfrm>
            <a:off x="1013353" y="2647128"/>
            <a:ext cx="6873900" cy="467099"/>
          </a:xfrm>
          <a:prstGeom prst="roundRect">
            <a:avLst>
              <a:gd name="adj" fmla="val 16667"/>
            </a:avLst>
          </a:prstGeom>
          <a:no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94" name="Shape 94"/>
          <p:cNvCxnSpPr>
            <a:stCxn id="95" idx="0"/>
            <a:endCxn id="93" idx="2"/>
          </p:cNvCxnSpPr>
          <p:nvPr/>
        </p:nvCxnSpPr>
        <p:spPr>
          <a:xfrm rot="10800000" flipH="1">
            <a:off x="2688478" y="3114175"/>
            <a:ext cx="1761899" cy="541500"/>
          </a:xfrm>
          <a:prstGeom prst="straightConnector1">
            <a:avLst/>
          </a:prstGeom>
          <a:noFill/>
          <a:ln w="38100" cap="flat" cmpd="sng">
            <a:solidFill>
              <a:srgbClr val="00FF00"/>
            </a:solidFill>
            <a:prstDash val="solid"/>
            <a:round/>
            <a:headEnd type="none" w="lg" len="lg"/>
            <a:tailEnd type="triangle" w="lg" len="lg"/>
          </a:ln>
        </p:spPr>
      </p:cxnSp>
      <p:sp>
        <p:nvSpPr>
          <p:cNvPr id="95" name="Shape 95"/>
          <p:cNvSpPr txBox="1"/>
          <p:nvPr/>
        </p:nvSpPr>
        <p:spPr>
          <a:xfrm>
            <a:off x="1370128" y="3655675"/>
            <a:ext cx="2636699" cy="5184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00FF00"/>
                </a:solidFill>
                <a:latin typeface="Verdana"/>
                <a:ea typeface="Verdana"/>
                <a:cs typeface="Verdana"/>
                <a:sym typeface="Verdana"/>
              </a:rPr>
              <a:t>function body</a:t>
            </a:r>
          </a:p>
        </p:txBody>
      </p:sp>
    </p:spTree>
    <p:extLst>
      <p:ext uri="{BB962C8B-B14F-4D97-AF65-F5344CB8AC3E}">
        <p14:creationId xmlns:p14="http://schemas.microsoft.com/office/powerpoint/2010/main" val="228659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US"/>
              <a:t>Green Triangle</a:t>
            </a:r>
            <a:endParaRPr lang="en-US" dirty="0"/>
          </a:p>
        </p:txBody>
      </p:sp>
      <p:sp>
        <p:nvSpPr>
          <p:cNvPr id="4" name="Content Placeholder 3"/>
          <p:cNvSpPr>
            <a:spLocks noGrp="1"/>
          </p:cNvSpPr>
          <p:nvPr>
            <p:ph idx="1"/>
          </p:nvPr>
        </p:nvSpPr>
        <p:spPr/>
        <p:txBody>
          <a:bodyPr/>
          <a:lstStyle/>
          <a:p>
            <a:r>
              <a:rPr lang="en-US"/>
              <a:t>Write a function called greenTri that takes in a number and returns a solid green triangle with the size of the parameter.</a:t>
            </a:r>
          </a:p>
          <a:p>
            <a:r>
              <a:rPr lang="en"/>
              <a:t>Write a function that takes a number and gives a green triangle.</a:t>
            </a:r>
          </a:p>
          <a:p>
            <a:endParaRPr lang="en-US" dirty="0"/>
          </a:p>
        </p:txBody>
      </p:sp>
    </p:spTree>
    <p:extLst>
      <p:ext uri="{BB962C8B-B14F-4D97-AF65-F5344CB8AC3E}">
        <p14:creationId xmlns:p14="http://schemas.microsoft.com/office/powerpoint/2010/main" val="3890348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p:txBody>
          <a:bodyPr/>
          <a:lstStyle/>
          <a:p>
            <a:pPr lvl="0"/>
            <a:r>
              <a:rPr lang="en"/>
              <a:t>Can We Solve This?</a:t>
            </a:r>
          </a:p>
        </p:txBody>
      </p:sp>
      <p:sp>
        <p:nvSpPr>
          <p:cNvPr id="64" name="Shape 64"/>
          <p:cNvSpPr txBox="1">
            <a:spLocks noGrp="1"/>
          </p:cNvSpPr>
          <p:nvPr>
            <p:ph idx="1"/>
          </p:nvPr>
        </p:nvSpPr>
        <p:spPr/>
        <p:txBody>
          <a:bodyPr/>
          <a:lstStyle/>
          <a:p>
            <a:pPr lvl="0"/>
            <a:r>
              <a:rPr lang="en"/>
              <a:t>Write a function called mySquare that takes in a size and returns a solid blue rectangle whose height and width are that size. </a:t>
            </a:r>
          </a:p>
        </p:txBody>
      </p:sp>
    </p:spTree>
    <p:extLst>
      <p:ext uri="{BB962C8B-B14F-4D97-AF65-F5344CB8AC3E}">
        <p14:creationId xmlns:p14="http://schemas.microsoft.com/office/powerpoint/2010/main" val="4741317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Work on #2!</a:t>
            </a:r>
          </a:p>
        </p:txBody>
      </p:sp>
      <p:sp>
        <p:nvSpPr>
          <p:cNvPr id="58" name="Shape 58"/>
          <p:cNvSpPr txBox="1">
            <a:spLocks noGrp="1"/>
          </p:cNvSpPr>
          <p:nvPr>
            <p:ph idx="1"/>
          </p:nvPr>
        </p:nvSpPr>
        <p:spPr/>
        <p:txBody>
          <a:bodyPr/>
          <a:lstStyle/>
          <a:p>
            <a:pPr lvl="0"/>
            <a:r>
              <a:rPr lang="en-US"/>
              <a:t>Write a function called cc that takes in a color and returns a solid size 30 circle with that color.</a:t>
            </a:r>
          </a:p>
          <a:p>
            <a:pPr lvl="0"/>
            <a:endParaRPr lang="en-US"/>
          </a:p>
          <a:p>
            <a:pPr lvl="0"/>
            <a:endParaRPr lang="en-US"/>
          </a:p>
        </p:txBody>
      </p:sp>
    </p:spTree>
    <p:extLst>
      <p:ext uri="{BB962C8B-B14F-4D97-AF65-F5344CB8AC3E}">
        <p14:creationId xmlns:p14="http://schemas.microsoft.com/office/powerpoint/2010/main" val="2999276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p:txBody>
          <a:bodyPr/>
          <a:lstStyle/>
          <a:p>
            <a:pPr lvl="0"/>
            <a:r>
              <a:rPr lang="en"/>
              <a:t>Functions that combine data</a:t>
            </a:r>
          </a:p>
        </p:txBody>
      </p:sp>
      <p:sp>
        <p:nvSpPr>
          <p:cNvPr id="158" name="Shape 158"/>
          <p:cNvSpPr txBox="1">
            <a:spLocks noGrp="1"/>
          </p:cNvSpPr>
          <p:nvPr>
            <p:ph idx="1"/>
          </p:nvPr>
        </p:nvSpPr>
        <p:spPr/>
        <p:txBody>
          <a:bodyPr/>
          <a:lstStyle/>
          <a:p>
            <a:pPr lvl="0"/>
            <a:r>
              <a:rPr lang="en"/>
              <a:t>Strings</a:t>
            </a:r>
          </a:p>
          <a:p>
            <a:pPr lvl="0"/>
            <a:r>
              <a:rPr lang="en"/>
              <a:t>(string-append “hello_” “world”)</a:t>
            </a:r>
          </a:p>
        </p:txBody>
      </p:sp>
    </p:spTree>
    <p:extLst>
      <p:ext uri="{BB962C8B-B14F-4D97-AF65-F5344CB8AC3E}">
        <p14:creationId xmlns:p14="http://schemas.microsoft.com/office/powerpoint/2010/main" val="254854582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
              <a:t>Three Parts of Function Definition</a:t>
            </a:r>
          </a:p>
        </p:txBody>
      </p:sp>
      <p:sp>
        <p:nvSpPr>
          <p:cNvPr id="52" name="Shape 52"/>
          <p:cNvSpPr txBox="1">
            <a:spLocks noGrp="1"/>
          </p:cNvSpPr>
          <p:nvPr>
            <p:ph idx="1"/>
          </p:nvPr>
        </p:nvSpPr>
        <p:spPr/>
        <p:txBody>
          <a:bodyPr/>
          <a:lstStyle/>
          <a:p>
            <a:pPr lvl="0"/>
            <a:r>
              <a:rPr lang="en-US"/>
              <a:t>NAME - WHAT IT'S CALLED</a:t>
            </a:r>
          </a:p>
          <a:p>
            <a:pPr lvl="0"/>
            <a:r>
              <a:rPr lang="en-US"/>
              <a:t>PARAMETER(S) - WHAT GOES IN</a:t>
            </a:r>
          </a:p>
          <a:p>
            <a:pPr lvl="0"/>
            <a:r>
              <a:rPr lang="en-US"/>
              <a:t>BODY - WHAT IS RETURNED</a:t>
            </a:r>
          </a:p>
          <a:p>
            <a:pPr lvl="0"/>
            <a:endParaRPr lang="en-US"/>
          </a:p>
          <a:p>
            <a:pPr lvl="0"/>
            <a:r>
              <a:rPr lang="en-US">
                <a:sym typeface="Courier New"/>
              </a:rPr>
              <a:t>(define (name param)</a:t>
            </a:r>
          </a:p>
          <a:p>
            <a:pPr lvl="0"/>
            <a:r>
              <a:rPr lang="en-US">
                <a:sym typeface="Courier New"/>
              </a:rPr>
              <a:t>	(body_expression param))</a:t>
            </a:r>
          </a:p>
          <a:p>
            <a:pPr lvl="0"/>
            <a:endParaRPr lang="en-US"/>
          </a:p>
          <a:p>
            <a:pPr lvl="0"/>
            <a:endParaRPr lang="en-US"/>
          </a:p>
        </p:txBody>
      </p:sp>
    </p:spTree>
    <p:extLst>
      <p:ext uri="{BB962C8B-B14F-4D97-AF65-F5344CB8AC3E}">
        <p14:creationId xmlns:p14="http://schemas.microsoft.com/office/powerpoint/2010/main" val="319442284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
              <a:t>How Did We Solve This Problem?</a:t>
            </a:r>
          </a:p>
        </p:txBody>
      </p:sp>
      <p:sp>
        <p:nvSpPr>
          <p:cNvPr id="46" name="Shape 46"/>
          <p:cNvSpPr txBox="1">
            <a:spLocks noGrp="1"/>
          </p:cNvSpPr>
          <p:nvPr>
            <p:ph idx="1"/>
          </p:nvPr>
        </p:nvSpPr>
        <p:spPr/>
        <p:txBody>
          <a:bodyPr/>
          <a:lstStyle/>
          <a:p>
            <a:pPr lvl="0"/>
            <a:r>
              <a:rPr lang="en-US"/>
              <a:t>Write a function called gt that takes in a size and returns a solid green triangle with that size.</a:t>
            </a:r>
          </a:p>
          <a:p>
            <a:pPr lvl="0"/>
            <a:endParaRPr lang="en-US"/>
          </a:p>
          <a:p>
            <a:pPr lvl="0"/>
            <a:r>
              <a:rPr lang="en-US">
                <a:sym typeface="Courier New"/>
              </a:rPr>
              <a:t>(define (gt size)</a:t>
            </a:r>
          </a:p>
          <a:p>
            <a:pPr lvl="0"/>
            <a:r>
              <a:rPr lang="en-US">
                <a:sym typeface="Courier New"/>
              </a:rPr>
              <a:t>	(triangle size "solid" "green"))</a:t>
            </a:r>
          </a:p>
          <a:p>
            <a:pPr lvl="0"/>
            <a:endParaRPr lang="en-US"/>
          </a:p>
        </p:txBody>
      </p:sp>
    </p:spTree>
    <p:extLst>
      <p:ext uri="{BB962C8B-B14F-4D97-AF65-F5344CB8AC3E}">
        <p14:creationId xmlns:p14="http://schemas.microsoft.com/office/powerpoint/2010/main" val="173849753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p:txBody>
          <a:bodyPr/>
          <a:lstStyle/>
          <a:p>
            <a:pPr lvl="0"/>
            <a:r>
              <a:rPr lang="en"/>
              <a:t>gt</a:t>
            </a:r>
          </a:p>
        </p:txBody>
      </p:sp>
      <p:sp>
        <p:nvSpPr>
          <p:cNvPr id="101" name="Shape 101"/>
          <p:cNvSpPr txBox="1">
            <a:spLocks noGrp="1"/>
          </p:cNvSpPr>
          <p:nvPr>
            <p:ph idx="1"/>
          </p:nvPr>
        </p:nvSpPr>
        <p:spPr/>
        <p:txBody>
          <a:bodyPr/>
          <a:lstStyle/>
          <a:p>
            <a:pPr lvl="0"/>
            <a:r>
              <a:rPr lang="en">
                <a:sym typeface="Courier New"/>
              </a:rPr>
              <a:t>(define (gt side)</a:t>
            </a:r>
          </a:p>
          <a:p>
            <a:pPr lvl="0"/>
            <a:r>
              <a:rPr lang="en">
                <a:sym typeface="Courier New"/>
              </a:rPr>
              <a:t>(triangle gt "solid" "green"))</a:t>
            </a:r>
          </a:p>
        </p:txBody>
      </p:sp>
      <p:grpSp>
        <p:nvGrpSpPr>
          <p:cNvPr id="102" name="Shape 102"/>
          <p:cNvGrpSpPr/>
          <p:nvPr/>
        </p:nvGrpSpPr>
        <p:grpSpPr>
          <a:xfrm>
            <a:off x="457200" y="1597575"/>
            <a:ext cx="8384342" cy="979003"/>
            <a:chOff x="457200" y="1597575"/>
            <a:chExt cx="8384342" cy="979003"/>
          </a:xfrm>
        </p:grpSpPr>
        <p:sp>
          <p:nvSpPr>
            <p:cNvPr id="103" name="Shape 103"/>
            <p:cNvSpPr/>
            <p:nvPr/>
          </p:nvSpPr>
          <p:spPr>
            <a:xfrm>
              <a:off x="457200" y="2109478"/>
              <a:ext cx="4268399" cy="467099"/>
            </a:xfrm>
            <a:prstGeom prst="roundRect">
              <a:avLst>
                <a:gd name="adj" fmla="val 16667"/>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04" name="Shape 104"/>
            <p:cNvCxnSpPr>
              <a:stCxn id="105" idx="1"/>
              <a:endCxn id="103" idx="3"/>
            </p:cNvCxnSpPr>
            <p:nvPr/>
          </p:nvCxnSpPr>
          <p:spPr>
            <a:xfrm flipH="1">
              <a:off x="4725542" y="1856775"/>
              <a:ext cx="1479300" cy="486300"/>
            </a:xfrm>
            <a:prstGeom prst="straightConnector1">
              <a:avLst/>
            </a:prstGeom>
            <a:noFill/>
            <a:ln w="38100" cap="flat" cmpd="sng">
              <a:solidFill>
                <a:srgbClr val="FF0000"/>
              </a:solidFill>
              <a:prstDash val="solid"/>
              <a:round/>
              <a:headEnd type="none" w="lg" len="lg"/>
              <a:tailEnd type="triangle" w="lg" len="lg"/>
            </a:ln>
          </p:spPr>
        </p:cxnSp>
        <p:sp>
          <p:nvSpPr>
            <p:cNvPr id="105" name="Shape 105"/>
            <p:cNvSpPr txBox="1"/>
            <p:nvPr/>
          </p:nvSpPr>
          <p:spPr>
            <a:xfrm>
              <a:off x="6204842" y="1597575"/>
              <a:ext cx="2636699" cy="518400"/>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latin typeface="Verdana"/>
                  <a:ea typeface="Verdana"/>
                  <a:cs typeface="Verdana"/>
                  <a:sym typeface="Verdana"/>
                </a:rPr>
                <a:t>function header</a:t>
              </a:r>
            </a:p>
          </p:txBody>
        </p:sp>
      </p:grpSp>
      <p:sp>
        <p:nvSpPr>
          <p:cNvPr id="106" name="Shape 106"/>
          <p:cNvSpPr/>
          <p:nvPr/>
        </p:nvSpPr>
        <p:spPr>
          <a:xfrm>
            <a:off x="1013353" y="2647128"/>
            <a:ext cx="6873900" cy="467099"/>
          </a:xfrm>
          <a:prstGeom prst="roundRect">
            <a:avLst>
              <a:gd name="adj" fmla="val 16667"/>
            </a:avLst>
          </a:prstGeom>
          <a:no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07" name="Shape 107"/>
          <p:cNvCxnSpPr>
            <a:stCxn id="108" idx="0"/>
            <a:endCxn id="106" idx="2"/>
          </p:cNvCxnSpPr>
          <p:nvPr/>
        </p:nvCxnSpPr>
        <p:spPr>
          <a:xfrm rot="10800000" flipH="1">
            <a:off x="2688478" y="3114175"/>
            <a:ext cx="1761899" cy="541500"/>
          </a:xfrm>
          <a:prstGeom prst="straightConnector1">
            <a:avLst/>
          </a:prstGeom>
          <a:noFill/>
          <a:ln w="38100" cap="flat" cmpd="sng">
            <a:solidFill>
              <a:srgbClr val="00FF00"/>
            </a:solidFill>
            <a:prstDash val="solid"/>
            <a:round/>
            <a:headEnd type="none" w="lg" len="lg"/>
            <a:tailEnd type="triangle" w="lg" len="lg"/>
          </a:ln>
        </p:spPr>
      </p:cxnSp>
      <p:sp>
        <p:nvSpPr>
          <p:cNvPr id="108" name="Shape 108"/>
          <p:cNvSpPr txBox="1"/>
          <p:nvPr/>
        </p:nvSpPr>
        <p:spPr>
          <a:xfrm>
            <a:off x="1370128" y="3655675"/>
            <a:ext cx="2636699" cy="5184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00FF00"/>
                </a:solidFill>
                <a:latin typeface="Verdana"/>
                <a:ea typeface="Verdana"/>
                <a:cs typeface="Verdana"/>
                <a:sym typeface="Verdana"/>
              </a:rPr>
              <a:t>function body</a:t>
            </a:r>
          </a:p>
        </p:txBody>
      </p:sp>
    </p:spTree>
    <p:extLst>
      <p:ext uri="{BB962C8B-B14F-4D97-AF65-F5344CB8AC3E}">
        <p14:creationId xmlns:p14="http://schemas.microsoft.com/office/powerpoint/2010/main" val="47219010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
              <a:t>Double</a:t>
            </a:r>
          </a:p>
        </p:txBody>
      </p:sp>
      <p:sp>
        <p:nvSpPr>
          <p:cNvPr id="70" name="Shape 70"/>
          <p:cNvSpPr txBox="1">
            <a:spLocks noGrp="1"/>
          </p:cNvSpPr>
          <p:nvPr>
            <p:ph idx="1"/>
          </p:nvPr>
        </p:nvSpPr>
        <p:spPr/>
        <p:txBody>
          <a:bodyPr/>
          <a:lstStyle/>
          <a:p>
            <a:pPr lvl="0"/>
            <a:r>
              <a:rPr lang="en"/>
              <a:t>Take a number and double it.</a:t>
            </a:r>
          </a:p>
        </p:txBody>
      </p:sp>
    </p:spTree>
    <p:extLst>
      <p:ext uri="{BB962C8B-B14F-4D97-AF65-F5344CB8AC3E}">
        <p14:creationId xmlns:p14="http://schemas.microsoft.com/office/powerpoint/2010/main" val="172494192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p:txBody>
          <a:bodyPr/>
          <a:lstStyle/>
          <a:p>
            <a:pPr lvl="0"/>
            <a:r>
              <a:rPr lang="en"/>
              <a:t>Blue Circle</a:t>
            </a:r>
          </a:p>
        </p:txBody>
      </p:sp>
      <p:sp>
        <p:nvSpPr>
          <p:cNvPr id="114" name="Shape 114"/>
          <p:cNvSpPr txBox="1">
            <a:spLocks noGrp="1"/>
          </p:cNvSpPr>
          <p:nvPr>
            <p:ph idx="1"/>
          </p:nvPr>
        </p:nvSpPr>
        <p:spPr/>
        <p:txBody>
          <a:bodyPr/>
          <a:lstStyle/>
          <a:p>
            <a:pPr lvl="0"/>
            <a:r>
              <a:rPr lang="en"/>
              <a:t>Write a function that takes a number and gives back a blue circle.</a:t>
            </a:r>
            <a:endParaRPr lang="en" dirty="0"/>
          </a:p>
        </p:txBody>
      </p:sp>
    </p:spTree>
    <p:extLst>
      <p:ext uri="{BB962C8B-B14F-4D97-AF65-F5344CB8AC3E}">
        <p14:creationId xmlns:p14="http://schemas.microsoft.com/office/powerpoint/2010/main" val="408066707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p:txBody>
          <a:bodyPr/>
          <a:lstStyle/>
          <a:p>
            <a:pPr lvl="0"/>
            <a:r>
              <a:rPr lang="en"/>
              <a:t>Green Triangle</a:t>
            </a:r>
          </a:p>
        </p:txBody>
      </p:sp>
      <p:sp>
        <p:nvSpPr>
          <p:cNvPr id="4" name="Content Placeholder 3"/>
          <p:cNvSpPr>
            <a:spLocks noGrp="1"/>
          </p:cNvSpPr>
          <p:nvPr>
            <p:ph idx="1"/>
          </p:nvPr>
        </p:nvSpPr>
        <p:spPr/>
        <p:txBody>
          <a:bodyPr/>
          <a:lstStyle/>
          <a:p>
            <a:r>
              <a:rPr lang="en"/>
              <a:t>Write a function that takes a number and gives a green triangle.</a:t>
            </a:r>
          </a:p>
          <a:p>
            <a:endParaRPr lang="en-US" dirty="0"/>
          </a:p>
        </p:txBody>
      </p:sp>
    </p:spTree>
    <p:extLst>
      <p:ext uri="{BB962C8B-B14F-4D97-AF65-F5344CB8AC3E}">
        <p14:creationId xmlns:p14="http://schemas.microsoft.com/office/powerpoint/2010/main" val="126840354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p:txBody>
          <a:bodyPr/>
          <a:lstStyle/>
          <a:p>
            <a:pPr lvl="0"/>
            <a:r>
              <a:rPr lang="en"/>
              <a:t>composition of functions: putting one function inside of another</a:t>
            </a:r>
          </a:p>
        </p:txBody>
      </p:sp>
      <p:sp>
        <p:nvSpPr>
          <p:cNvPr id="74" name="Shape 74"/>
          <p:cNvSpPr txBox="1">
            <a:spLocks noGrp="1"/>
          </p:cNvSpPr>
          <p:nvPr>
            <p:ph idx="1"/>
          </p:nvPr>
        </p:nvSpPr>
        <p:spPr/>
        <p:txBody>
          <a:bodyPr/>
          <a:lstStyle/>
          <a:p>
            <a:pPr lvl="0"/>
            <a:r>
              <a:rPr lang="en-US"/>
              <a:t>Interpret the following line of code. </a:t>
            </a:r>
          </a:p>
          <a:p>
            <a:pPr lvl="0"/>
            <a:r>
              <a:rPr lang="en-US"/>
              <a:t>(* 5 (+ 3 2))</a:t>
            </a:r>
          </a:p>
          <a:p>
            <a:pPr lvl="0"/>
            <a:endParaRPr lang="en-US"/>
          </a:p>
          <a:p>
            <a:pPr lvl="0"/>
            <a:r>
              <a:rPr lang="en-US"/>
              <a:t>...and this one?</a:t>
            </a:r>
          </a:p>
          <a:p>
            <a:pPr lvl="0"/>
            <a:r>
              <a:rPr lang="en-US"/>
              <a:t>(rotate 45</a:t>
            </a:r>
          </a:p>
          <a:p>
            <a:pPr lvl="0"/>
            <a:r>
              <a:rPr lang="en-US"/>
              <a:t>	    (triangle 50 "solid" "green"))</a:t>
            </a:r>
            <a:endParaRPr lang="en-US" dirty="0"/>
          </a:p>
        </p:txBody>
      </p:sp>
      <p:sp>
        <p:nvSpPr>
          <p:cNvPr id="75" name="Shape 75"/>
          <p:cNvSpPr txBox="1"/>
          <p:nvPr/>
        </p:nvSpPr>
        <p:spPr>
          <a:xfrm>
            <a:off x="503600" y="5732275"/>
            <a:ext cx="8117099" cy="755400"/>
          </a:xfrm>
          <a:prstGeom prst="rect">
            <a:avLst/>
          </a:prstGeom>
          <a:noFill/>
          <a:ln>
            <a:noFill/>
          </a:ln>
        </p:spPr>
        <p:txBody>
          <a:bodyPr lIns="91425" tIns="91425" rIns="91425" bIns="91425" anchor="t" anchorCtr="0">
            <a:noAutofit/>
          </a:bodyPr>
          <a:lstStyle/>
          <a:p>
            <a:pPr lvl="0">
              <a:spcBef>
                <a:spcPts val="0"/>
              </a:spcBef>
              <a:buNone/>
            </a:pPr>
            <a:r>
              <a:rPr lang="en"/>
              <a:t>How many parameters does rotate have?  How do we answer this question?  </a:t>
            </a:r>
          </a:p>
        </p:txBody>
      </p:sp>
    </p:spTree>
    <p:extLst>
      <p:ext uri="{BB962C8B-B14F-4D97-AF65-F5344CB8AC3E}">
        <p14:creationId xmlns:p14="http://schemas.microsoft.com/office/powerpoint/2010/main" val="339244707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p:txBody>
          <a:bodyPr/>
          <a:lstStyle/>
          <a:p>
            <a:pPr lvl="0"/>
            <a:r>
              <a:rPr lang="en"/>
              <a:t>functions</a:t>
            </a:r>
          </a:p>
        </p:txBody>
      </p:sp>
      <p:sp>
        <p:nvSpPr>
          <p:cNvPr id="88" name="Shape 88"/>
          <p:cNvSpPr txBox="1">
            <a:spLocks noGrp="1"/>
          </p:cNvSpPr>
          <p:nvPr>
            <p:ph idx="1"/>
          </p:nvPr>
        </p:nvSpPr>
        <p:spPr/>
        <p:txBody>
          <a:bodyPr/>
          <a:lstStyle/>
          <a:p>
            <a:pPr lvl="0"/>
            <a:r>
              <a:rPr lang="en"/>
              <a:t>all operations are functions, so + is a function.  </a:t>
            </a:r>
          </a:p>
          <a:p>
            <a:pPr lvl="0"/>
            <a:r>
              <a:rPr lang="en"/>
              <a:t>5+4</a:t>
            </a:r>
          </a:p>
          <a:p>
            <a:pPr lvl="0"/>
            <a:r>
              <a:rPr lang="en"/>
              <a:t>+ takes 5, 4 and adds them</a:t>
            </a:r>
          </a:p>
        </p:txBody>
      </p:sp>
    </p:spTree>
    <p:extLst>
      <p:ext uri="{BB962C8B-B14F-4D97-AF65-F5344CB8AC3E}">
        <p14:creationId xmlns:p14="http://schemas.microsoft.com/office/powerpoint/2010/main" val="173826047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Finish this design recipe.</a:t>
            </a:r>
          </a:p>
        </p:txBody>
      </p:sp>
      <p:sp>
        <p:nvSpPr>
          <p:cNvPr id="58" name="Shape 58"/>
          <p:cNvSpPr txBox="1">
            <a:spLocks noGrp="1"/>
          </p:cNvSpPr>
          <p:nvPr>
            <p:ph idx="1"/>
          </p:nvPr>
        </p:nvSpPr>
        <p:spPr/>
        <p:txBody>
          <a:bodyPr/>
          <a:lstStyle/>
          <a:p>
            <a:pPr lvl="0"/>
            <a:r>
              <a:rPr lang="en-US"/>
              <a:t>; double: Number → Number</a:t>
            </a:r>
          </a:p>
          <a:p>
            <a:pPr lvl="0"/>
            <a:r>
              <a:rPr lang="en-US"/>
              <a:t>(EXAMPLE (          )(* 20 2))</a:t>
            </a:r>
          </a:p>
          <a:p>
            <a:pPr lvl="0"/>
            <a:r>
              <a:rPr lang="en-US"/>
              <a:t>(EXAMPLE) (double 36)(                      ))</a:t>
            </a:r>
          </a:p>
          <a:p>
            <a:pPr lvl="0"/>
            <a:r>
              <a:rPr lang="en-US"/>
              <a:t>(define ( 				)</a:t>
            </a:r>
          </a:p>
          <a:p>
            <a:pPr lvl="0"/>
            <a:r>
              <a:rPr lang="en-US"/>
              <a:t>							)</a:t>
            </a:r>
          </a:p>
          <a:p>
            <a:pPr lvl="0"/>
            <a:endParaRPr lang="en-US" dirty="0"/>
          </a:p>
        </p:txBody>
      </p:sp>
    </p:spTree>
    <p:extLst>
      <p:ext uri="{BB962C8B-B14F-4D97-AF65-F5344CB8AC3E}">
        <p14:creationId xmlns:p14="http://schemas.microsoft.com/office/powerpoint/2010/main" val="240400718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Shape 63"/>
          <p:cNvPicPr preferRelativeResize="0"/>
          <p:nvPr/>
        </p:nvPicPr>
        <p:blipFill>
          <a:blip r:embed="rId3">
            <a:alphaModFix/>
          </a:blip>
          <a:stretch>
            <a:fillRect/>
          </a:stretch>
        </p:blipFill>
        <p:spPr>
          <a:xfrm>
            <a:off x="1021175" y="967675"/>
            <a:ext cx="7048500" cy="5553075"/>
          </a:xfrm>
          <a:prstGeom prst="rect">
            <a:avLst/>
          </a:prstGeom>
          <a:noFill/>
          <a:ln>
            <a:noFill/>
          </a:ln>
        </p:spPr>
      </p:pic>
      <p:sp>
        <p:nvSpPr>
          <p:cNvPr id="64" name="Shape 64"/>
          <p:cNvSpPr txBox="1">
            <a:spLocks noGrp="1"/>
          </p:cNvSpPr>
          <p:nvPr>
            <p:ph type="title"/>
          </p:nvPr>
        </p:nvSpPr>
        <p:spPr/>
        <p:txBody>
          <a:bodyPr/>
          <a:lstStyle/>
          <a:p>
            <a:pPr lvl="0"/>
            <a:r>
              <a:rPr lang="en"/>
              <a:t>First actual case of bug being found.</a:t>
            </a: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006699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p:txBody>
          <a:bodyPr/>
          <a:lstStyle/>
          <a:p>
            <a:pPr lvl="0"/>
            <a:r>
              <a:rPr lang="en"/>
              <a:t>Functions that combine data</a:t>
            </a:r>
          </a:p>
        </p:txBody>
      </p:sp>
      <p:sp>
        <p:nvSpPr>
          <p:cNvPr id="164" name="Shape 164"/>
          <p:cNvSpPr txBox="1">
            <a:spLocks noGrp="1"/>
          </p:cNvSpPr>
          <p:nvPr>
            <p:ph idx="1"/>
          </p:nvPr>
        </p:nvSpPr>
        <p:spPr/>
        <p:txBody>
          <a:bodyPr/>
          <a:lstStyle/>
          <a:p>
            <a:pPr lvl="0"/>
            <a:r>
              <a:rPr lang="en-US"/>
              <a:t>Strings</a:t>
            </a:r>
          </a:p>
          <a:p>
            <a:pPr lvl="0"/>
            <a:r>
              <a:rPr lang="en-US"/>
              <a:t>(string-append “hello_” “world”)</a:t>
            </a:r>
          </a:p>
          <a:p>
            <a:pPr lvl="0"/>
            <a:endParaRPr lang="en-US"/>
          </a:p>
          <a:p>
            <a:pPr lvl="0"/>
            <a:endParaRPr lang="en-US"/>
          </a:p>
          <a:p>
            <a:pPr lvl="0"/>
            <a:r>
              <a:rPr lang="en-US"/>
              <a:t>“hello_world”</a:t>
            </a:r>
          </a:p>
        </p:txBody>
      </p:sp>
    </p:spTree>
    <p:extLst>
      <p:ext uri="{BB962C8B-B14F-4D97-AF65-F5344CB8AC3E}">
        <p14:creationId xmlns:p14="http://schemas.microsoft.com/office/powerpoint/2010/main" val="346745989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8" name="Shape 48"/>
          <p:cNvPicPr preferRelativeResize="0"/>
          <p:nvPr/>
        </p:nvPicPr>
        <p:blipFill>
          <a:blip r:embed="rId3">
            <a:alphaModFix/>
          </a:blip>
          <a:stretch>
            <a:fillRect/>
          </a:stretch>
        </p:blipFill>
        <p:spPr>
          <a:xfrm>
            <a:off x="2480626" y="931400"/>
            <a:ext cx="4182745" cy="5190141"/>
          </a:xfrm>
          <a:prstGeom prst="rect">
            <a:avLst/>
          </a:prstGeom>
          <a:noFill/>
          <a:ln>
            <a:noFill/>
          </a:ln>
        </p:spPr>
      </p:pic>
      <p:sp>
        <p:nvSpPr>
          <p:cNvPr id="49" name="Shape 49"/>
          <p:cNvSpPr txBox="1"/>
          <p:nvPr/>
        </p:nvSpPr>
        <p:spPr>
          <a:xfrm>
            <a:off x="894450" y="6052900"/>
            <a:ext cx="7355099" cy="573600"/>
          </a:xfrm>
          <a:prstGeom prst="rect">
            <a:avLst/>
          </a:prstGeom>
          <a:noFill/>
          <a:ln>
            <a:noFill/>
          </a:ln>
        </p:spPr>
        <p:txBody>
          <a:bodyPr lIns="91425" tIns="91425" rIns="91425" bIns="91425" anchor="t" anchorCtr="0">
            <a:noAutofit/>
          </a:bodyPr>
          <a:lstStyle/>
          <a:p>
            <a:pPr lvl="0" algn="ctr" rtl="0">
              <a:spcBef>
                <a:spcPts val="0"/>
              </a:spcBef>
              <a:buNone/>
            </a:pPr>
            <a:r>
              <a:rPr lang="en" sz="3000">
                <a:solidFill>
                  <a:schemeClr val="lt1"/>
                </a:solidFill>
              </a:rPr>
              <a:t>can man build a superman?</a:t>
            </a:r>
          </a:p>
        </p:txBody>
      </p:sp>
      <p:sp>
        <p:nvSpPr>
          <p:cNvPr id="50" name="Shape 50"/>
          <p:cNvSpPr txBox="1">
            <a:spLocks noGrp="1"/>
          </p:cNvSpPr>
          <p:nvPr>
            <p:ph type="title"/>
          </p:nvPr>
        </p:nvSpPr>
        <p:spPr/>
        <p:txBody>
          <a:bodyPr/>
          <a:lstStyle/>
          <a:p>
            <a:pPr lvl="0"/>
            <a:r>
              <a:rPr lang="en"/>
              <a:t>January, 1950</a:t>
            </a:r>
          </a:p>
        </p:txBody>
      </p:sp>
      <p:sp>
        <p:nvSpPr>
          <p:cNvPr id="8" name="Content Placeholder 7"/>
          <p:cNvSpPr>
            <a:spLocks noGrp="1"/>
          </p:cNvSpPr>
          <p:nvPr>
            <p:ph idx="1"/>
          </p:nvPr>
        </p:nvSpPr>
        <p:spPr/>
        <p:txBody>
          <a:bodyPr/>
          <a:lstStyle/>
          <a:p>
            <a:endParaRPr lang="en-US"/>
          </a:p>
        </p:txBody>
      </p:sp>
      <p:sp>
        <p:nvSpPr>
          <p:cNvPr id="51" name="Shape 51"/>
          <p:cNvSpPr txBox="1">
            <a:spLocks noGrp="1"/>
          </p:cNvSpPr>
          <p:nvPr>
            <p:ph type="title" idx="4294967295"/>
          </p:nvPr>
        </p:nvSpPr>
        <p:spPr>
          <a:xfrm>
            <a:off x="6354763" y="2451100"/>
            <a:ext cx="2789237" cy="839788"/>
          </a:xfrm>
          <a:prstGeom prst="rect">
            <a:avLst/>
          </a:prstGeom>
        </p:spPr>
        <p:txBody>
          <a:bodyPr lIns="91425" tIns="91425" rIns="91425" bIns="91425" anchor="b" anchorCtr="0">
            <a:noAutofit/>
          </a:bodyPr>
          <a:lstStyle/>
          <a:p>
            <a:pPr lvl="0" algn="ctr" rtl="0">
              <a:spcBef>
                <a:spcPts val="0"/>
              </a:spcBef>
              <a:buNone/>
            </a:pPr>
            <a:r>
              <a:rPr lang="en" b="0"/>
              <a:t>20¢</a:t>
            </a:r>
          </a:p>
        </p:txBody>
      </p:sp>
    </p:spTree>
    <p:extLst>
      <p:ext uri="{BB962C8B-B14F-4D97-AF65-F5344CB8AC3E}">
        <p14:creationId xmlns:p14="http://schemas.microsoft.com/office/powerpoint/2010/main" val="73281880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title"/>
          </p:nvPr>
        </p:nvSpPr>
        <p:spPr/>
        <p:txBody>
          <a:bodyPr/>
          <a:lstStyle/>
          <a:p>
            <a:pPr lvl="0"/>
            <a:r>
              <a:rPr lang="en"/>
              <a:t>computers were once larger arrays of relay tubes--similar to light bulbs</a:t>
            </a:r>
          </a:p>
        </p:txBody>
      </p:sp>
      <p:sp>
        <p:nvSpPr>
          <p:cNvPr id="9" name="Content Placeholder 8"/>
          <p:cNvSpPr>
            <a:spLocks noGrp="1"/>
          </p:cNvSpPr>
          <p:nvPr>
            <p:ph idx="1"/>
          </p:nvPr>
        </p:nvSpPr>
        <p:spPr/>
        <p:txBody>
          <a:bodyPr/>
          <a:lstStyle/>
          <a:p>
            <a:endParaRPr lang="en-US"/>
          </a:p>
        </p:txBody>
      </p:sp>
      <p:pic>
        <p:nvPicPr>
          <p:cNvPr id="43" name="Shape 43"/>
          <p:cNvPicPr preferRelativeResize="0"/>
          <p:nvPr/>
        </p:nvPicPr>
        <p:blipFill>
          <a:blip r:embed="rId3">
            <a:alphaModFix/>
          </a:blip>
          <a:stretch>
            <a:fillRect/>
          </a:stretch>
        </p:blipFill>
        <p:spPr>
          <a:xfrm>
            <a:off x="2434125" y="1453475"/>
            <a:ext cx="6485228" cy="5159513"/>
          </a:xfrm>
          <a:prstGeom prst="rect">
            <a:avLst/>
          </a:prstGeom>
          <a:noFill/>
          <a:ln>
            <a:noFill/>
          </a:ln>
        </p:spPr>
      </p:pic>
    </p:spTree>
    <p:extLst>
      <p:ext uri="{BB962C8B-B14F-4D97-AF65-F5344CB8AC3E}">
        <p14:creationId xmlns:p14="http://schemas.microsoft.com/office/powerpoint/2010/main" val="294818913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title"/>
          </p:nvPr>
        </p:nvSpPr>
        <p:spPr/>
        <p:txBody>
          <a:bodyPr/>
          <a:lstStyle/>
          <a:p>
            <a:pPr lvl="0"/>
            <a:r>
              <a:rPr lang="en"/>
              <a:t>What is a bug?</a:t>
            </a:r>
          </a:p>
        </p:txBody>
      </p:sp>
      <p:sp>
        <p:nvSpPr>
          <p:cNvPr id="9" name="Content Placeholder 8"/>
          <p:cNvSpPr>
            <a:spLocks noGrp="1"/>
          </p:cNvSpPr>
          <p:nvPr>
            <p:ph idx="1"/>
          </p:nvPr>
        </p:nvSpPr>
        <p:spPr/>
        <p:txBody>
          <a:bodyPr/>
          <a:lstStyle/>
          <a:p>
            <a:endParaRPr lang="en-US"/>
          </a:p>
        </p:txBody>
      </p:sp>
      <p:pic>
        <p:nvPicPr>
          <p:cNvPr id="57" name="Shape 57"/>
          <p:cNvPicPr preferRelativeResize="0"/>
          <p:nvPr/>
        </p:nvPicPr>
        <p:blipFill>
          <a:blip r:embed="rId3">
            <a:alphaModFix/>
          </a:blip>
          <a:stretch>
            <a:fillRect/>
          </a:stretch>
        </p:blipFill>
        <p:spPr>
          <a:xfrm>
            <a:off x="586250" y="1957875"/>
            <a:ext cx="4886325" cy="4286250"/>
          </a:xfrm>
          <a:prstGeom prst="rect">
            <a:avLst/>
          </a:prstGeom>
          <a:noFill/>
          <a:ln>
            <a:noFill/>
          </a:ln>
        </p:spPr>
      </p:pic>
      <p:sp>
        <p:nvSpPr>
          <p:cNvPr id="58" name="Shape 58"/>
          <p:cNvSpPr txBox="1"/>
          <p:nvPr/>
        </p:nvSpPr>
        <p:spPr>
          <a:xfrm>
            <a:off x="5670325" y="876600"/>
            <a:ext cx="3308099" cy="1689599"/>
          </a:xfrm>
          <a:prstGeom prst="rect">
            <a:avLst/>
          </a:prstGeom>
          <a:solidFill>
            <a:srgbClr val="000000"/>
          </a:solidFill>
          <a:ln>
            <a:noFill/>
          </a:ln>
        </p:spPr>
        <p:txBody>
          <a:bodyPr lIns="91425" tIns="91425" rIns="91425" bIns="91425" anchor="t" anchorCtr="0">
            <a:noAutofit/>
          </a:bodyPr>
          <a:lstStyle/>
          <a:p>
            <a:pPr lvl="0" rtl="0">
              <a:spcBef>
                <a:spcPts val="0"/>
              </a:spcBef>
              <a:buNone/>
            </a:pPr>
            <a:r>
              <a:rPr lang="en" sz="2400">
                <a:solidFill>
                  <a:schemeClr val="lt1"/>
                </a:solidFill>
              </a:rPr>
              <a:t>Admiral Grace Hopper was one of the foremost computer scientists of her day</a:t>
            </a:r>
          </a:p>
          <a:p>
            <a:pPr lvl="0" rtl="0">
              <a:spcBef>
                <a:spcPts val="0"/>
              </a:spcBef>
              <a:buClr>
                <a:srgbClr val="000000"/>
              </a:buClr>
              <a:buFont typeface="Arial"/>
              <a:buNone/>
            </a:pPr>
            <a:endParaRPr sz="1800"/>
          </a:p>
          <a:p>
            <a:pPr lvl="0" rtl="0">
              <a:spcBef>
                <a:spcPts val="0"/>
              </a:spcBef>
              <a:buNone/>
            </a:pPr>
            <a:endParaRPr sz="2400"/>
          </a:p>
        </p:txBody>
      </p:sp>
    </p:spTree>
    <p:extLst>
      <p:ext uri="{BB962C8B-B14F-4D97-AF65-F5344CB8AC3E}">
        <p14:creationId xmlns:p14="http://schemas.microsoft.com/office/powerpoint/2010/main" val="82724067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Shape 69"/>
          <p:cNvPicPr preferRelativeResize="0"/>
          <p:nvPr/>
        </p:nvPicPr>
        <p:blipFill>
          <a:blip r:embed="rId3">
            <a:alphaModFix/>
          </a:blip>
          <a:stretch>
            <a:fillRect/>
          </a:stretch>
        </p:blipFill>
        <p:spPr>
          <a:xfrm>
            <a:off x="2276694" y="1192712"/>
            <a:ext cx="6502661" cy="5545101"/>
          </a:xfrm>
          <a:prstGeom prst="rect">
            <a:avLst/>
          </a:prstGeom>
          <a:noFill/>
          <a:ln>
            <a:noFill/>
          </a:ln>
        </p:spPr>
      </p:pic>
      <p:sp>
        <p:nvSpPr>
          <p:cNvPr id="70" name="Shape 70"/>
          <p:cNvSpPr txBox="1"/>
          <p:nvPr/>
        </p:nvSpPr>
        <p:spPr>
          <a:xfrm>
            <a:off x="38816" y="1182325"/>
            <a:ext cx="2370900" cy="1173600"/>
          </a:xfrm>
          <a:prstGeom prst="rect">
            <a:avLst/>
          </a:prstGeom>
          <a:noFill/>
          <a:ln>
            <a:noFill/>
          </a:ln>
        </p:spPr>
        <p:txBody>
          <a:bodyPr lIns="91425" tIns="91425" rIns="91425" bIns="91425" anchor="t" anchorCtr="0">
            <a:noAutofit/>
          </a:bodyPr>
          <a:lstStyle/>
          <a:p>
            <a:pPr lvl="0" rtl="0">
              <a:spcBef>
                <a:spcPts val="0"/>
              </a:spcBef>
              <a:buNone/>
            </a:pPr>
            <a:r>
              <a:rPr lang="en" sz="1800">
                <a:solidFill>
                  <a:schemeClr val="lt1"/>
                </a:solidFill>
              </a:rPr>
              <a:t>Computer-scientists gather every year to honor Grace Hopper</a:t>
            </a:r>
          </a:p>
        </p:txBody>
      </p:sp>
      <p:sp>
        <p:nvSpPr>
          <p:cNvPr id="71" name="Shape 71"/>
          <p:cNvSpPr txBox="1">
            <a:spLocks noGrp="1"/>
          </p:cNvSpPr>
          <p:nvPr>
            <p:ph type="title"/>
          </p:nvPr>
        </p:nvSpPr>
        <p:spPr/>
        <p:txBody>
          <a:bodyPr/>
          <a:lstStyle/>
          <a:p>
            <a:pPr lvl="0"/>
            <a:r>
              <a:rPr lang="en"/>
              <a:t>Grace Hopper Celebration of Women in Computing</a:t>
            </a: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70157391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p:txBody>
          <a:bodyPr/>
          <a:lstStyle/>
          <a:p>
            <a:r>
              <a:rPr lang="en"/>
              <a:t>World</a:t>
            </a:r>
          </a:p>
        </p:txBody>
      </p:sp>
      <p:sp>
        <p:nvSpPr>
          <p:cNvPr id="67" name="Shape 67"/>
          <p:cNvSpPr txBox="1">
            <a:spLocks noGrp="1"/>
          </p:cNvSpPr>
          <p:nvPr>
            <p:ph idx="1"/>
          </p:nvPr>
        </p:nvSpPr>
        <p:spPr/>
        <p:txBody>
          <a:bodyPr/>
          <a:lstStyle/>
          <a:p>
            <a:r>
              <a:rPr lang="en"/>
              <a:t>What does the problem say about the world?  What will change in our program?</a:t>
            </a:r>
          </a:p>
        </p:txBody>
      </p:sp>
    </p:spTree>
    <p:extLst>
      <p:ext uri="{BB962C8B-B14F-4D97-AF65-F5344CB8AC3E}">
        <p14:creationId xmlns:p14="http://schemas.microsoft.com/office/powerpoint/2010/main" val="23618245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p:txBody>
          <a:bodyPr/>
          <a:lstStyle/>
          <a:p>
            <a:r>
              <a:rPr lang="en"/>
              <a:t>Data Representation of World</a:t>
            </a:r>
          </a:p>
        </p:txBody>
      </p:sp>
      <p:sp>
        <p:nvSpPr>
          <p:cNvPr id="73" name="Shape 73"/>
          <p:cNvSpPr txBox="1">
            <a:spLocks noGrp="1"/>
          </p:cNvSpPr>
          <p:nvPr>
            <p:ph idx="1"/>
          </p:nvPr>
        </p:nvSpPr>
        <p:spPr/>
        <p:txBody>
          <a:bodyPr/>
          <a:lstStyle/>
          <a:p>
            <a:r>
              <a:rPr lang="en"/>
              <a:t>Do we know how many shots the player will “fire”?  </a:t>
            </a:r>
          </a:p>
          <a:p>
            <a:r>
              <a:rPr lang="en"/>
              <a:t>What does this tell us about the data representation of world?</a:t>
            </a:r>
          </a:p>
        </p:txBody>
      </p:sp>
    </p:spTree>
    <p:extLst>
      <p:ext uri="{BB962C8B-B14F-4D97-AF65-F5344CB8AC3E}">
        <p14:creationId xmlns:p14="http://schemas.microsoft.com/office/powerpoint/2010/main" val="45490678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p:txBody>
          <a:bodyPr/>
          <a:lstStyle/>
          <a:p>
            <a:r>
              <a:rPr lang="en"/>
              <a:t>A List-of-shots</a:t>
            </a:r>
          </a:p>
        </p:txBody>
      </p:sp>
      <p:sp>
        <p:nvSpPr>
          <p:cNvPr id="79" name="Shape 79"/>
          <p:cNvSpPr txBox="1">
            <a:spLocks noGrp="1"/>
          </p:cNvSpPr>
          <p:nvPr>
            <p:ph idx="1"/>
          </p:nvPr>
        </p:nvSpPr>
        <p:spPr/>
        <p:txBody>
          <a:bodyPr/>
          <a:lstStyle/>
          <a:p>
            <a:r>
              <a:rPr lang="en-US"/>
              <a:t>Since we don’t know how many shots the player will fire we use a list to represent them:</a:t>
            </a:r>
          </a:p>
          <a:p>
            <a:endParaRPr lang="en-US"/>
          </a:p>
        </p:txBody>
      </p:sp>
      <p:sp>
        <p:nvSpPr>
          <p:cNvPr id="80" name="Shape 80"/>
          <p:cNvSpPr txBox="1">
            <a:spLocks noGrp="1"/>
          </p:cNvSpPr>
          <p:nvPr>
            <p:ph type="body" idx="4294967295"/>
          </p:nvPr>
        </p:nvSpPr>
        <p:spPr>
          <a:xfrm>
            <a:off x="0" y="3219450"/>
            <a:ext cx="5959475" cy="2684463"/>
          </a:xfrm>
          <a:prstGeom prst="rect">
            <a:avLst/>
          </a:prstGeom>
        </p:spPr>
        <p:txBody>
          <a:bodyPr vert="horz" lIns="91425" tIns="91425" rIns="91425" bIns="91425" rtlCol="0" anchor="t" anchorCtr="0">
            <a:noAutofit/>
          </a:bodyPr>
          <a:lstStyle/>
          <a:p>
            <a:pPr>
              <a:buClr>
                <a:schemeClr val="dk1"/>
              </a:buClr>
              <a:buSzPct val="36666"/>
              <a:buNone/>
            </a:pPr>
            <a:r>
              <a:rPr lang="en"/>
              <a:t># A List-of-shots is one of:</a:t>
            </a:r>
          </a:p>
          <a:p>
            <a:pPr>
              <a:buClr>
                <a:schemeClr val="dk1"/>
              </a:buClr>
              <a:buSzPct val="36666"/>
              <a:buNone/>
            </a:pPr>
            <a:r>
              <a:rPr lang="en"/>
              <a:t># - empty</a:t>
            </a:r>
          </a:p>
          <a:p>
            <a:pPr>
              <a:buClr>
                <a:schemeClr val="dk1"/>
              </a:buClr>
              <a:buSzPct val="36666"/>
              <a:buNone/>
            </a:pPr>
            <a:r>
              <a:rPr lang="en"/>
              <a:t># - link(Shot, List-of-shots)</a:t>
            </a:r>
          </a:p>
          <a:p>
            <a:pPr>
              <a:buClr>
                <a:schemeClr val="dk1"/>
              </a:buClr>
              <a:buSzPct val="36666"/>
              <a:buNone/>
            </a:pPr>
            <a:r>
              <a:rPr lang="en"/>
              <a:t># interpretation: the collection of shots fired and moving straight up</a:t>
            </a:r>
          </a:p>
          <a:p>
            <a:pPr>
              <a:buClr>
                <a:schemeClr val="dk1"/>
              </a:buClr>
              <a:buSzPct val="36666"/>
              <a:buNone/>
            </a:pPr>
            <a:endParaRPr/>
          </a:p>
          <a:p>
            <a:pPr>
              <a:buNone/>
            </a:pPr>
            <a:endParaRPr/>
          </a:p>
        </p:txBody>
      </p:sp>
    </p:spTree>
    <p:extLst>
      <p:ext uri="{BB962C8B-B14F-4D97-AF65-F5344CB8AC3E}">
        <p14:creationId xmlns:p14="http://schemas.microsoft.com/office/powerpoint/2010/main" val="24269109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p:txBody>
          <a:bodyPr/>
          <a:lstStyle/>
          <a:p>
            <a:r>
              <a:rPr lang="en"/>
              <a:t>Individual Shots</a:t>
            </a:r>
          </a:p>
        </p:txBody>
      </p:sp>
      <p:sp>
        <p:nvSpPr>
          <p:cNvPr id="86" name="Shape 86"/>
          <p:cNvSpPr txBox="1">
            <a:spLocks noGrp="1"/>
          </p:cNvSpPr>
          <p:nvPr>
            <p:ph idx="1"/>
          </p:nvPr>
        </p:nvSpPr>
        <p:spPr/>
        <p:txBody>
          <a:bodyPr/>
          <a:lstStyle/>
          <a:p>
            <a:r>
              <a:rPr lang="en"/>
              <a:t>How do we represent individual shots?</a:t>
            </a:r>
          </a:p>
        </p:txBody>
      </p:sp>
    </p:spTree>
    <p:extLst>
      <p:ext uri="{BB962C8B-B14F-4D97-AF65-F5344CB8AC3E}">
        <p14:creationId xmlns:p14="http://schemas.microsoft.com/office/powerpoint/2010/main" val="96287240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p:txBody>
          <a:bodyPr/>
          <a:lstStyle/>
          <a:p>
            <a:r>
              <a:rPr lang="en"/>
              <a:t>Individual Shots</a:t>
            </a:r>
          </a:p>
        </p:txBody>
      </p:sp>
      <p:sp>
        <p:nvSpPr>
          <p:cNvPr id="92" name="Shape 92"/>
          <p:cNvSpPr txBox="1">
            <a:spLocks noGrp="1"/>
          </p:cNvSpPr>
          <p:nvPr>
            <p:ph idx="1"/>
          </p:nvPr>
        </p:nvSpPr>
        <p:spPr/>
        <p:txBody>
          <a:bodyPr/>
          <a:lstStyle/>
          <a:p>
            <a:r>
              <a:rPr lang="en"/>
              <a:t>How do we represent individual shots?</a:t>
            </a:r>
          </a:p>
        </p:txBody>
      </p:sp>
      <p:sp>
        <p:nvSpPr>
          <p:cNvPr id="93" name="Shape 93"/>
          <p:cNvSpPr txBox="1">
            <a:spLocks noGrp="1"/>
          </p:cNvSpPr>
          <p:nvPr>
            <p:ph type="body" idx="4294967295"/>
          </p:nvPr>
        </p:nvSpPr>
        <p:spPr>
          <a:xfrm>
            <a:off x="1119188" y="3201988"/>
            <a:ext cx="8024812" cy="2522537"/>
          </a:xfrm>
          <a:prstGeom prst="rect">
            <a:avLst/>
          </a:prstGeom>
        </p:spPr>
        <p:txBody>
          <a:bodyPr vert="horz" lIns="91425" tIns="91425" rIns="91425" bIns="91425" rtlCol="0" anchor="t" anchorCtr="0">
            <a:noAutofit/>
          </a:bodyPr>
          <a:lstStyle/>
          <a:p>
            <a:pPr>
              <a:buNone/>
            </a:pPr>
            <a:r>
              <a:rPr lang="en"/>
              <a:t># A Shot is a Number.</a:t>
            </a:r>
          </a:p>
          <a:p>
            <a:pPr>
              <a:buNone/>
            </a:pPr>
            <a:r>
              <a:rPr lang="en"/>
              <a:t># interpretation the number represents the shot’s y coordinate</a:t>
            </a:r>
          </a:p>
        </p:txBody>
      </p:sp>
    </p:spTree>
    <p:extLst>
      <p:ext uri="{BB962C8B-B14F-4D97-AF65-F5344CB8AC3E}">
        <p14:creationId xmlns:p14="http://schemas.microsoft.com/office/powerpoint/2010/main" val="126148960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p:txBody>
          <a:bodyPr/>
          <a:lstStyle/>
          <a:p>
            <a:r>
              <a:rPr lang="en"/>
              <a:t>Putting this together</a:t>
            </a:r>
          </a:p>
        </p:txBody>
      </p:sp>
      <p:sp>
        <p:nvSpPr>
          <p:cNvPr id="99" name="Shape 99"/>
          <p:cNvSpPr txBox="1">
            <a:spLocks noGrp="1"/>
          </p:cNvSpPr>
          <p:nvPr>
            <p:ph idx="1"/>
          </p:nvPr>
        </p:nvSpPr>
        <p:spPr/>
        <p:txBody>
          <a:bodyPr/>
          <a:lstStyle/>
          <a:p>
            <a:r>
              <a:rPr lang="en"/>
              <a:t># A Shot-World is a List-of-Numbers.</a:t>
            </a:r>
          </a:p>
          <a:p>
            <a:r>
              <a:rPr lang="en"/>
              <a:t># interpretation: each number represents the y coordinate of the shot</a:t>
            </a:r>
          </a:p>
        </p:txBody>
      </p:sp>
    </p:spTree>
    <p:extLst>
      <p:ext uri="{BB962C8B-B14F-4D97-AF65-F5344CB8AC3E}">
        <p14:creationId xmlns:p14="http://schemas.microsoft.com/office/powerpoint/2010/main" val="573045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p:txBody>
          <a:bodyPr/>
          <a:lstStyle/>
          <a:p>
            <a:pPr lvl="0"/>
            <a:r>
              <a:rPr lang="en"/>
              <a:t>Functions that combine data</a:t>
            </a:r>
          </a:p>
        </p:txBody>
      </p:sp>
      <p:sp>
        <p:nvSpPr>
          <p:cNvPr id="170" name="Shape 170"/>
          <p:cNvSpPr txBox="1">
            <a:spLocks noGrp="1"/>
          </p:cNvSpPr>
          <p:nvPr>
            <p:ph idx="1"/>
          </p:nvPr>
        </p:nvSpPr>
        <p:spPr/>
        <p:txBody>
          <a:bodyPr/>
          <a:lstStyle/>
          <a:p>
            <a:pPr lvl="0"/>
            <a:r>
              <a:rPr lang="en-US"/>
              <a:t>Booleans</a:t>
            </a:r>
          </a:p>
          <a:p>
            <a:pPr lvl="0"/>
            <a:r>
              <a:rPr lang="en-US"/>
              <a:t>(and true false)</a:t>
            </a:r>
          </a:p>
          <a:p>
            <a:pPr lvl="0"/>
            <a:endParaRPr lang="en-US"/>
          </a:p>
        </p:txBody>
      </p:sp>
    </p:spTree>
    <p:extLst>
      <p:ext uri="{BB962C8B-B14F-4D97-AF65-F5344CB8AC3E}">
        <p14:creationId xmlns:p14="http://schemas.microsoft.com/office/powerpoint/2010/main" val="37234436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p:txBody>
          <a:bodyPr/>
          <a:lstStyle/>
          <a:p>
            <a:r>
              <a:rPr lang="en"/>
              <a:t>Event Handlers</a:t>
            </a:r>
          </a:p>
        </p:txBody>
      </p:sp>
      <p:sp>
        <p:nvSpPr>
          <p:cNvPr id="105" name="Shape 105"/>
          <p:cNvSpPr txBox="1">
            <a:spLocks noGrp="1"/>
          </p:cNvSpPr>
          <p:nvPr>
            <p:ph idx="1"/>
          </p:nvPr>
        </p:nvSpPr>
        <p:spPr/>
        <p:txBody>
          <a:bodyPr/>
          <a:lstStyle/>
          <a:p>
            <a:r>
              <a:rPr lang="en-US"/>
              <a:t>Which events will we need to employ to solve the given </a:t>
            </a:r>
            <a:r>
              <a:rPr lang="en-US">
                <a:hlinkClick r:id="rId3"/>
              </a:rPr>
              <a:t>problem</a:t>
            </a:r>
            <a:r>
              <a:rPr lang="en-US"/>
              <a:t>?</a:t>
            </a:r>
          </a:p>
          <a:p>
            <a:endParaRPr lang="en-US"/>
          </a:p>
          <a:p>
            <a:endParaRPr lang="en-US"/>
          </a:p>
        </p:txBody>
      </p:sp>
    </p:spTree>
    <p:extLst>
      <p:ext uri="{BB962C8B-B14F-4D97-AF65-F5344CB8AC3E}">
        <p14:creationId xmlns:p14="http://schemas.microsoft.com/office/powerpoint/2010/main" val="125787188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p:txBody>
          <a:bodyPr/>
          <a:lstStyle/>
          <a:p>
            <a:r>
              <a:rPr lang="en"/>
              <a:t>#    :: Shot-World -&gt; Image</a:t>
            </a:r>
          </a:p>
        </p:txBody>
      </p:sp>
      <p:sp>
        <p:nvSpPr>
          <p:cNvPr id="111" name="Shape 111"/>
          <p:cNvSpPr txBox="1">
            <a:spLocks noGrp="1"/>
          </p:cNvSpPr>
          <p:nvPr>
            <p:ph idx="1"/>
          </p:nvPr>
        </p:nvSpPr>
        <p:spPr/>
        <p:txBody>
          <a:bodyPr/>
          <a:lstStyle/>
          <a:p>
            <a:r>
              <a:rPr lang="en"/>
              <a:t># adds each y on w at (XSHOT, y) to the background image</a:t>
            </a:r>
          </a:p>
          <a:p>
            <a:r>
              <a:rPr lang="en">
                <a:sym typeface="Consolas"/>
              </a:rPr>
              <a:t>fun to-image(w :: List&lt;Number&gt;) -&gt; I.Image:</a:t>
            </a:r>
          </a:p>
          <a:p>
            <a:r>
              <a:rPr lang="en">
                <a:sym typeface="Consolas"/>
              </a:rPr>
              <a:t>	BACKGROUND</a:t>
            </a:r>
          </a:p>
          <a:p>
            <a:r>
              <a:rPr lang="en">
                <a:sym typeface="Consolas"/>
              </a:rPr>
              <a:t>end</a:t>
            </a:r>
          </a:p>
        </p:txBody>
      </p:sp>
    </p:spTree>
    <p:extLst>
      <p:ext uri="{BB962C8B-B14F-4D97-AF65-F5344CB8AC3E}">
        <p14:creationId xmlns:p14="http://schemas.microsoft.com/office/powerpoint/2010/main" val="329479530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p:txBody>
          <a:bodyPr/>
          <a:lstStyle/>
          <a:p>
            <a:r>
              <a:rPr lang="en"/>
              <a:t>#   :: Shot-World -&gt; Shot-World</a:t>
            </a:r>
          </a:p>
        </p:txBody>
      </p:sp>
      <p:sp>
        <p:nvSpPr>
          <p:cNvPr id="117" name="Shape 117"/>
          <p:cNvSpPr txBox="1">
            <a:spLocks noGrp="1"/>
          </p:cNvSpPr>
          <p:nvPr>
            <p:ph idx="1"/>
          </p:nvPr>
        </p:nvSpPr>
        <p:spPr/>
        <p:txBody>
          <a:bodyPr/>
          <a:lstStyle/>
          <a:p>
            <a:r>
              <a:rPr lang="en"/>
              <a:t># moves each shot up by one pixel</a:t>
            </a:r>
          </a:p>
          <a:p>
            <a:r>
              <a:rPr lang="en">
                <a:sym typeface="Consolas"/>
              </a:rPr>
              <a:t>fun tock(w :: List&lt;Number&gt;) -&gt; List&lt;Number&gt;:</a:t>
            </a:r>
          </a:p>
          <a:p>
            <a:r>
              <a:rPr lang="en">
                <a:sym typeface="Consolas"/>
              </a:rPr>
              <a:t>	w</a:t>
            </a:r>
          </a:p>
          <a:p>
            <a:r>
              <a:rPr lang="en">
                <a:sym typeface="Consolas"/>
              </a:rPr>
              <a:t>end</a:t>
            </a:r>
          </a:p>
        </p:txBody>
      </p:sp>
    </p:spTree>
    <p:extLst>
      <p:ext uri="{BB962C8B-B14F-4D97-AF65-F5344CB8AC3E}">
        <p14:creationId xmlns:p14="http://schemas.microsoft.com/office/powerpoint/2010/main" val="165337714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p:txBody>
          <a:bodyPr/>
          <a:lstStyle/>
          <a:p>
            <a:r>
              <a:rPr lang="en"/>
              <a:t>#  :: Shot-World Key-Event -&gt; Shot-World </a:t>
            </a:r>
          </a:p>
        </p:txBody>
      </p:sp>
      <p:sp>
        <p:nvSpPr>
          <p:cNvPr id="123" name="Shape 123"/>
          <p:cNvSpPr txBox="1">
            <a:spLocks noGrp="1"/>
          </p:cNvSpPr>
          <p:nvPr>
            <p:ph idx="1"/>
          </p:nvPr>
        </p:nvSpPr>
        <p:spPr/>
        <p:txBody>
          <a:bodyPr/>
          <a:lstStyle/>
          <a:p>
            <a:r>
              <a:rPr lang="en"/>
              <a:t># adds a shot to the world if the space bar was hit</a:t>
            </a:r>
          </a:p>
          <a:p>
            <a:r>
              <a:rPr lang="en">
                <a:sym typeface="Consolas"/>
              </a:rPr>
              <a:t>fun key-press(w :: List&lt;Number&gt;, key :: String) -&gt; List&lt;Number&gt;:</a:t>
            </a:r>
          </a:p>
          <a:p>
            <a:r>
              <a:rPr lang="en">
                <a:sym typeface="Consolas"/>
              </a:rPr>
              <a:t>w</a:t>
            </a:r>
          </a:p>
          <a:p>
            <a:r>
              <a:rPr lang="en">
                <a:sym typeface="Consolas"/>
              </a:rPr>
              <a:t>end</a:t>
            </a:r>
          </a:p>
        </p:txBody>
      </p:sp>
    </p:spTree>
    <p:extLst>
      <p:ext uri="{BB962C8B-B14F-4D97-AF65-F5344CB8AC3E}">
        <p14:creationId xmlns:p14="http://schemas.microsoft.com/office/powerpoint/2010/main" val="81381801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p:txBody>
          <a:bodyPr/>
          <a:lstStyle/>
          <a:p>
            <a:r>
              <a:rPr lang="en"/>
              <a:t>The main function</a:t>
            </a:r>
          </a:p>
        </p:txBody>
      </p:sp>
      <p:sp>
        <p:nvSpPr>
          <p:cNvPr id="129" name="Shape 129"/>
          <p:cNvSpPr txBox="1">
            <a:spLocks noGrp="1"/>
          </p:cNvSpPr>
          <p:nvPr>
            <p:ph idx="1"/>
          </p:nvPr>
        </p:nvSpPr>
        <p:spPr/>
        <p:txBody>
          <a:bodyPr/>
          <a:lstStyle/>
          <a:p>
            <a:r>
              <a:rPr lang="en">
                <a:sym typeface="Consolas"/>
              </a:rPr>
              <a:t># ShotWorld -&gt; ShotWorld </a:t>
            </a:r>
          </a:p>
          <a:p>
            <a:r>
              <a:rPr lang="en">
                <a:sym typeface="Consolas"/>
              </a:rPr>
              <a:t>fun main(w0):</a:t>
            </a:r>
          </a:p>
          <a:p>
            <a:r>
              <a:rPr lang="en">
                <a:sym typeface="Consolas"/>
              </a:rPr>
              <a:t>  W.big-bang(w0, [list:</a:t>
            </a:r>
          </a:p>
          <a:p>
            <a:r>
              <a:rPr lang="en">
                <a:sym typeface="Consolas"/>
              </a:rPr>
              <a:t>      W.on-tick(tock),</a:t>
            </a:r>
          </a:p>
          <a:p>
            <a:r>
              <a:rPr lang="en">
                <a:sym typeface="Consolas"/>
              </a:rPr>
              <a:t>      W.on-key(keypress),</a:t>
            </a:r>
          </a:p>
          <a:p>
            <a:r>
              <a:rPr lang="en">
                <a:sym typeface="Consolas"/>
              </a:rPr>
              <a:t>      W.to-draw(to-image)])</a:t>
            </a:r>
          </a:p>
          <a:p>
            <a:r>
              <a:rPr lang="en">
                <a:sym typeface="Consolas"/>
              </a:rPr>
              <a:t>end</a:t>
            </a:r>
          </a:p>
        </p:txBody>
      </p:sp>
    </p:spTree>
    <p:extLst>
      <p:ext uri="{BB962C8B-B14F-4D97-AF65-F5344CB8AC3E}">
        <p14:creationId xmlns:p14="http://schemas.microsoft.com/office/powerpoint/2010/main" val="229329831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r>
              <a:rPr lang="en"/>
              <a:t>Templates</a:t>
            </a:r>
          </a:p>
        </p:txBody>
      </p:sp>
      <p:sp>
        <p:nvSpPr>
          <p:cNvPr id="135" name="Shape 135"/>
          <p:cNvSpPr txBox="1">
            <a:spLocks noGrp="1"/>
          </p:cNvSpPr>
          <p:nvPr>
            <p:ph idx="1"/>
          </p:nvPr>
        </p:nvSpPr>
        <p:spPr/>
        <p:txBody>
          <a:bodyPr/>
          <a:lstStyle/>
          <a:p>
            <a:r>
              <a:rPr lang="en"/>
              <a:t>#  :: Shot-World -&gt; Image</a:t>
            </a:r>
          </a:p>
          <a:p>
            <a:r>
              <a:rPr lang="en">
                <a:sym typeface="Consolas"/>
              </a:rPr>
              <a:t>fun to-image(w :: List&lt;Number&gt;) -&gt; I.Image:</a:t>
            </a:r>
          </a:p>
          <a:p>
            <a:r>
              <a:rPr lang="en">
                <a:sym typeface="Consolas"/>
              </a:rPr>
              <a:t>	cases (List) w:</a:t>
            </a:r>
          </a:p>
          <a:p>
            <a:r>
              <a:rPr lang="en">
                <a:sym typeface="Consolas"/>
              </a:rPr>
              <a:t>		| empty =&gt; …</a:t>
            </a:r>
          </a:p>
          <a:p>
            <a:r>
              <a:rPr lang="en">
                <a:sym typeface="Consolas"/>
              </a:rPr>
              <a:t>		| link(first, rest) =&gt; </a:t>
            </a:r>
          </a:p>
          <a:p>
            <a:r>
              <a:rPr lang="en">
                <a:sym typeface="Consolas"/>
              </a:rPr>
              <a:t>                    … first … to-image(rest)</a:t>
            </a:r>
          </a:p>
          <a:p>
            <a:r>
              <a:rPr lang="en">
                <a:sym typeface="Consolas"/>
              </a:rPr>
              <a:t>	end</a:t>
            </a:r>
          </a:p>
          <a:p>
            <a:r>
              <a:rPr lang="en">
                <a:sym typeface="Consolas"/>
              </a:rPr>
              <a:t>end</a:t>
            </a:r>
          </a:p>
        </p:txBody>
      </p:sp>
    </p:spTree>
    <p:extLst>
      <p:ext uri="{BB962C8B-B14F-4D97-AF65-F5344CB8AC3E}">
        <p14:creationId xmlns:p14="http://schemas.microsoft.com/office/powerpoint/2010/main" val="96740928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p:txBody>
          <a:bodyPr/>
          <a:lstStyle/>
          <a:p>
            <a:r>
              <a:rPr lang="en"/>
              <a:t>to-image</a:t>
            </a:r>
          </a:p>
        </p:txBody>
      </p:sp>
      <p:sp>
        <p:nvSpPr>
          <p:cNvPr id="141" name="Shape 141"/>
          <p:cNvSpPr txBox="1">
            <a:spLocks noGrp="1"/>
          </p:cNvSpPr>
          <p:nvPr>
            <p:ph idx="1"/>
          </p:nvPr>
        </p:nvSpPr>
        <p:spPr/>
        <p:txBody>
          <a:bodyPr/>
          <a:lstStyle/>
          <a:p>
            <a:r>
              <a:rPr lang="en-US">
                <a:sym typeface="Consolas"/>
              </a:rPr>
              <a:t>first</a:t>
            </a:r>
            <a:r>
              <a:rPr lang="en-US"/>
              <a:t> -&gt; extracts the first y coordinate from the list</a:t>
            </a:r>
          </a:p>
          <a:p>
            <a:r>
              <a:rPr lang="en-US">
                <a:sym typeface="Consolas"/>
              </a:rPr>
              <a:t>rest </a:t>
            </a:r>
            <a:r>
              <a:rPr lang="en-US"/>
              <a:t>-&gt; is the rest of the y coordinates</a:t>
            </a:r>
          </a:p>
          <a:p>
            <a:endParaRPr lang="en-US"/>
          </a:p>
          <a:p>
            <a:r>
              <a:rPr lang="en-US">
                <a:sym typeface="Consolas"/>
              </a:rPr>
              <a:t>to-image(rest)</a:t>
            </a:r>
            <a:r>
              <a:rPr lang="en-US"/>
              <a:t> -&gt; adds each shot on w.rest to the background image</a:t>
            </a:r>
          </a:p>
        </p:txBody>
      </p:sp>
    </p:spTree>
    <p:extLst>
      <p:ext uri="{BB962C8B-B14F-4D97-AF65-F5344CB8AC3E}">
        <p14:creationId xmlns:p14="http://schemas.microsoft.com/office/powerpoint/2010/main" val="334474542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p:txBody>
          <a:bodyPr/>
          <a:lstStyle/>
          <a:p>
            <a:r>
              <a:rPr lang="en"/>
              <a:t>to-image template</a:t>
            </a:r>
          </a:p>
        </p:txBody>
      </p:sp>
      <p:sp>
        <p:nvSpPr>
          <p:cNvPr id="147" name="Shape 147"/>
          <p:cNvSpPr txBox="1">
            <a:spLocks noGrp="1"/>
          </p:cNvSpPr>
          <p:nvPr>
            <p:ph idx="1"/>
          </p:nvPr>
        </p:nvSpPr>
        <p:spPr/>
        <p:txBody>
          <a:bodyPr/>
          <a:lstStyle/>
          <a:p>
            <a:r>
              <a:rPr lang="en">
                <a:sym typeface="Consolas"/>
              </a:rPr>
              <a:t>fun to-image(w :: List&lt;Number&gt;) -&gt; I.Image:</a:t>
            </a:r>
          </a:p>
          <a:p>
            <a:r>
              <a:rPr lang="en">
                <a:sym typeface="Consolas"/>
              </a:rPr>
              <a:t>	cases (List) w:</a:t>
            </a:r>
          </a:p>
          <a:p>
            <a:r>
              <a:rPr lang="en">
                <a:sym typeface="Consolas"/>
              </a:rPr>
              <a:t>		| empty =&gt; …</a:t>
            </a:r>
          </a:p>
          <a:p>
            <a:r>
              <a:rPr lang="en">
                <a:sym typeface="Consolas"/>
              </a:rPr>
              <a:t>		| link(first, rest) =&gt; </a:t>
            </a:r>
          </a:p>
          <a:p>
            <a:r>
              <a:rPr lang="en">
                <a:sym typeface="Consolas"/>
              </a:rPr>
              <a:t>                    … first … to-image(rest)</a:t>
            </a:r>
          </a:p>
          <a:p>
            <a:r>
              <a:rPr lang="en">
                <a:sym typeface="Consolas"/>
              </a:rPr>
              <a:t>	end</a:t>
            </a:r>
          </a:p>
          <a:p>
            <a:r>
              <a:rPr lang="en">
                <a:sym typeface="Consolas"/>
              </a:rPr>
              <a:t>end</a:t>
            </a:r>
          </a:p>
        </p:txBody>
      </p:sp>
    </p:spTree>
    <p:extLst>
      <p:ext uri="{BB962C8B-B14F-4D97-AF65-F5344CB8AC3E}">
        <p14:creationId xmlns:p14="http://schemas.microsoft.com/office/powerpoint/2010/main" val="38462221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p:txBody>
          <a:bodyPr/>
          <a:lstStyle/>
          <a:p>
            <a:r>
              <a:rPr lang="en"/>
              <a:t>to-image(w.rest)</a:t>
            </a:r>
          </a:p>
        </p:txBody>
      </p:sp>
      <p:sp>
        <p:nvSpPr>
          <p:cNvPr id="153" name="Shape 153"/>
          <p:cNvSpPr txBox="1">
            <a:spLocks noGrp="1"/>
          </p:cNvSpPr>
          <p:nvPr>
            <p:ph idx="1"/>
          </p:nvPr>
        </p:nvSpPr>
        <p:spPr/>
        <p:txBody>
          <a:bodyPr/>
          <a:lstStyle/>
          <a:p>
            <a:r>
              <a:rPr lang="en-US"/>
              <a:t>#renders the rest of the list as an image </a:t>
            </a:r>
          </a:p>
          <a:p>
            <a:endParaRPr lang="en-US"/>
          </a:p>
          <a:p>
            <a:r>
              <a:rPr lang="en-US">
                <a:sym typeface="Consolas"/>
              </a:rPr>
              <a:t>place-image(SHOT, </a:t>
            </a:r>
          </a:p>
          <a:p>
            <a:r>
              <a:rPr lang="en-US">
                <a:sym typeface="Consolas"/>
              </a:rPr>
              <a:t>              XSHOT, w.first,</a:t>
            </a:r>
          </a:p>
          <a:p>
            <a:r>
              <a:rPr lang="en-US">
                <a:sym typeface="Consolas"/>
              </a:rPr>
              <a:t>					   to-image(w.rest))</a:t>
            </a:r>
          </a:p>
        </p:txBody>
      </p:sp>
    </p:spTree>
    <p:extLst>
      <p:ext uri="{BB962C8B-B14F-4D97-AF65-F5344CB8AC3E}">
        <p14:creationId xmlns:p14="http://schemas.microsoft.com/office/powerpoint/2010/main" val="20861359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p:txBody>
          <a:bodyPr/>
          <a:lstStyle/>
          <a:p>
            <a:r>
              <a:rPr lang="en"/>
              <a:t>to-image(w.rest)</a:t>
            </a:r>
          </a:p>
        </p:txBody>
      </p:sp>
      <p:sp>
        <p:nvSpPr>
          <p:cNvPr id="159" name="Shape 159"/>
          <p:cNvSpPr txBox="1">
            <a:spLocks noGrp="1"/>
          </p:cNvSpPr>
          <p:nvPr>
            <p:ph idx="1"/>
          </p:nvPr>
        </p:nvSpPr>
        <p:spPr/>
        <p:txBody>
          <a:bodyPr/>
          <a:lstStyle/>
          <a:p>
            <a:r>
              <a:rPr lang="en-US"/>
              <a:t>#renders the rest of the list as an image </a:t>
            </a:r>
          </a:p>
          <a:p>
            <a:endParaRPr lang="en-US"/>
          </a:p>
          <a:p>
            <a:r>
              <a:rPr lang="en-US">
                <a:sym typeface="Consolas"/>
              </a:rPr>
              <a:t>I.place-image(SHOT, </a:t>
            </a:r>
          </a:p>
          <a:p>
            <a:r>
              <a:rPr lang="en-US">
                <a:sym typeface="Consolas"/>
              </a:rPr>
              <a:t>              XSHOT, w.first,</a:t>
            </a:r>
          </a:p>
          <a:p>
            <a:r>
              <a:rPr lang="en-US">
                <a:sym typeface="Consolas"/>
              </a:rPr>
              <a:t>					   to-image(w.rest))</a:t>
            </a:r>
          </a:p>
        </p:txBody>
      </p:sp>
      <p:sp>
        <p:nvSpPr>
          <p:cNvPr id="160" name="Shape 160"/>
          <p:cNvSpPr txBox="1"/>
          <p:nvPr/>
        </p:nvSpPr>
        <p:spPr>
          <a:xfrm>
            <a:off x="6264800" y="2825625"/>
            <a:ext cx="2934600"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First image -&gt; a constant that we defined at the beginning</a:t>
            </a:r>
          </a:p>
        </p:txBody>
      </p:sp>
      <p:cxnSp>
        <p:nvCxnSpPr>
          <p:cNvPr id="161" name="Shape 161"/>
          <p:cNvCxnSpPr>
            <a:stCxn id="160" idx="1"/>
          </p:cNvCxnSpPr>
          <p:nvPr/>
        </p:nvCxnSpPr>
        <p:spPr>
          <a:xfrm rot="10800000">
            <a:off x="4366100" y="3469875"/>
            <a:ext cx="1898700" cy="3042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2866462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pPr lvl="0"/>
            <a:r>
              <a:rPr lang="en">
                <a:hlinkClick r:id="rId3"/>
              </a:rPr>
              <a:t>Böhm</a:t>
            </a:r>
            <a:r>
              <a:rPr lang="en"/>
              <a:t> and </a:t>
            </a:r>
            <a:r>
              <a:rPr lang="en">
                <a:hlinkClick r:id="rId4"/>
              </a:rPr>
              <a:t>Jacopini</a:t>
            </a:r>
            <a:r>
              <a:rPr lang="en"/>
              <a:t>'s insight:</a:t>
            </a:r>
          </a:p>
          <a:p>
            <a:pPr lvl="0"/>
            <a:r>
              <a:rPr lang="en"/>
              <a:t>3 actions needed to do anything</a:t>
            </a:r>
          </a:p>
        </p:txBody>
      </p:sp>
      <p:sp>
        <p:nvSpPr>
          <p:cNvPr id="81" name="Shape 81"/>
          <p:cNvSpPr txBox="1">
            <a:spLocks noGrp="1"/>
          </p:cNvSpPr>
          <p:nvPr>
            <p:ph idx="1"/>
          </p:nvPr>
        </p:nvSpPr>
        <p:spPr/>
        <p:txBody>
          <a:bodyPr/>
          <a:lstStyle/>
          <a:p>
            <a:pPr lvl="0"/>
            <a:r>
              <a:rPr lang="en"/>
              <a:t>sequence:</a:t>
            </a:r>
          </a:p>
          <a:p>
            <a:pPr lvl="0"/>
            <a:r>
              <a:rPr lang="en"/>
              <a:t>first do this; then do that</a:t>
            </a:r>
          </a:p>
          <a:p>
            <a:pPr lvl="0"/>
            <a:r>
              <a:rPr lang="en"/>
              <a:t>selection:</a:t>
            </a:r>
          </a:p>
          <a:p>
            <a:pPr lvl="0"/>
            <a:r>
              <a:rPr lang="en"/>
              <a:t>IF such-&amp;-such is the case,</a:t>
            </a:r>
          </a:p>
          <a:p>
            <a:pPr lvl="0"/>
            <a:r>
              <a:rPr lang="en"/>
              <a:t>THEN do this</a:t>
            </a:r>
          </a:p>
          <a:p>
            <a:pPr lvl="0"/>
            <a:r>
              <a:rPr lang="en"/>
              <a:t>ELSE do that</a:t>
            </a:r>
          </a:p>
          <a:p>
            <a:pPr lvl="0"/>
            <a:r>
              <a:rPr lang="en"/>
              <a:t>repetition:</a:t>
            </a:r>
          </a:p>
          <a:p>
            <a:pPr lvl="0"/>
            <a:r>
              <a:rPr lang="en"/>
              <a:t>WHILE such &amp; such is the case DO this</a:t>
            </a:r>
          </a:p>
        </p:txBody>
      </p:sp>
    </p:spTree>
    <p:extLst>
      <p:ext uri="{BB962C8B-B14F-4D97-AF65-F5344CB8AC3E}">
        <p14:creationId xmlns:p14="http://schemas.microsoft.com/office/powerpoint/2010/main" val="2065533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p:txBody>
          <a:bodyPr/>
          <a:lstStyle/>
          <a:p>
            <a:pPr lvl="0"/>
            <a:r>
              <a:rPr lang="en"/>
              <a:t>Functions that combine data</a:t>
            </a:r>
          </a:p>
        </p:txBody>
      </p:sp>
      <p:sp>
        <p:nvSpPr>
          <p:cNvPr id="176" name="Shape 176"/>
          <p:cNvSpPr txBox="1">
            <a:spLocks noGrp="1"/>
          </p:cNvSpPr>
          <p:nvPr>
            <p:ph idx="1"/>
          </p:nvPr>
        </p:nvSpPr>
        <p:spPr/>
        <p:txBody>
          <a:bodyPr/>
          <a:lstStyle/>
          <a:p>
            <a:pPr lvl="0"/>
            <a:r>
              <a:rPr lang="en-US"/>
              <a:t>Booleans</a:t>
            </a:r>
          </a:p>
          <a:p>
            <a:pPr lvl="0"/>
            <a:r>
              <a:rPr lang="en-US"/>
              <a:t>(and true false)</a:t>
            </a:r>
          </a:p>
          <a:p>
            <a:pPr lvl="0"/>
            <a:endParaRPr lang="en-US"/>
          </a:p>
          <a:p>
            <a:pPr lvl="0"/>
            <a:endParaRPr lang="en-US"/>
          </a:p>
          <a:p>
            <a:pPr lvl="0"/>
            <a:r>
              <a:rPr lang="en-US"/>
              <a:t>false</a:t>
            </a:r>
          </a:p>
        </p:txBody>
      </p:sp>
    </p:spTree>
    <p:extLst>
      <p:ext uri="{BB962C8B-B14F-4D97-AF65-F5344CB8AC3E}">
        <p14:creationId xmlns:p14="http://schemas.microsoft.com/office/powerpoint/2010/main" val="208724130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p:txBody>
          <a:bodyPr/>
          <a:lstStyle/>
          <a:p>
            <a:r>
              <a:rPr lang="en"/>
              <a:t>to-image(w.rest)</a:t>
            </a:r>
          </a:p>
        </p:txBody>
      </p:sp>
      <p:sp>
        <p:nvSpPr>
          <p:cNvPr id="167" name="Shape 167"/>
          <p:cNvSpPr txBox="1">
            <a:spLocks noGrp="1"/>
          </p:cNvSpPr>
          <p:nvPr>
            <p:ph idx="1"/>
          </p:nvPr>
        </p:nvSpPr>
        <p:spPr/>
        <p:txBody>
          <a:bodyPr/>
          <a:lstStyle/>
          <a:p>
            <a:r>
              <a:rPr lang="en-US"/>
              <a:t>#renders the rest of the list as an image </a:t>
            </a:r>
          </a:p>
          <a:p>
            <a:endParaRPr lang="en-US"/>
          </a:p>
          <a:p>
            <a:r>
              <a:rPr lang="en-US">
                <a:sym typeface="Consolas"/>
              </a:rPr>
              <a:t>I.place-image(SHOT, </a:t>
            </a:r>
          </a:p>
          <a:p>
            <a:r>
              <a:rPr lang="en-US">
                <a:sym typeface="Consolas"/>
              </a:rPr>
              <a:t>              XSHOT, w.first,</a:t>
            </a:r>
          </a:p>
          <a:p>
            <a:r>
              <a:rPr lang="en-US">
                <a:sym typeface="Consolas"/>
              </a:rPr>
              <a:t>					   to-image(w.rest))</a:t>
            </a:r>
          </a:p>
        </p:txBody>
      </p:sp>
      <p:sp>
        <p:nvSpPr>
          <p:cNvPr id="168" name="Shape 168"/>
          <p:cNvSpPr txBox="1"/>
          <p:nvPr/>
        </p:nvSpPr>
        <p:spPr>
          <a:xfrm>
            <a:off x="6264800" y="2825625"/>
            <a:ext cx="2934600"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X Coordinate of the first image -&gt; a constant that we define at the beginning</a:t>
            </a:r>
          </a:p>
        </p:txBody>
      </p:sp>
      <p:cxnSp>
        <p:nvCxnSpPr>
          <p:cNvPr id="169" name="Shape 169"/>
          <p:cNvCxnSpPr>
            <a:stCxn id="168" idx="1"/>
          </p:cNvCxnSpPr>
          <p:nvPr/>
        </p:nvCxnSpPr>
        <p:spPr>
          <a:xfrm flipH="1">
            <a:off x="4562900" y="3774075"/>
            <a:ext cx="1701900" cy="3042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1898852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p:txBody>
          <a:bodyPr/>
          <a:lstStyle/>
          <a:p>
            <a:r>
              <a:rPr lang="en"/>
              <a:t>to-image(w.rest)</a:t>
            </a:r>
          </a:p>
        </p:txBody>
      </p:sp>
      <p:sp>
        <p:nvSpPr>
          <p:cNvPr id="175" name="Shape 175"/>
          <p:cNvSpPr txBox="1">
            <a:spLocks noGrp="1"/>
          </p:cNvSpPr>
          <p:nvPr>
            <p:ph idx="1"/>
          </p:nvPr>
        </p:nvSpPr>
        <p:spPr/>
        <p:txBody>
          <a:bodyPr/>
          <a:lstStyle/>
          <a:p>
            <a:r>
              <a:rPr lang="en-US"/>
              <a:t>#renders the rest of the list as an image </a:t>
            </a:r>
          </a:p>
          <a:p>
            <a:endParaRPr lang="en-US"/>
          </a:p>
          <a:p>
            <a:r>
              <a:rPr lang="en-US">
                <a:sym typeface="Consolas"/>
              </a:rPr>
              <a:t>I.place-image(SHOT, </a:t>
            </a:r>
          </a:p>
          <a:p>
            <a:r>
              <a:rPr lang="en-US">
                <a:sym typeface="Consolas"/>
              </a:rPr>
              <a:t>              XSHOT, w.first,</a:t>
            </a:r>
          </a:p>
          <a:p>
            <a:r>
              <a:rPr lang="en-US">
                <a:sym typeface="Consolas"/>
              </a:rPr>
              <a:t>					   to-image(w.rest))</a:t>
            </a:r>
          </a:p>
        </p:txBody>
      </p:sp>
      <p:sp>
        <p:nvSpPr>
          <p:cNvPr id="176" name="Shape 176"/>
          <p:cNvSpPr txBox="1"/>
          <p:nvPr/>
        </p:nvSpPr>
        <p:spPr>
          <a:xfrm>
            <a:off x="305976" y="3886200"/>
            <a:ext cx="3236999"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The first y coordinate in the list used to place a SHOT image on the BACKGROUND</a:t>
            </a:r>
          </a:p>
        </p:txBody>
      </p:sp>
      <p:cxnSp>
        <p:nvCxnSpPr>
          <p:cNvPr id="177" name="Shape 177"/>
          <p:cNvCxnSpPr>
            <a:stCxn id="176" idx="3"/>
          </p:cNvCxnSpPr>
          <p:nvPr/>
        </p:nvCxnSpPr>
        <p:spPr>
          <a:xfrm rot="10800000" flipH="1">
            <a:off x="3542974" y="4114050"/>
            <a:ext cx="1360200" cy="7206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51567269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p:txBody>
          <a:bodyPr/>
          <a:lstStyle/>
          <a:p>
            <a:r>
              <a:rPr lang="en"/>
              <a:t>to-image(w.rest)</a:t>
            </a:r>
          </a:p>
        </p:txBody>
      </p:sp>
      <p:sp>
        <p:nvSpPr>
          <p:cNvPr id="183" name="Shape 183"/>
          <p:cNvSpPr txBox="1">
            <a:spLocks noGrp="1"/>
          </p:cNvSpPr>
          <p:nvPr>
            <p:ph idx="1"/>
          </p:nvPr>
        </p:nvSpPr>
        <p:spPr/>
        <p:txBody>
          <a:bodyPr/>
          <a:lstStyle/>
          <a:p>
            <a:r>
              <a:rPr lang="en-US"/>
              <a:t>#renders the rest of the list as an image </a:t>
            </a:r>
          </a:p>
          <a:p>
            <a:endParaRPr lang="en-US"/>
          </a:p>
          <a:p>
            <a:r>
              <a:rPr lang="en-US">
                <a:sym typeface="Consolas"/>
              </a:rPr>
              <a:t>I.place-image(SHOT, </a:t>
            </a:r>
          </a:p>
          <a:p>
            <a:r>
              <a:rPr lang="en-US">
                <a:sym typeface="Consolas"/>
              </a:rPr>
              <a:t>              XSHOT, w.first,</a:t>
            </a:r>
          </a:p>
          <a:p>
            <a:r>
              <a:rPr lang="en-US">
                <a:sym typeface="Consolas"/>
              </a:rPr>
              <a:t>					   to-image(w.rest))</a:t>
            </a:r>
          </a:p>
        </p:txBody>
      </p:sp>
      <p:sp>
        <p:nvSpPr>
          <p:cNvPr id="184" name="Shape 184"/>
          <p:cNvSpPr txBox="1"/>
          <p:nvPr/>
        </p:nvSpPr>
        <p:spPr>
          <a:xfrm>
            <a:off x="305976" y="3124201"/>
            <a:ext cx="3236999" cy="2788499"/>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Adds each shot on w.rest to the background image. Basically as many nested place-image functions as their are items in the list.</a:t>
            </a:r>
          </a:p>
        </p:txBody>
      </p:sp>
      <p:cxnSp>
        <p:nvCxnSpPr>
          <p:cNvPr id="185" name="Shape 185"/>
          <p:cNvCxnSpPr/>
          <p:nvPr/>
        </p:nvCxnSpPr>
        <p:spPr>
          <a:xfrm rot="10800000" flipH="1">
            <a:off x="3453600" y="4615074"/>
            <a:ext cx="3328500" cy="608400"/>
          </a:xfrm>
          <a:prstGeom prst="curvedConnector3">
            <a:avLst>
              <a:gd name="adj1" fmla="val 134402"/>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163278358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r>
              <a:rPr lang="en"/>
              <a:t>What about is-empty?</a:t>
            </a:r>
          </a:p>
        </p:txBody>
      </p:sp>
      <p:sp>
        <p:nvSpPr>
          <p:cNvPr id="191" name="Shape 191"/>
          <p:cNvSpPr txBox="1">
            <a:spLocks noGrp="1"/>
          </p:cNvSpPr>
          <p:nvPr>
            <p:ph idx="1"/>
          </p:nvPr>
        </p:nvSpPr>
        <p:spPr/>
        <p:txBody>
          <a:bodyPr/>
          <a:lstStyle/>
          <a:p>
            <a:r>
              <a:rPr lang="en">
                <a:sym typeface="Consolas"/>
              </a:rPr>
              <a:t>fun to-image(w :: List&lt;Numbers&gt;) -&gt; I.Image:</a:t>
            </a:r>
          </a:p>
          <a:p>
            <a:r>
              <a:rPr lang="en">
                <a:sym typeface="Consolas"/>
              </a:rPr>
              <a:t>	ask:</a:t>
            </a:r>
          </a:p>
          <a:p>
            <a:r>
              <a:rPr lang="en">
                <a:sym typeface="Consolas"/>
              </a:rPr>
              <a:t>		| is-empty(w) then: …</a:t>
            </a:r>
          </a:p>
          <a:p>
            <a:r>
              <a:rPr lang="en">
                <a:sym typeface="Consolas"/>
              </a:rPr>
              <a:t>		| otherwise: … w.first … to-image(w.rest)</a:t>
            </a:r>
          </a:p>
          <a:p>
            <a:r>
              <a:rPr lang="en">
                <a:sym typeface="Consolas"/>
              </a:rPr>
              <a:t>	end</a:t>
            </a:r>
          </a:p>
          <a:p>
            <a:r>
              <a:rPr lang="en">
                <a:sym typeface="Consolas"/>
              </a:rPr>
              <a:t>end</a:t>
            </a:r>
          </a:p>
        </p:txBody>
      </p:sp>
      <p:sp>
        <p:nvSpPr>
          <p:cNvPr id="192" name="Shape 192"/>
          <p:cNvSpPr txBox="1"/>
          <p:nvPr/>
        </p:nvSpPr>
        <p:spPr>
          <a:xfrm>
            <a:off x="429476" y="1913025"/>
            <a:ext cx="8257199" cy="769500"/>
          </a:xfrm>
          <a:prstGeom prst="rect">
            <a:avLst/>
          </a:prstGeom>
          <a:noFill/>
          <a:ln>
            <a:noFill/>
          </a:ln>
        </p:spPr>
        <p:txBody>
          <a:bodyPr lIns="91425" tIns="91425" rIns="91425" bIns="91425" anchor="t" anchorCtr="0">
            <a:noAutofit/>
          </a:bodyPr>
          <a:lstStyle/>
          <a:p>
            <a:r>
              <a:rPr lang="en" sz="2500"/>
              <a:t>What should to-image(w.rest) produce when there are no more coordinates in the list?</a:t>
            </a:r>
          </a:p>
        </p:txBody>
      </p:sp>
    </p:spTree>
    <p:extLst>
      <p:ext uri="{BB962C8B-B14F-4D97-AF65-F5344CB8AC3E}">
        <p14:creationId xmlns:p14="http://schemas.microsoft.com/office/powerpoint/2010/main" val="32691616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p:txBody>
          <a:bodyPr/>
          <a:lstStyle/>
          <a:p>
            <a:r>
              <a:rPr lang="en"/>
              <a:t>What about keypress?</a:t>
            </a:r>
          </a:p>
        </p:txBody>
      </p:sp>
      <p:sp>
        <p:nvSpPr>
          <p:cNvPr id="198" name="Shape 198"/>
          <p:cNvSpPr txBox="1">
            <a:spLocks noGrp="1"/>
          </p:cNvSpPr>
          <p:nvPr>
            <p:ph idx="1"/>
          </p:nvPr>
        </p:nvSpPr>
        <p:spPr/>
        <p:txBody>
          <a:bodyPr/>
          <a:lstStyle/>
          <a:p>
            <a:r>
              <a:rPr lang="en"/>
              <a:t>How should we structure the function keypress?</a:t>
            </a:r>
          </a:p>
        </p:txBody>
      </p:sp>
    </p:spTree>
    <p:extLst>
      <p:ext uri="{BB962C8B-B14F-4D97-AF65-F5344CB8AC3E}">
        <p14:creationId xmlns:p14="http://schemas.microsoft.com/office/powerpoint/2010/main" val="75755659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p:txBody>
          <a:bodyPr/>
          <a:lstStyle/>
          <a:p>
            <a:r>
              <a:rPr lang="en"/>
              <a:t>Your task</a:t>
            </a:r>
          </a:p>
        </p:txBody>
      </p:sp>
      <p:sp>
        <p:nvSpPr>
          <p:cNvPr id="204" name="Shape 204"/>
          <p:cNvSpPr txBox="1">
            <a:spLocks noGrp="1"/>
          </p:cNvSpPr>
          <p:nvPr>
            <p:ph idx="1"/>
          </p:nvPr>
        </p:nvSpPr>
        <p:spPr/>
        <p:txBody>
          <a:bodyPr/>
          <a:lstStyle/>
          <a:p>
            <a:r>
              <a:rPr lang="en"/>
              <a:t>Add a template for tock to your program.</a:t>
            </a:r>
          </a:p>
          <a:p>
            <a:r>
              <a:rPr lang="en"/>
              <a:t>Follow the design recipe including examples to design the function for tock.</a:t>
            </a:r>
          </a:p>
          <a:p>
            <a:r>
              <a:rPr lang="en"/>
              <a:t>Finish fixing your program.  You should have a program with shots that move when the space bar is pressed.</a:t>
            </a:r>
          </a:p>
        </p:txBody>
      </p:sp>
    </p:spTree>
    <p:extLst>
      <p:ext uri="{BB962C8B-B14F-4D97-AF65-F5344CB8AC3E}">
        <p14:creationId xmlns:p14="http://schemas.microsoft.com/office/powerpoint/2010/main" val="414238925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p:txBody>
          <a:bodyPr/>
          <a:lstStyle/>
          <a:p>
            <a:r>
              <a:rPr lang="en"/>
              <a:t>Challenges</a:t>
            </a:r>
          </a:p>
        </p:txBody>
      </p:sp>
      <p:sp>
        <p:nvSpPr>
          <p:cNvPr id="210" name="Shape 210"/>
          <p:cNvSpPr txBox="1">
            <a:spLocks noGrp="1"/>
          </p:cNvSpPr>
          <p:nvPr>
            <p:ph idx="1"/>
          </p:nvPr>
        </p:nvSpPr>
        <p:spPr/>
        <p:txBody>
          <a:bodyPr>
            <a:normAutofit lnSpcReduction="10000"/>
          </a:bodyPr>
          <a:lstStyle/>
          <a:p>
            <a:r>
              <a:rPr lang="en"/>
              <a:t>After you get your program working:</a:t>
            </a:r>
          </a:p>
          <a:p>
            <a:r>
              <a:rPr lang="en"/>
              <a:t> If you run main, press the space bar (fire a shot), and wait for a good amount of time, the shot disappears from the canvas. When you shut down the world canvas, however, the result is a world that still contains this invisible shot.</a:t>
            </a:r>
          </a:p>
          <a:p>
            <a:r>
              <a:rPr lang="en"/>
              <a:t>Design an alternative tock function, which not just moves shots one pixel per clock tick but also eliminates those whose coordinates places them above the canvas. Hint: You may wish to consider the design of an auxiliary function for the recursive ask clause.</a:t>
            </a:r>
          </a:p>
          <a:p>
            <a:r>
              <a:rPr lang="en"/>
              <a:t>Remember extract-positives.  How do we return a list with only some elements?</a:t>
            </a:r>
          </a:p>
        </p:txBody>
      </p:sp>
    </p:spTree>
    <p:extLst>
      <p:ext uri="{BB962C8B-B14F-4D97-AF65-F5344CB8AC3E}">
        <p14:creationId xmlns:p14="http://schemas.microsoft.com/office/powerpoint/2010/main" val="57882382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p:txBody>
          <a:bodyPr/>
          <a:lstStyle/>
          <a:p>
            <a:pPr lvl="0"/>
            <a:r>
              <a:rPr lang="en"/>
              <a:t>How do compilers and interpreters help develop programs?</a:t>
            </a:r>
          </a:p>
        </p:txBody>
      </p:sp>
      <p:sp>
        <p:nvSpPr>
          <p:cNvPr id="73" name="Shape 73"/>
          <p:cNvSpPr txBox="1">
            <a:spLocks noGrp="1"/>
          </p:cNvSpPr>
          <p:nvPr>
            <p:ph idx="1"/>
          </p:nvPr>
        </p:nvSpPr>
        <p:spPr/>
        <p:txBody>
          <a:bodyPr/>
          <a:lstStyle/>
          <a:p>
            <a:pPr lvl="0"/>
            <a:r>
              <a:rPr lang="en-US"/>
              <a:t>A. They give the programmer access to specific functions designed for a specific purpose.</a:t>
            </a:r>
          </a:p>
          <a:p>
            <a:pPr lvl="0"/>
            <a:r>
              <a:rPr lang="en-US"/>
              <a:t>B. They make programs run faster.</a:t>
            </a:r>
          </a:p>
          <a:p>
            <a:pPr lvl="0"/>
            <a:r>
              <a:rPr lang="en-US"/>
              <a:t>C. They allow programmers to write programs without using machine code.</a:t>
            </a:r>
          </a:p>
          <a:p>
            <a:pPr lvl="0"/>
            <a:endParaRPr lang="en-US"/>
          </a:p>
        </p:txBody>
      </p:sp>
    </p:spTree>
    <p:extLst>
      <p:ext uri="{BB962C8B-B14F-4D97-AF65-F5344CB8AC3E}">
        <p14:creationId xmlns:p14="http://schemas.microsoft.com/office/powerpoint/2010/main" val="83387326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Constants vs. State</a:t>
            </a:r>
          </a:p>
        </p:txBody>
      </p:sp>
      <p:sp>
        <p:nvSpPr>
          <p:cNvPr id="47" name="Shape 47"/>
          <p:cNvSpPr txBox="1">
            <a:spLocks noGrp="1"/>
          </p:cNvSpPr>
          <p:nvPr>
            <p:ph idx="1"/>
          </p:nvPr>
        </p:nvSpPr>
        <p:spPr/>
        <p:txBody>
          <a:bodyPr/>
          <a:lstStyle/>
          <a:p>
            <a:r>
              <a:rPr lang="en"/>
              <a:t>What changes and what stays the same?</a:t>
            </a:r>
          </a:p>
        </p:txBody>
      </p:sp>
    </p:spTree>
    <p:extLst>
      <p:ext uri="{BB962C8B-B14F-4D97-AF65-F5344CB8AC3E}">
        <p14:creationId xmlns:p14="http://schemas.microsoft.com/office/powerpoint/2010/main" val="426134141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Constants</a:t>
            </a:r>
          </a:p>
        </p:txBody>
      </p:sp>
      <p:sp>
        <p:nvSpPr>
          <p:cNvPr id="53" name="Shape 53"/>
          <p:cNvSpPr txBox="1">
            <a:spLocks noGrp="1"/>
          </p:cNvSpPr>
          <p:nvPr>
            <p:ph idx="1"/>
          </p:nvPr>
        </p:nvSpPr>
        <p:spPr/>
        <p:txBody>
          <a:bodyPr/>
          <a:lstStyle/>
          <a:p>
            <a:r>
              <a:rPr lang="en">
                <a:sym typeface="Consolas"/>
              </a:rPr>
              <a:t>import image as I</a:t>
            </a:r>
          </a:p>
          <a:p>
            <a:r>
              <a:rPr lang="en">
                <a:sym typeface="Consolas"/>
              </a:rPr>
              <a:t>import world as W</a:t>
            </a:r>
          </a:p>
          <a:p>
            <a:r>
              <a:rPr lang="en">
                <a:sym typeface="Consolas"/>
              </a:rPr>
              <a:t># physical constants </a:t>
            </a:r>
          </a:p>
          <a:p>
            <a:r>
              <a:rPr lang="en">
                <a:sym typeface="Consolas"/>
              </a:rPr>
              <a:t>HEIGHT = 300</a:t>
            </a:r>
          </a:p>
          <a:p>
            <a:r>
              <a:rPr lang="en">
                <a:sym typeface="Consolas"/>
              </a:rPr>
              <a:t>WIDTH = 300</a:t>
            </a:r>
          </a:p>
          <a:p>
            <a:r>
              <a:rPr lang="en">
                <a:sym typeface="Consolas"/>
              </a:rPr>
              <a:t>XSHOTS = WIDTH / 2</a:t>
            </a:r>
          </a:p>
          <a:p>
            <a:r>
              <a:rPr lang="en">
                <a:sym typeface="Consolas"/>
              </a:rPr>
              <a:t># graphical constants </a:t>
            </a:r>
          </a:p>
          <a:p>
            <a:r>
              <a:rPr lang="en">
                <a:sym typeface="Consolas"/>
              </a:rPr>
              <a:t>BACKGROUND = I.empty-scene(WIDTH, HEIGHT)</a:t>
            </a:r>
          </a:p>
          <a:p>
            <a:r>
              <a:rPr lang="en">
                <a:sym typeface="Consolas"/>
              </a:rPr>
              <a:t>SHOT = I.triangle(30, "solid", "red")</a:t>
            </a:r>
          </a:p>
        </p:txBody>
      </p:sp>
    </p:spTree>
    <p:extLst>
      <p:ext uri="{BB962C8B-B14F-4D97-AF65-F5344CB8AC3E}">
        <p14:creationId xmlns:p14="http://schemas.microsoft.com/office/powerpoint/2010/main" val="3971893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p:txBody>
          <a:bodyPr/>
          <a:lstStyle/>
          <a:p>
            <a:pPr lvl="0"/>
            <a:r>
              <a:rPr lang="en"/>
              <a:t>Functions that combine data</a:t>
            </a:r>
          </a:p>
        </p:txBody>
      </p:sp>
      <p:sp>
        <p:nvSpPr>
          <p:cNvPr id="182" name="Shape 182"/>
          <p:cNvSpPr txBox="1">
            <a:spLocks noGrp="1"/>
          </p:cNvSpPr>
          <p:nvPr>
            <p:ph idx="1"/>
          </p:nvPr>
        </p:nvSpPr>
        <p:spPr/>
        <p:txBody>
          <a:bodyPr/>
          <a:lstStyle/>
          <a:p>
            <a:pPr lvl="0"/>
            <a:r>
              <a:rPr lang="en"/>
              <a:t>Images</a:t>
            </a:r>
          </a:p>
          <a:p>
            <a:pPr lvl="0"/>
            <a:r>
              <a:rPr lang="en"/>
              <a:t>(above                            )</a:t>
            </a:r>
          </a:p>
        </p:txBody>
      </p:sp>
      <p:sp>
        <p:nvSpPr>
          <p:cNvPr id="183" name="Shape 183"/>
          <p:cNvSpPr/>
          <p:nvPr/>
        </p:nvSpPr>
        <p:spPr>
          <a:xfrm>
            <a:off x="2342000" y="1710225"/>
            <a:ext cx="790800" cy="995400"/>
          </a:xfrm>
          <a:prstGeom prst="triangle">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4" name="Shape 184"/>
          <p:cNvSpPr/>
          <p:nvPr/>
        </p:nvSpPr>
        <p:spPr>
          <a:xfrm>
            <a:off x="3654350" y="1982925"/>
            <a:ext cx="804300" cy="722700"/>
          </a:xfrm>
          <a:prstGeom prst="rect">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516597869"/>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r>
              <a:rPr lang="en"/>
              <a:t>Constants</a:t>
            </a:r>
          </a:p>
        </p:txBody>
      </p:sp>
      <p:sp>
        <p:nvSpPr>
          <p:cNvPr id="59" name="Shape 59"/>
          <p:cNvSpPr txBox="1">
            <a:spLocks noGrp="1"/>
          </p:cNvSpPr>
          <p:nvPr>
            <p:ph idx="1"/>
          </p:nvPr>
        </p:nvSpPr>
        <p:spPr/>
        <p:txBody>
          <a:bodyPr/>
          <a:lstStyle/>
          <a:p>
            <a:r>
              <a:rPr lang="en">
                <a:sym typeface="Consolas"/>
              </a:rPr>
              <a:t>import image as I</a:t>
            </a:r>
          </a:p>
          <a:p>
            <a:r>
              <a:rPr lang="en">
                <a:sym typeface="Consolas"/>
              </a:rPr>
              <a:t>import world as W</a:t>
            </a:r>
          </a:p>
          <a:p>
            <a:r>
              <a:rPr lang="en">
                <a:sym typeface="Consolas"/>
              </a:rPr>
              <a:t># physical constants </a:t>
            </a:r>
          </a:p>
          <a:p>
            <a:r>
              <a:rPr lang="en">
                <a:sym typeface="Consolas"/>
              </a:rPr>
              <a:t>HEIGHT = 300</a:t>
            </a:r>
          </a:p>
          <a:p>
            <a:r>
              <a:rPr lang="en">
                <a:sym typeface="Consolas"/>
              </a:rPr>
              <a:t>WIDTH = 300</a:t>
            </a:r>
          </a:p>
          <a:p>
            <a:r>
              <a:rPr lang="en">
                <a:sym typeface="Consolas"/>
              </a:rPr>
              <a:t>XSHOTS = WIDTH / 2</a:t>
            </a:r>
          </a:p>
          <a:p>
            <a:r>
              <a:rPr lang="en">
                <a:sym typeface="Consolas"/>
              </a:rPr>
              <a:t># graphical constants </a:t>
            </a:r>
          </a:p>
          <a:p>
            <a:r>
              <a:rPr lang="en">
                <a:sym typeface="Consolas"/>
              </a:rPr>
              <a:t>BACKGROUND = I.empty-scene(WIDTH, HEIGHT)</a:t>
            </a:r>
          </a:p>
          <a:p>
            <a:r>
              <a:rPr lang="en">
                <a:sym typeface="Consolas"/>
              </a:rPr>
              <a:t>SHOT = I.triangle(30, "solid", "red")</a:t>
            </a:r>
          </a:p>
        </p:txBody>
      </p:sp>
      <p:sp>
        <p:nvSpPr>
          <p:cNvPr id="60" name="Shape 60"/>
          <p:cNvSpPr txBox="1"/>
          <p:nvPr/>
        </p:nvSpPr>
        <p:spPr>
          <a:xfrm>
            <a:off x="5869351" y="2356001"/>
            <a:ext cx="2057999" cy="1556699"/>
          </a:xfrm>
          <a:prstGeom prst="rect">
            <a:avLst/>
          </a:prstGeom>
          <a:noFill/>
          <a:ln>
            <a:noFill/>
          </a:ln>
        </p:spPr>
        <p:txBody>
          <a:bodyPr lIns="91425" tIns="91425" rIns="91425" bIns="91425" anchor="t" anchorCtr="0">
            <a:noAutofit/>
          </a:bodyPr>
          <a:lstStyle/>
          <a:p>
            <a:r>
              <a:rPr lang="en" sz="3000"/>
              <a:t>What does XSHOTS represent?</a:t>
            </a:r>
          </a:p>
        </p:txBody>
      </p:sp>
      <p:cxnSp>
        <p:nvCxnSpPr>
          <p:cNvPr id="61" name="Shape 61"/>
          <p:cNvCxnSpPr>
            <a:stCxn id="60" idx="1"/>
          </p:cNvCxnSpPr>
          <p:nvPr/>
        </p:nvCxnSpPr>
        <p:spPr>
          <a:xfrm flipH="1">
            <a:off x="2898750" y="3134349"/>
            <a:ext cx="2970600" cy="6576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474607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r>
              <a:rPr lang="en"/>
              <a:t>2D Distance -&gt; Pythagorean Theorem</a:t>
            </a:r>
          </a:p>
        </p:txBody>
      </p:sp>
      <p:sp>
        <p:nvSpPr>
          <p:cNvPr id="8" name="Content Placeholder 7"/>
          <p:cNvSpPr>
            <a:spLocks noGrp="1"/>
          </p:cNvSpPr>
          <p:nvPr>
            <p:ph idx="1"/>
          </p:nvPr>
        </p:nvSpPr>
        <p:spPr/>
        <p:txBody>
          <a:bodyPr/>
          <a:lstStyle/>
          <a:p>
            <a:endParaRPr lang="en-US"/>
          </a:p>
        </p:txBody>
      </p:sp>
      <p:sp>
        <p:nvSpPr>
          <p:cNvPr id="70" name="Shape 70"/>
          <p:cNvSpPr txBox="1"/>
          <p:nvPr/>
        </p:nvSpPr>
        <p:spPr>
          <a:xfrm>
            <a:off x="0" y="1910001"/>
            <a:ext cx="9063300" cy="1902599"/>
          </a:xfrm>
          <a:prstGeom prst="rect">
            <a:avLst/>
          </a:prstGeom>
          <a:noFill/>
          <a:ln>
            <a:noFill/>
          </a:ln>
        </p:spPr>
        <p:txBody>
          <a:bodyPr lIns="91425" tIns="91425" rIns="91425" bIns="91425" anchor="t" anchorCtr="0">
            <a:noAutofit/>
          </a:bodyPr>
          <a:lstStyle/>
          <a:p>
            <a:pPr>
              <a:lnSpc>
                <a:spcPct val="115000"/>
              </a:lnSpc>
              <a:spcBef>
                <a:spcPts val="800"/>
              </a:spcBef>
              <a:spcAft>
                <a:spcPts val="800"/>
              </a:spcAft>
            </a:pPr>
            <a:r>
              <a:rPr lang="en" sz="3600">
                <a:solidFill>
                  <a:schemeClr val="dk1"/>
                </a:solidFill>
                <a:latin typeface="Times New Roman"/>
                <a:ea typeface="Times New Roman"/>
                <a:cs typeface="Times New Roman"/>
                <a:sym typeface="Times New Roman"/>
              </a:rPr>
              <a:t>In Pyret:</a:t>
            </a:r>
          </a:p>
          <a:p>
            <a:pPr>
              <a:lnSpc>
                <a:spcPct val="115000"/>
              </a:lnSpc>
              <a:spcBef>
                <a:spcPts val="800"/>
              </a:spcBef>
              <a:spcAft>
                <a:spcPts val="800"/>
              </a:spcAft>
            </a:pPr>
            <a:r>
              <a:rPr lang="en" sz="3000">
                <a:solidFill>
                  <a:schemeClr val="dk1"/>
                </a:solidFill>
                <a:latin typeface="Courier New"/>
                <a:ea typeface="Courier New"/>
                <a:cs typeface="Courier New"/>
                <a:sym typeface="Courier New"/>
              </a:rPr>
              <a:t>num-sqrt(num-sqr(A) + num-sqr(B))</a:t>
            </a:r>
          </a:p>
        </p:txBody>
      </p:sp>
      <p:sp>
        <p:nvSpPr>
          <p:cNvPr id="71" name="Shape 71"/>
          <p:cNvSpPr txBox="1"/>
          <p:nvPr/>
        </p:nvSpPr>
        <p:spPr>
          <a:xfrm>
            <a:off x="310651" y="3783800"/>
            <a:ext cx="8524199" cy="1349400"/>
          </a:xfrm>
          <a:prstGeom prst="rect">
            <a:avLst/>
          </a:prstGeom>
          <a:noFill/>
          <a:ln>
            <a:noFill/>
          </a:ln>
        </p:spPr>
        <p:txBody>
          <a:bodyPr lIns="91425" tIns="91425" rIns="91425" bIns="91425" anchor="ctr" anchorCtr="0">
            <a:noAutofit/>
          </a:bodyPr>
          <a:lstStyle/>
          <a:p>
            <a:pPr>
              <a:lnSpc>
                <a:spcPct val="115000"/>
              </a:lnSpc>
            </a:pPr>
            <a:r>
              <a:rPr lang="en" sz="2400">
                <a:solidFill>
                  <a:schemeClr val="dk1"/>
                </a:solidFill>
                <a:latin typeface="Times New Roman"/>
                <a:ea typeface="Times New Roman"/>
                <a:cs typeface="Times New Roman"/>
                <a:sym typeface="Times New Roman"/>
              </a:rPr>
              <a:t>To get C by itself, we take the square-root of the sum of the areas:</a:t>
            </a:r>
          </a:p>
          <a:p>
            <a:pPr>
              <a:lnSpc>
                <a:spcPct val="115000"/>
              </a:lnSpc>
              <a:spcBef>
                <a:spcPts val="800"/>
              </a:spcBef>
              <a:spcAft>
                <a:spcPts val="800"/>
              </a:spcAft>
            </a:pPr>
            <a:r>
              <a:rPr lang="en" sz="2400">
                <a:solidFill>
                  <a:schemeClr val="dk1"/>
                </a:solidFill>
                <a:latin typeface="Times New Roman"/>
                <a:ea typeface="Times New Roman"/>
                <a:cs typeface="Times New Roman"/>
                <a:sym typeface="Times New Roman"/>
              </a:rPr>
              <a:t>√(A</a:t>
            </a:r>
            <a:r>
              <a:rPr lang="en" sz="2400" baseline="30000">
                <a:solidFill>
                  <a:schemeClr val="dk1"/>
                </a:solidFill>
                <a:latin typeface="Times New Roman"/>
                <a:ea typeface="Times New Roman"/>
                <a:cs typeface="Times New Roman"/>
                <a:sym typeface="Times New Roman"/>
              </a:rPr>
              <a:t>2</a:t>
            </a:r>
            <a:r>
              <a:rPr lang="en" sz="2400">
                <a:solidFill>
                  <a:schemeClr val="dk1"/>
                </a:solidFill>
                <a:latin typeface="Times New Roman"/>
                <a:ea typeface="Times New Roman"/>
                <a:cs typeface="Times New Roman"/>
                <a:sym typeface="Times New Roman"/>
              </a:rPr>
              <a:t>+B</a:t>
            </a:r>
            <a:r>
              <a:rPr lang="en" sz="2400" baseline="30000">
                <a:solidFill>
                  <a:schemeClr val="dk1"/>
                </a:solidFill>
                <a:latin typeface="Times New Roman"/>
                <a:ea typeface="Times New Roman"/>
                <a:cs typeface="Times New Roman"/>
                <a:sym typeface="Times New Roman"/>
              </a:rPr>
              <a:t>2</a:t>
            </a:r>
            <a:r>
              <a:rPr lang="en" sz="2400">
                <a:solidFill>
                  <a:schemeClr val="dk1"/>
                </a:solidFill>
                <a:latin typeface="Times New Roman"/>
                <a:ea typeface="Times New Roman"/>
                <a:cs typeface="Times New Roman"/>
                <a:sym typeface="Times New Roman"/>
              </a:rPr>
              <a:t>) = C</a:t>
            </a:r>
          </a:p>
        </p:txBody>
      </p:sp>
    </p:spTree>
    <p:extLst>
      <p:ext uri="{BB962C8B-B14F-4D97-AF65-F5344CB8AC3E}">
        <p14:creationId xmlns:p14="http://schemas.microsoft.com/office/powerpoint/2010/main" val="375478957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r>
              <a:rPr lang="en"/>
              <a:t>Line-length</a:t>
            </a:r>
          </a:p>
        </p:txBody>
      </p:sp>
      <p:sp>
        <p:nvSpPr>
          <p:cNvPr id="8" name="Content Placeholder 7"/>
          <p:cNvSpPr>
            <a:spLocks noGrp="1"/>
          </p:cNvSpPr>
          <p:nvPr>
            <p:ph idx="1"/>
          </p:nvPr>
        </p:nvSpPr>
        <p:spPr/>
        <p:txBody>
          <a:bodyPr/>
          <a:lstStyle/>
          <a:p>
            <a:endParaRPr lang="en-US"/>
          </a:p>
        </p:txBody>
      </p:sp>
      <p:sp>
        <p:nvSpPr>
          <p:cNvPr id="77" name="Shape 77"/>
          <p:cNvSpPr txBox="1"/>
          <p:nvPr/>
        </p:nvSpPr>
        <p:spPr>
          <a:xfrm>
            <a:off x="321476" y="2605251"/>
            <a:ext cx="8586299" cy="2478299"/>
          </a:xfrm>
          <a:prstGeom prst="rect">
            <a:avLst/>
          </a:prstGeom>
          <a:noFill/>
          <a:ln>
            <a:noFill/>
          </a:ln>
        </p:spPr>
        <p:txBody>
          <a:bodyPr lIns="91425" tIns="91425" rIns="91425" bIns="91425" anchor="ctr" anchorCtr="0">
            <a:noAutofit/>
          </a:bodyPr>
          <a:lstStyle/>
          <a:p>
            <a:endParaRPr sz="2400"/>
          </a:p>
          <a:p>
            <a:r>
              <a:rPr lang="en" sz="2400"/>
              <a:t>## line-length : number number -&gt; number</a:t>
            </a:r>
          </a:p>
          <a:p>
            <a:r>
              <a:rPr lang="en" sz="2400"/>
              <a:t>## Finds 1D distance </a:t>
            </a:r>
          </a:p>
          <a:p>
            <a:endParaRPr sz="2400"/>
          </a:p>
          <a:p>
            <a:r>
              <a:rPr lang="en" sz="2400"/>
              <a:t>fun line-length(num1 :: Number, num2 :: Number) -&gt; Number:</a:t>
            </a:r>
          </a:p>
          <a:p>
            <a:r>
              <a:rPr lang="en" sz="2400"/>
              <a:t>  ask:</a:t>
            </a:r>
          </a:p>
          <a:p>
            <a:r>
              <a:rPr lang="en" sz="2400"/>
              <a:t>    | num1 &gt; num2 then: num1 - num2</a:t>
            </a:r>
          </a:p>
          <a:p>
            <a:r>
              <a:rPr lang="en" sz="2400"/>
              <a:t>    | num2 &gt;= num1 then: num2 - num1</a:t>
            </a:r>
          </a:p>
          <a:p>
            <a:r>
              <a:rPr lang="en" sz="2400"/>
              <a:t>  end</a:t>
            </a:r>
          </a:p>
          <a:p>
            <a:r>
              <a:rPr lang="en" sz="2400"/>
              <a:t>end</a:t>
            </a:r>
          </a:p>
        </p:txBody>
      </p:sp>
    </p:spTree>
    <p:extLst>
      <p:ext uri="{BB962C8B-B14F-4D97-AF65-F5344CB8AC3E}">
        <p14:creationId xmlns:p14="http://schemas.microsoft.com/office/powerpoint/2010/main" val="197056860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r>
              <a:rPr lang="en"/>
              <a:t>Distance</a:t>
            </a:r>
          </a:p>
        </p:txBody>
      </p:sp>
      <p:sp>
        <p:nvSpPr>
          <p:cNvPr id="8" name="Content Placeholder 7"/>
          <p:cNvSpPr>
            <a:spLocks noGrp="1"/>
          </p:cNvSpPr>
          <p:nvPr>
            <p:ph idx="1"/>
          </p:nvPr>
        </p:nvSpPr>
        <p:spPr/>
        <p:txBody>
          <a:bodyPr/>
          <a:lstStyle/>
          <a:p>
            <a:endParaRPr lang="en-US"/>
          </a:p>
        </p:txBody>
      </p:sp>
      <p:sp>
        <p:nvSpPr>
          <p:cNvPr id="83" name="Shape 83"/>
          <p:cNvSpPr txBox="1"/>
          <p:nvPr/>
        </p:nvSpPr>
        <p:spPr>
          <a:xfrm>
            <a:off x="245726" y="2316275"/>
            <a:ext cx="9644099" cy="3000000"/>
          </a:xfrm>
          <a:prstGeom prst="rect">
            <a:avLst/>
          </a:prstGeom>
          <a:noFill/>
          <a:ln>
            <a:noFill/>
          </a:ln>
        </p:spPr>
        <p:txBody>
          <a:bodyPr lIns="91425" tIns="91425" rIns="91425" bIns="91425" anchor="ctr" anchorCtr="0">
            <a:noAutofit/>
          </a:bodyPr>
          <a:lstStyle/>
          <a:p>
            <a:r>
              <a:rPr lang="en"/>
              <a:t>## distance : number number number number -&gt; number</a:t>
            </a:r>
          </a:p>
          <a:p>
            <a:r>
              <a:rPr lang="en"/>
              <a:t>## Finds the 2D distance between two points</a:t>
            </a:r>
          </a:p>
          <a:p>
            <a:endParaRPr/>
          </a:p>
          <a:p>
            <a:r>
              <a:rPr lang="en"/>
              <a:t>fun distance(x1 :: Number, y1 :: Number, x2 :: Number, y2 :: Number) -&gt; Number:</a:t>
            </a:r>
          </a:p>
          <a:p>
            <a:r>
              <a:rPr lang="en"/>
              <a:t>  num-sqrt(num-sqr(line-length(x1, x2)) + num-sqr(line-length(y1, y2)))</a:t>
            </a:r>
          </a:p>
          <a:p>
            <a:r>
              <a:rPr lang="en"/>
              <a:t>end</a:t>
            </a:r>
          </a:p>
        </p:txBody>
      </p:sp>
    </p:spTree>
    <p:extLst>
      <p:ext uri="{BB962C8B-B14F-4D97-AF65-F5344CB8AC3E}">
        <p14:creationId xmlns:p14="http://schemas.microsoft.com/office/powerpoint/2010/main" val="317359397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p:txBody>
          <a:bodyPr/>
          <a:lstStyle/>
          <a:p>
            <a:r>
              <a:rPr lang="en"/>
              <a:t>Collide</a:t>
            </a:r>
          </a:p>
        </p:txBody>
      </p:sp>
      <p:sp>
        <p:nvSpPr>
          <p:cNvPr id="8" name="Content Placeholder 7"/>
          <p:cNvSpPr>
            <a:spLocks noGrp="1"/>
          </p:cNvSpPr>
          <p:nvPr>
            <p:ph idx="1"/>
          </p:nvPr>
        </p:nvSpPr>
        <p:spPr/>
        <p:txBody>
          <a:bodyPr/>
          <a:lstStyle/>
          <a:p>
            <a:endParaRPr lang="en-US"/>
          </a:p>
        </p:txBody>
      </p:sp>
      <p:sp>
        <p:nvSpPr>
          <p:cNvPr id="89" name="Shape 89"/>
          <p:cNvSpPr txBox="1"/>
          <p:nvPr/>
        </p:nvSpPr>
        <p:spPr>
          <a:xfrm>
            <a:off x="409876" y="2316275"/>
            <a:ext cx="8088599" cy="3000000"/>
          </a:xfrm>
          <a:prstGeom prst="rect">
            <a:avLst/>
          </a:prstGeom>
          <a:noFill/>
          <a:ln>
            <a:noFill/>
          </a:ln>
        </p:spPr>
        <p:txBody>
          <a:bodyPr lIns="91425" tIns="91425" rIns="91425" bIns="91425" anchor="ctr" anchorCtr="0">
            <a:noAutofit/>
          </a:bodyPr>
          <a:lstStyle/>
          <a:p>
            <a:r>
              <a:rPr lang="en" sz="2500"/>
              <a:t>## collide : number number number number -&gt; boolean</a:t>
            </a:r>
          </a:p>
          <a:p>
            <a:r>
              <a:rPr lang="en" sz="2500"/>
              <a:t>## determines whether two objects are within 50 pixels of each other</a:t>
            </a:r>
          </a:p>
          <a:p>
            <a:endParaRPr sz="2500"/>
          </a:p>
          <a:p>
            <a:r>
              <a:rPr lang="en" sz="2500"/>
              <a:t>fun collide(x1, y1, x2, y2):</a:t>
            </a:r>
          </a:p>
          <a:p>
            <a:r>
              <a:rPr lang="en" sz="2500"/>
              <a:t>  distance(x1, y1, x2, y2) &lt; 80</a:t>
            </a:r>
          </a:p>
          <a:p>
            <a:r>
              <a:rPr lang="en" sz="2500"/>
              <a:t>end</a:t>
            </a:r>
          </a:p>
        </p:txBody>
      </p:sp>
    </p:spTree>
    <p:extLst>
      <p:ext uri="{BB962C8B-B14F-4D97-AF65-F5344CB8AC3E}">
        <p14:creationId xmlns:p14="http://schemas.microsoft.com/office/powerpoint/2010/main" val="397915649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Distance along one axis -&gt; 1D Distance</a:t>
            </a:r>
          </a:p>
        </p:txBody>
      </p:sp>
      <p:sp>
        <p:nvSpPr>
          <p:cNvPr id="41" name="Shape 41"/>
          <p:cNvSpPr txBox="1">
            <a:spLocks noGrp="1"/>
          </p:cNvSpPr>
          <p:nvPr>
            <p:ph idx="1"/>
          </p:nvPr>
        </p:nvSpPr>
        <p:spPr/>
        <p:txBody>
          <a:bodyPr/>
          <a:lstStyle/>
          <a:p>
            <a:r>
              <a:rPr lang="en"/>
              <a:t>How far apart are the cat and the dog?</a:t>
            </a:r>
          </a:p>
        </p:txBody>
      </p:sp>
      <p:pic>
        <p:nvPicPr>
          <p:cNvPr id="42" name="Shape 42"/>
          <p:cNvPicPr preferRelativeResize="0"/>
          <p:nvPr/>
        </p:nvPicPr>
        <p:blipFill>
          <a:blip r:embed="rId3">
            <a:alphaModFix/>
          </a:blip>
          <a:stretch>
            <a:fillRect/>
          </a:stretch>
        </p:blipFill>
        <p:spPr>
          <a:xfrm>
            <a:off x="1490126" y="2772550"/>
            <a:ext cx="5577125" cy="2699324"/>
          </a:xfrm>
          <a:prstGeom prst="rect">
            <a:avLst/>
          </a:prstGeom>
          <a:noFill/>
          <a:ln>
            <a:noFill/>
          </a:ln>
        </p:spPr>
      </p:pic>
    </p:spTree>
    <p:extLst>
      <p:ext uri="{BB962C8B-B14F-4D97-AF65-F5344CB8AC3E}">
        <p14:creationId xmlns:p14="http://schemas.microsoft.com/office/powerpoint/2010/main" val="213642773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p:txBody>
          <a:bodyPr/>
          <a:lstStyle/>
          <a:p>
            <a:r>
              <a:rPr lang="en"/>
              <a:t>2D Distance -&gt; Pythagorean Theorem</a:t>
            </a:r>
          </a:p>
        </p:txBody>
      </p:sp>
      <p:sp>
        <p:nvSpPr>
          <p:cNvPr id="48" name="Shape 48"/>
          <p:cNvSpPr txBox="1">
            <a:spLocks noGrp="1"/>
          </p:cNvSpPr>
          <p:nvPr>
            <p:ph idx="1"/>
          </p:nvPr>
        </p:nvSpPr>
        <p:spPr/>
        <p:txBody>
          <a:bodyPr/>
          <a:lstStyle/>
          <a:p>
            <a:r>
              <a:rPr lang="en"/>
              <a:t>How could you find the length of line C?</a:t>
            </a:r>
          </a:p>
        </p:txBody>
      </p:sp>
      <p:pic>
        <p:nvPicPr>
          <p:cNvPr id="49" name="Shape 49"/>
          <p:cNvPicPr preferRelativeResize="0"/>
          <p:nvPr/>
        </p:nvPicPr>
        <p:blipFill>
          <a:blip r:embed="rId3">
            <a:alphaModFix/>
          </a:blip>
          <a:stretch>
            <a:fillRect/>
          </a:stretch>
        </p:blipFill>
        <p:spPr>
          <a:xfrm>
            <a:off x="2558226" y="2917726"/>
            <a:ext cx="2512675" cy="2512675"/>
          </a:xfrm>
          <a:prstGeom prst="rect">
            <a:avLst/>
          </a:prstGeom>
          <a:noFill/>
          <a:ln>
            <a:noFill/>
          </a:ln>
        </p:spPr>
      </p:pic>
    </p:spTree>
    <p:extLst>
      <p:ext uri="{BB962C8B-B14F-4D97-AF65-F5344CB8AC3E}">
        <p14:creationId xmlns:p14="http://schemas.microsoft.com/office/powerpoint/2010/main" val="313476474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p:txBody>
          <a:bodyPr/>
          <a:lstStyle/>
          <a:p>
            <a:r>
              <a:rPr lang="en"/>
              <a:t>2D Distance -&gt; Pythagorean Theorem</a:t>
            </a:r>
          </a:p>
        </p:txBody>
      </p:sp>
      <p:sp>
        <p:nvSpPr>
          <p:cNvPr id="55" name="Shape 55"/>
          <p:cNvSpPr txBox="1">
            <a:spLocks noGrp="1"/>
          </p:cNvSpPr>
          <p:nvPr>
            <p:ph idx="1"/>
          </p:nvPr>
        </p:nvSpPr>
        <p:spPr/>
        <p:txBody>
          <a:bodyPr/>
          <a:lstStyle/>
          <a:p>
            <a:r>
              <a:rPr lang="en"/>
              <a:t>How could you find the length of line C?</a:t>
            </a:r>
          </a:p>
        </p:txBody>
      </p:sp>
      <p:pic>
        <p:nvPicPr>
          <p:cNvPr id="56" name="Shape 56"/>
          <p:cNvPicPr preferRelativeResize="0"/>
          <p:nvPr/>
        </p:nvPicPr>
        <p:blipFill>
          <a:blip r:embed="rId3">
            <a:alphaModFix/>
          </a:blip>
          <a:stretch>
            <a:fillRect/>
          </a:stretch>
        </p:blipFill>
        <p:spPr>
          <a:xfrm>
            <a:off x="592162" y="2762176"/>
            <a:ext cx="3230978" cy="2927599"/>
          </a:xfrm>
          <a:prstGeom prst="rect">
            <a:avLst/>
          </a:prstGeom>
          <a:noFill/>
          <a:ln>
            <a:noFill/>
          </a:ln>
        </p:spPr>
      </p:pic>
      <p:pic>
        <p:nvPicPr>
          <p:cNvPr id="57" name="Shape 57"/>
          <p:cNvPicPr preferRelativeResize="0"/>
          <p:nvPr/>
        </p:nvPicPr>
        <p:blipFill>
          <a:blip r:embed="rId4">
            <a:alphaModFix/>
          </a:blip>
          <a:stretch>
            <a:fillRect/>
          </a:stretch>
        </p:blipFill>
        <p:spPr>
          <a:xfrm>
            <a:off x="4767026" y="2762175"/>
            <a:ext cx="3129525" cy="2927600"/>
          </a:xfrm>
          <a:prstGeom prst="rect">
            <a:avLst/>
          </a:prstGeom>
          <a:noFill/>
          <a:ln>
            <a:noFill/>
          </a:ln>
        </p:spPr>
      </p:pic>
    </p:spTree>
    <p:extLst>
      <p:ext uri="{BB962C8B-B14F-4D97-AF65-F5344CB8AC3E}">
        <p14:creationId xmlns:p14="http://schemas.microsoft.com/office/powerpoint/2010/main" val="35449790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p:txBody>
          <a:bodyPr/>
          <a:lstStyle/>
          <a:p>
            <a:r>
              <a:rPr lang="en"/>
              <a:t>2D Distance -&gt; Pythagorean Theorem</a:t>
            </a:r>
          </a:p>
        </p:txBody>
      </p:sp>
      <p:sp>
        <p:nvSpPr>
          <p:cNvPr id="63" name="Shape 63"/>
          <p:cNvSpPr txBox="1">
            <a:spLocks noGrp="1"/>
          </p:cNvSpPr>
          <p:nvPr>
            <p:ph idx="1"/>
          </p:nvPr>
        </p:nvSpPr>
        <p:spPr/>
        <p:txBody>
          <a:bodyPr/>
          <a:lstStyle/>
          <a:p>
            <a:r>
              <a:rPr lang="en"/>
              <a:t>How could you find the length of line C?</a:t>
            </a:r>
          </a:p>
        </p:txBody>
      </p:sp>
      <p:sp>
        <p:nvSpPr>
          <p:cNvPr id="64" name="Shape 64"/>
          <p:cNvSpPr txBox="1"/>
          <p:nvPr/>
        </p:nvSpPr>
        <p:spPr>
          <a:xfrm>
            <a:off x="746625" y="2734225"/>
            <a:ext cx="6927000" cy="3000000"/>
          </a:xfrm>
          <a:prstGeom prst="rect">
            <a:avLst/>
          </a:prstGeom>
          <a:noFill/>
          <a:ln>
            <a:noFill/>
          </a:ln>
        </p:spPr>
        <p:txBody>
          <a:bodyPr lIns="91425" tIns="91425" rIns="91425" bIns="91425" anchor="ctr" anchorCtr="0">
            <a:noAutofit/>
          </a:bodyPr>
          <a:lstStyle/>
          <a:p>
            <a:pPr>
              <a:lnSpc>
                <a:spcPct val="115000"/>
              </a:lnSpc>
            </a:pPr>
            <a:r>
              <a:rPr lang="en" sz="3600">
                <a:solidFill>
                  <a:schemeClr val="dk1"/>
                </a:solidFill>
                <a:latin typeface="Times New Roman"/>
                <a:ea typeface="Times New Roman"/>
                <a:cs typeface="Times New Roman"/>
                <a:sym typeface="Times New Roman"/>
              </a:rPr>
              <a:t>To get C by itself, we take the square-root of the sum of the areas:</a:t>
            </a:r>
          </a:p>
          <a:p>
            <a:pPr>
              <a:lnSpc>
                <a:spcPct val="115000"/>
              </a:lnSpc>
              <a:spcBef>
                <a:spcPts val="800"/>
              </a:spcBef>
              <a:spcAft>
                <a:spcPts val="800"/>
              </a:spcAft>
            </a:pPr>
            <a:r>
              <a:rPr lang="en" sz="3600">
                <a:solidFill>
                  <a:schemeClr val="dk1"/>
                </a:solidFill>
                <a:latin typeface="Times New Roman"/>
                <a:ea typeface="Times New Roman"/>
                <a:cs typeface="Times New Roman"/>
                <a:sym typeface="Times New Roman"/>
              </a:rPr>
              <a:t>√(A</a:t>
            </a:r>
            <a:r>
              <a:rPr lang="en" sz="3600" baseline="30000">
                <a:solidFill>
                  <a:schemeClr val="dk1"/>
                </a:solidFill>
                <a:latin typeface="Times New Roman"/>
                <a:ea typeface="Times New Roman"/>
                <a:cs typeface="Times New Roman"/>
                <a:sym typeface="Times New Roman"/>
              </a:rPr>
              <a:t>2</a:t>
            </a:r>
            <a:r>
              <a:rPr lang="en" sz="3600">
                <a:solidFill>
                  <a:schemeClr val="dk1"/>
                </a:solidFill>
                <a:latin typeface="Times New Roman"/>
                <a:ea typeface="Times New Roman"/>
                <a:cs typeface="Times New Roman"/>
                <a:sym typeface="Times New Roman"/>
              </a:rPr>
              <a:t>+B</a:t>
            </a:r>
            <a:r>
              <a:rPr lang="en" sz="3600" baseline="30000">
                <a:solidFill>
                  <a:schemeClr val="dk1"/>
                </a:solidFill>
                <a:latin typeface="Times New Roman"/>
                <a:ea typeface="Times New Roman"/>
                <a:cs typeface="Times New Roman"/>
                <a:sym typeface="Times New Roman"/>
              </a:rPr>
              <a:t>2</a:t>
            </a:r>
            <a:r>
              <a:rPr lang="en" sz="3600">
                <a:solidFill>
                  <a:schemeClr val="dk1"/>
                </a:solidFill>
                <a:latin typeface="Times New Roman"/>
                <a:ea typeface="Times New Roman"/>
                <a:cs typeface="Times New Roman"/>
                <a:sym typeface="Times New Roman"/>
              </a:rPr>
              <a:t>) = C</a:t>
            </a:r>
          </a:p>
        </p:txBody>
      </p:sp>
    </p:spTree>
    <p:extLst>
      <p:ext uri="{BB962C8B-B14F-4D97-AF65-F5344CB8AC3E}">
        <p14:creationId xmlns:p14="http://schemas.microsoft.com/office/powerpoint/2010/main" val="209018367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
              <a:t>Convert the expression to circles of evaluation</a:t>
            </a:r>
          </a:p>
        </p:txBody>
      </p:sp>
      <p:sp>
        <p:nvSpPr>
          <p:cNvPr id="8" name="Content Placeholder 7"/>
          <p:cNvSpPr>
            <a:spLocks noGrp="1"/>
          </p:cNvSpPr>
          <p:nvPr>
            <p:ph idx="1"/>
          </p:nvPr>
        </p:nvSpPr>
        <p:spPr/>
        <p:txBody>
          <a:bodyPr/>
          <a:lstStyle/>
          <a:p>
            <a:endParaRPr lang="en-US"/>
          </a:p>
        </p:txBody>
      </p:sp>
      <p:sp>
        <p:nvSpPr>
          <p:cNvPr id="46" name="Shape 46"/>
          <p:cNvSpPr txBox="1"/>
          <p:nvPr/>
        </p:nvSpPr>
        <p:spPr>
          <a:xfrm>
            <a:off x="937096" y="369897"/>
            <a:ext cx="6844199" cy="729300"/>
          </a:xfrm>
          <a:prstGeom prst="rect">
            <a:avLst/>
          </a:prstGeom>
          <a:noFill/>
          <a:ln>
            <a:noFill/>
          </a:ln>
        </p:spPr>
        <p:txBody>
          <a:bodyPr lIns="91425" tIns="91425" rIns="91425" bIns="91425" anchor="ctr" anchorCtr="0">
            <a:noAutofit/>
          </a:bodyPr>
          <a:lstStyle/>
          <a:p>
            <a:pPr lvl="0" rtl="0">
              <a:spcBef>
                <a:spcPts val="0"/>
              </a:spcBef>
              <a:buNone/>
            </a:pPr>
            <a:r>
              <a:rPr lang="en" sz="1800">
                <a:latin typeface="Trebuchet MS"/>
                <a:ea typeface="Trebuchet MS"/>
                <a:cs typeface="Trebuchet MS"/>
                <a:sym typeface="Trebuchet MS"/>
              </a:rPr>
              <a:t>The distance between the points (4, 2) and (1, 3) is given by:</a:t>
            </a:r>
          </a:p>
        </p:txBody>
      </p:sp>
      <p:cxnSp>
        <p:nvCxnSpPr>
          <p:cNvPr id="47" name="Shape 47"/>
          <p:cNvCxnSpPr>
            <a:stCxn id="48" idx="1"/>
            <a:endCxn id="48" idx="7"/>
          </p:cNvCxnSpPr>
          <p:nvPr/>
        </p:nvCxnSpPr>
        <p:spPr>
          <a:xfrm>
            <a:off x="1546253" y="3636579"/>
            <a:ext cx="2121900" cy="0"/>
          </a:xfrm>
          <a:prstGeom prst="straightConnector1">
            <a:avLst/>
          </a:prstGeom>
          <a:noFill/>
          <a:ln w="19050" cap="flat" cmpd="sng">
            <a:solidFill>
              <a:srgbClr val="000000"/>
            </a:solidFill>
            <a:prstDash val="solid"/>
            <a:round/>
            <a:headEnd type="none" w="lg" len="lg"/>
            <a:tailEnd type="none" w="lg" len="lg"/>
          </a:ln>
        </p:spPr>
      </p:cxnSp>
      <p:cxnSp>
        <p:nvCxnSpPr>
          <p:cNvPr id="49" name="Shape 49"/>
          <p:cNvCxnSpPr>
            <a:stCxn id="50" idx="1"/>
            <a:endCxn id="50" idx="7"/>
          </p:cNvCxnSpPr>
          <p:nvPr/>
        </p:nvCxnSpPr>
        <p:spPr>
          <a:xfrm>
            <a:off x="1835518" y="4173729"/>
            <a:ext cx="1542899" cy="0"/>
          </a:xfrm>
          <a:prstGeom prst="straightConnector1">
            <a:avLst/>
          </a:prstGeom>
          <a:noFill/>
          <a:ln w="19050" cap="flat" cmpd="sng">
            <a:solidFill>
              <a:srgbClr val="000000"/>
            </a:solidFill>
            <a:prstDash val="solid"/>
            <a:round/>
            <a:headEnd type="none" w="lg" len="lg"/>
            <a:tailEnd type="none" w="lg" len="lg"/>
          </a:ln>
        </p:spPr>
      </p:cxnSp>
      <p:sp>
        <p:nvSpPr>
          <p:cNvPr id="51" name="Shape 51"/>
          <p:cNvSpPr/>
          <p:nvPr/>
        </p:nvSpPr>
        <p:spPr>
          <a:xfrm>
            <a:off x="152072" y="1560452"/>
            <a:ext cx="8865300" cy="52134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 name="Shape 52"/>
          <p:cNvSpPr/>
          <p:nvPr/>
        </p:nvSpPr>
        <p:spPr>
          <a:xfrm>
            <a:off x="548700" y="2472813"/>
            <a:ext cx="8046599" cy="40403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3" name="Shape 53"/>
          <p:cNvCxnSpPr>
            <a:stCxn id="51" idx="1"/>
            <a:endCxn id="51" idx="7"/>
          </p:cNvCxnSpPr>
          <p:nvPr/>
        </p:nvCxnSpPr>
        <p:spPr>
          <a:xfrm>
            <a:off x="1450365" y="2323937"/>
            <a:ext cx="6268800" cy="0"/>
          </a:xfrm>
          <a:prstGeom prst="straightConnector1">
            <a:avLst/>
          </a:prstGeom>
          <a:noFill/>
          <a:ln w="19050" cap="flat" cmpd="sng">
            <a:solidFill>
              <a:srgbClr val="000000"/>
            </a:solidFill>
            <a:prstDash val="solid"/>
            <a:round/>
            <a:headEnd type="none" w="lg" len="lg"/>
            <a:tailEnd type="none" w="lg" len="lg"/>
          </a:ln>
        </p:spPr>
      </p:cxnSp>
      <p:cxnSp>
        <p:nvCxnSpPr>
          <p:cNvPr id="54" name="Shape 54"/>
          <p:cNvCxnSpPr>
            <a:stCxn id="52" idx="1"/>
            <a:endCxn id="52" idx="7"/>
          </p:cNvCxnSpPr>
          <p:nvPr/>
        </p:nvCxnSpPr>
        <p:spPr>
          <a:xfrm>
            <a:off x="1727097" y="3064516"/>
            <a:ext cx="5689800" cy="0"/>
          </a:xfrm>
          <a:prstGeom prst="straightConnector1">
            <a:avLst/>
          </a:prstGeom>
          <a:noFill/>
          <a:ln w="19050" cap="flat" cmpd="sng">
            <a:solidFill>
              <a:srgbClr val="000000"/>
            </a:solidFill>
            <a:prstDash val="solid"/>
            <a:round/>
            <a:headEnd type="none" w="lg" len="lg"/>
            <a:tailEnd type="none" w="lg" len="lg"/>
          </a:ln>
        </p:spPr>
      </p:cxnSp>
      <p:sp>
        <p:nvSpPr>
          <p:cNvPr id="48" name="Shape 48"/>
          <p:cNvSpPr/>
          <p:nvPr/>
        </p:nvSpPr>
        <p:spPr>
          <a:xfrm>
            <a:off x="1106781" y="3254837"/>
            <a:ext cx="3000900" cy="26067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 name="Shape 55"/>
          <p:cNvSpPr/>
          <p:nvPr/>
        </p:nvSpPr>
        <p:spPr>
          <a:xfrm>
            <a:off x="4789233" y="3254837"/>
            <a:ext cx="3000900" cy="26067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6" name="Shape 56"/>
          <p:cNvCxnSpPr>
            <a:stCxn id="55" idx="1"/>
            <a:endCxn id="55" idx="7"/>
          </p:cNvCxnSpPr>
          <p:nvPr/>
        </p:nvCxnSpPr>
        <p:spPr>
          <a:xfrm>
            <a:off x="5228705" y="3636579"/>
            <a:ext cx="2121900" cy="0"/>
          </a:xfrm>
          <a:prstGeom prst="straightConnector1">
            <a:avLst/>
          </a:prstGeom>
          <a:noFill/>
          <a:ln w="19050" cap="flat" cmpd="sng">
            <a:solidFill>
              <a:srgbClr val="000000"/>
            </a:solidFill>
            <a:prstDash val="solid"/>
            <a:round/>
            <a:headEnd type="none" w="lg" len="lg"/>
            <a:tailEnd type="none" w="lg" len="lg"/>
          </a:ln>
        </p:spPr>
      </p:cxnSp>
      <p:sp>
        <p:nvSpPr>
          <p:cNvPr id="50" name="Shape 50"/>
          <p:cNvSpPr/>
          <p:nvPr/>
        </p:nvSpPr>
        <p:spPr>
          <a:xfrm>
            <a:off x="1515943" y="3906523"/>
            <a:ext cx="2182200" cy="18246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 name="Shape 57"/>
          <p:cNvSpPr/>
          <p:nvPr/>
        </p:nvSpPr>
        <p:spPr>
          <a:xfrm>
            <a:off x="5198394" y="3906523"/>
            <a:ext cx="2182200" cy="18246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8" name="Shape 58"/>
          <p:cNvCxnSpPr>
            <a:stCxn id="57" idx="1"/>
            <a:endCxn id="57" idx="7"/>
          </p:cNvCxnSpPr>
          <p:nvPr/>
        </p:nvCxnSpPr>
        <p:spPr>
          <a:xfrm>
            <a:off x="5517970" y="4173729"/>
            <a:ext cx="1542900" cy="0"/>
          </a:xfrm>
          <a:prstGeom prst="straightConnector1">
            <a:avLst/>
          </a:prstGeom>
          <a:noFill/>
          <a:ln w="19050" cap="flat" cmpd="sng">
            <a:solidFill>
              <a:srgbClr val="000000"/>
            </a:solidFill>
            <a:prstDash val="solid"/>
            <a:round/>
            <a:headEnd type="none" w="lg" len="lg"/>
            <a:tailEnd type="none" w="lg" len="lg"/>
          </a:ln>
        </p:spPr>
      </p:cxnSp>
      <p:sp>
        <p:nvSpPr>
          <p:cNvPr id="59" name="Shape 59"/>
          <p:cNvSpPr txBox="1"/>
          <p:nvPr/>
        </p:nvSpPr>
        <p:spPr>
          <a:xfrm>
            <a:off x="1351476" y="3051378"/>
            <a:ext cx="2455200" cy="782400"/>
          </a:xfrm>
          <a:prstGeom prst="rect">
            <a:avLst/>
          </a:prstGeom>
          <a:noFill/>
          <a:ln>
            <a:noFill/>
          </a:ln>
        </p:spPr>
        <p:txBody>
          <a:bodyPr lIns="91425" tIns="91425" rIns="91425" bIns="91425" anchor="ctr" anchorCtr="0">
            <a:noAutofit/>
          </a:bodyPr>
          <a:lstStyle/>
          <a:p>
            <a:pPr lvl="0" algn="ctr">
              <a:spcBef>
                <a:spcPts val="0"/>
              </a:spcBef>
              <a:buNone/>
            </a:pPr>
            <a:r>
              <a:rPr lang="en" sz="1800"/>
              <a:t>sq</a:t>
            </a:r>
          </a:p>
        </p:txBody>
      </p:sp>
      <p:sp>
        <p:nvSpPr>
          <p:cNvPr id="60" name="Shape 60"/>
          <p:cNvSpPr txBox="1"/>
          <p:nvPr/>
        </p:nvSpPr>
        <p:spPr>
          <a:xfrm>
            <a:off x="1778607" y="3866400"/>
            <a:ext cx="1698899" cy="323399"/>
          </a:xfrm>
          <a:prstGeom prst="rect">
            <a:avLst/>
          </a:prstGeom>
          <a:noFill/>
          <a:ln>
            <a:noFill/>
          </a:ln>
        </p:spPr>
        <p:txBody>
          <a:bodyPr lIns="91425" tIns="91425" rIns="91425" bIns="91425" anchor="ctr" anchorCtr="0">
            <a:noAutofit/>
          </a:bodyPr>
          <a:lstStyle/>
          <a:p>
            <a:pPr lvl="0" algn="ctr">
              <a:spcBef>
                <a:spcPts val="0"/>
              </a:spcBef>
              <a:buNone/>
            </a:pPr>
            <a:r>
              <a:rPr lang="en" sz="3600"/>
              <a:t>-</a:t>
            </a:r>
          </a:p>
        </p:txBody>
      </p:sp>
      <p:sp>
        <p:nvSpPr>
          <p:cNvPr id="61" name="Shape 61"/>
          <p:cNvSpPr txBox="1"/>
          <p:nvPr/>
        </p:nvSpPr>
        <p:spPr>
          <a:xfrm>
            <a:off x="1629599" y="4593755"/>
            <a:ext cx="1899599" cy="568800"/>
          </a:xfrm>
          <a:prstGeom prst="rect">
            <a:avLst/>
          </a:prstGeom>
          <a:noFill/>
          <a:ln>
            <a:noFill/>
          </a:ln>
        </p:spPr>
        <p:txBody>
          <a:bodyPr lIns="91425" tIns="91425" rIns="91425" bIns="91425" anchor="ctr" anchorCtr="0">
            <a:noAutofit/>
          </a:bodyPr>
          <a:lstStyle/>
          <a:p>
            <a:pPr lvl="0" algn="ctr">
              <a:spcBef>
                <a:spcPts val="0"/>
              </a:spcBef>
              <a:buNone/>
            </a:pPr>
            <a:r>
              <a:rPr lang="en" sz="2400"/>
              <a:t>1         4</a:t>
            </a:r>
          </a:p>
        </p:txBody>
      </p:sp>
      <p:pic>
        <p:nvPicPr>
          <p:cNvPr id="62" name="Shape 62"/>
          <p:cNvPicPr preferRelativeResize="0"/>
          <p:nvPr/>
        </p:nvPicPr>
        <p:blipFill>
          <a:blip r:embed="rId3">
            <a:alphaModFix/>
          </a:blip>
          <a:stretch>
            <a:fillRect/>
          </a:stretch>
        </p:blipFill>
        <p:spPr>
          <a:xfrm>
            <a:off x="2282746" y="916100"/>
            <a:ext cx="4378020" cy="605233"/>
          </a:xfrm>
          <a:prstGeom prst="rect">
            <a:avLst/>
          </a:prstGeom>
          <a:noFill/>
          <a:ln>
            <a:noFill/>
          </a:ln>
        </p:spPr>
      </p:pic>
    </p:spTree>
    <p:extLst>
      <p:ext uri="{BB962C8B-B14F-4D97-AF65-F5344CB8AC3E}">
        <p14:creationId xmlns:p14="http://schemas.microsoft.com/office/powerpoint/2010/main" val="3131207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p:txBody>
          <a:bodyPr/>
          <a:lstStyle/>
          <a:p>
            <a:pPr lvl="0"/>
            <a:r>
              <a:rPr lang="en"/>
              <a:t>Functions that combine data</a:t>
            </a:r>
          </a:p>
        </p:txBody>
      </p:sp>
      <p:sp>
        <p:nvSpPr>
          <p:cNvPr id="190" name="Shape 190"/>
          <p:cNvSpPr txBox="1">
            <a:spLocks noGrp="1"/>
          </p:cNvSpPr>
          <p:nvPr>
            <p:ph idx="1"/>
          </p:nvPr>
        </p:nvSpPr>
        <p:spPr/>
        <p:txBody>
          <a:bodyPr/>
          <a:lstStyle/>
          <a:p>
            <a:pPr lvl="0"/>
            <a:r>
              <a:rPr lang="en-US"/>
              <a:t>Images</a:t>
            </a:r>
          </a:p>
          <a:p>
            <a:pPr lvl="0"/>
            <a:r>
              <a:rPr lang="en-US"/>
              <a:t>(above</a:t>
            </a:r>
          </a:p>
          <a:p>
            <a:pPr lvl="0"/>
            <a:r>
              <a:rPr lang="en-US"/>
              <a:t>  </a:t>
            </a:r>
          </a:p>
          <a:p>
            <a:pPr lvl="0"/>
            <a:endParaRPr lang="en-US"/>
          </a:p>
          <a:p>
            <a:pPr lvl="0"/>
            <a:endParaRPr lang="en-US"/>
          </a:p>
          <a:p>
            <a:pPr lvl="0"/>
            <a:r>
              <a:rPr lang="en-US"/>
              <a:t>                 </a:t>
            </a:r>
          </a:p>
          <a:p>
            <a:pPr lvl="0"/>
            <a:r>
              <a:rPr lang="en-US"/>
              <a:t>                )</a:t>
            </a:r>
          </a:p>
        </p:txBody>
      </p:sp>
      <p:sp>
        <p:nvSpPr>
          <p:cNvPr id="191" name="Shape 191"/>
          <p:cNvSpPr/>
          <p:nvPr/>
        </p:nvSpPr>
        <p:spPr>
          <a:xfrm>
            <a:off x="1118025" y="3083700"/>
            <a:ext cx="790800" cy="995400"/>
          </a:xfrm>
          <a:prstGeom prst="triangle">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2" name="Shape 192"/>
          <p:cNvSpPr/>
          <p:nvPr/>
        </p:nvSpPr>
        <p:spPr>
          <a:xfrm>
            <a:off x="1131650" y="4646075"/>
            <a:ext cx="804300" cy="722700"/>
          </a:xfrm>
          <a:prstGeom prst="rect">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3" name="Shape 193"/>
          <p:cNvSpPr/>
          <p:nvPr/>
        </p:nvSpPr>
        <p:spPr>
          <a:xfrm>
            <a:off x="5116975" y="3233175"/>
            <a:ext cx="790800" cy="995400"/>
          </a:xfrm>
          <a:prstGeom prst="triangle">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4" name="Shape 194"/>
          <p:cNvSpPr/>
          <p:nvPr/>
        </p:nvSpPr>
        <p:spPr>
          <a:xfrm>
            <a:off x="5110225" y="4228575"/>
            <a:ext cx="804300" cy="722700"/>
          </a:xfrm>
          <a:prstGeom prst="rect">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52048596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Collision Detection</a:t>
            </a:r>
          </a:p>
        </p:txBody>
      </p:sp>
      <p:sp>
        <p:nvSpPr>
          <p:cNvPr id="28" name="Shape 28"/>
          <p:cNvSpPr txBox="1">
            <a:spLocks noGrp="1"/>
          </p:cNvSpPr>
          <p:nvPr>
            <p:ph idx="1"/>
          </p:nvPr>
        </p:nvSpPr>
        <p:spPr/>
        <p:txBody>
          <a:bodyPr/>
          <a:lstStyle/>
          <a:p>
            <a:pPr lvl="0"/>
            <a:r>
              <a:rPr lang="en"/>
              <a:t>line-length, distance, collide?</a:t>
            </a:r>
          </a:p>
        </p:txBody>
      </p:sp>
    </p:spTree>
    <p:extLst>
      <p:ext uri="{BB962C8B-B14F-4D97-AF65-F5344CB8AC3E}">
        <p14:creationId xmlns:p14="http://schemas.microsoft.com/office/powerpoint/2010/main" val="220196015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p:txBody>
          <a:bodyPr/>
          <a:lstStyle/>
          <a:p>
            <a:pPr lvl="0"/>
            <a:r>
              <a:rPr lang="en"/>
              <a:t>how to design programs?</a:t>
            </a:r>
          </a:p>
        </p:txBody>
      </p:sp>
      <p:sp>
        <p:nvSpPr>
          <p:cNvPr id="150" name="Shape 150"/>
          <p:cNvSpPr txBox="1">
            <a:spLocks noGrp="1"/>
          </p:cNvSpPr>
          <p:nvPr>
            <p:ph idx="1"/>
          </p:nvPr>
        </p:nvSpPr>
        <p:spPr/>
        <p:txBody>
          <a:bodyPr/>
          <a:lstStyle/>
          <a:p>
            <a:pPr lvl="0"/>
            <a:r>
              <a:rPr lang="en-US">
                <a:sym typeface="Times New Roman"/>
              </a:rPr>
              <a:t>There are two ways to go about solving this word problem:</a:t>
            </a:r>
          </a:p>
          <a:p>
            <a:pPr lvl="0"/>
            <a:endParaRPr lang="en-US">
              <a:sym typeface="Times New Roman"/>
            </a:endParaRPr>
          </a:p>
          <a:p>
            <a:pPr lvl="0"/>
            <a:r>
              <a:rPr lang="en-US">
                <a:sym typeface="Times New Roman"/>
              </a:rPr>
              <a:t>(define (onscreen? x)</a:t>
            </a:r>
          </a:p>
          <a:p>
            <a:pPr lvl="0"/>
            <a:r>
              <a:rPr lang="en-US">
                <a:sym typeface="Times New Roman"/>
              </a:rPr>
              <a:t>(and (&gt; x -50) (&lt; x 690)))</a:t>
            </a:r>
          </a:p>
          <a:p>
            <a:pPr lvl="0"/>
            <a:endParaRPr lang="en-US">
              <a:sym typeface="Times New Roman"/>
            </a:endParaRPr>
          </a:p>
          <a:p>
            <a:pPr lvl="0"/>
            <a:r>
              <a:rPr lang="en-US">
                <a:sym typeface="Times New Roman"/>
              </a:rPr>
              <a:t>and...</a:t>
            </a:r>
          </a:p>
          <a:p>
            <a:pPr lvl="0"/>
            <a:endParaRPr lang="en-US">
              <a:sym typeface="Times New Roman"/>
            </a:endParaRPr>
          </a:p>
          <a:p>
            <a:pPr lvl="0"/>
            <a:r>
              <a:rPr lang="en-US">
                <a:sym typeface="Times New Roman"/>
              </a:rPr>
              <a:t>(define (onscreen? x)</a:t>
            </a:r>
          </a:p>
          <a:p>
            <a:pPr lvl="0"/>
            <a:r>
              <a:rPr lang="en-US">
                <a:sym typeface="Times New Roman"/>
              </a:rPr>
              <a:t>(and (safe-left? x) (safe-right? x)))</a:t>
            </a:r>
          </a:p>
          <a:p>
            <a:pPr lvl="0"/>
            <a:endParaRPr lang="en-US"/>
          </a:p>
        </p:txBody>
      </p:sp>
    </p:spTree>
    <p:extLst>
      <p:ext uri="{BB962C8B-B14F-4D97-AF65-F5344CB8AC3E}">
        <p14:creationId xmlns:p14="http://schemas.microsoft.com/office/powerpoint/2010/main" val="325976866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p:txBody>
          <a:bodyPr/>
          <a:lstStyle/>
          <a:p>
            <a:pPr lvl="0"/>
            <a:r>
              <a:rPr lang="en"/>
              <a:t>7 - Conditional Branching</a:t>
            </a:r>
          </a:p>
        </p:txBody>
      </p:sp>
      <p:sp>
        <p:nvSpPr>
          <p:cNvPr id="109" name="Shape 109"/>
          <p:cNvSpPr txBox="1">
            <a:spLocks noGrp="1"/>
          </p:cNvSpPr>
          <p:nvPr>
            <p:ph idx="1"/>
          </p:nvPr>
        </p:nvSpPr>
        <p:spPr/>
        <p:txBody>
          <a:bodyPr/>
          <a:lstStyle/>
          <a:p>
            <a:pPr lvl="0"/>
            <a:r>
              <a:rPr lang="en"/>
              <a:t>partial functions</a:t>
            </a:r>
          </a:p>
        </p:txBody>
      </p:sp>
    </p:spTree>
    <p:extLst>
      <p:ext uri="{BB962C8B-B14F-4D97-AF65-F5344CB8AC3E}">
        <p14:creationId xmlns:p14="http://schemas.microsoft.com/office/powerpoint/2010/main" val="461208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p:txBody>
          <a:bodyPr/>
          <a:lstStyle/>
          <a:p>
            <a:pPr lvl="0"/>
            <a:r>
              <a:rPr lang="en"/>
              <a:t>how to design programs?</a:t>
            </a:r>
          </a:p>
        </p:txBody>
      </p:sp>
      <p:sp>
        <p:nvSpPr>
          <p:cNvPr id="240" name="Shape 240"/>
          <p:cNvSpPr txBox="1">
            <a:spLocks noGrp="1"/>
          </p:cNvSpPr>
          <p:nvPr>
            <p:ph idx="1"/>
          </p:nvPr>
        </p:nvSpPr>
        <p:spPr/>
        <p:txBody>
          <a:bodyPr/>
          <a:lstStyle/>
          <a:p>
            <a:pPr lvl="0"/>
            <a:r>
              <a:rPr lang="en-US">
                <a:sym typeface="Times New Roman"/>
              </a:rPr>
              <a:t>There are two ways to go about solving this word problem:</a:t>
            </a:r>
          </a:p>
          <a:p>
            <a:pPr lvl="0"/>
            <a:endParaRPr lang="en-US">
              <a:sym typeface="Times New Roman"/>
            </a:endParaRPr>
          </a:p>
          <a:p>
            <a:pPr lvl="0"/>
            <a:r>
              <a:rPr lang="en-US">
                <a:sym typeface="Times New Roman"/>
              </a:rPr>
              <a:t>(define (onscreen? x)</a:t>
            </a:r>
          </a:p>
          <a:p>
            <a:pPr lvl="0"/>
            <a:r>
              <a:rPr lang="en-US">
                <a:sym typeface="Times New Roman"/>
              </a:rPr>
              <a:t>(and (&gt; x -50) (&lt; x 690)))</a:t>
            </a:r>
          </a:p>
          <a:p>
            <a:pPr lvl="0"/>
            <a:endParaRPr lang="en-US">
              <a:sym typeface="Times New Roman"/>
            </a:endParaRPr>
          </a:p>
          <a:p>
            <a:pPr lvl="0"/>
            <a:r>
              <a:rPr lang="en-US">
                <a:sym typeface="Times New Roman"/>
              </a:rPr>
              <a:t>and...</a:t>
            </a:r>
          </a:p>
          <a:p>
            <a:pPr lvl="0"/>
            <a:endParaRPr lang="en-US">
              <a:sym typeface="Times New Roman"/>
            </a:endParaRPr>
          </a:p>
          <a:p>
            <a:pPr lvl="0"/>
            <a:r>
              <a:rPr lang="en-US">
                <a:sym typeface="Times New Roman"/>
              </a:rPr>
              <a:t>(define (onscreen? x)</a:t>
            </a:r>
          </a:p>
          <a:p>
            <a:pPr lvl="0"/>
            <a:r>
              <a:rPr lang="en-US">
                <a:sym typeface="Times New Roman"/>
              </a:rPr>
              <a:t>(and (safeleft? x) (saferight? x)))</a:t>
            </a:r>
          </a:p>
          <a:p>
            <a:pPr lvl="0"/>
            <a:endParaRPr lang="en-US"/>
          </a:p>
        </p:txBody>
      </p:sp>
    </p:spTree>
    <p:extLst>
      <p:ext uri="{BB962C8B-B14F-4D97-AF65-F5344CB8AC3E}">
        <p14:creationId xmlns:p14="http://schemas.microsoft.com/office/powerpoint/2010/main" val="206591587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p:nvPr/>
        </p:nvSpPr>
        <p:spPr>
          <a:xfrm>
            <a:off x="458400" y="323941"/>
            <a:ext cx="8227199" cy="6051899"/>
          </a:xfrm>
          <a:prstGeom prst="rect">
            <a:avLst/>
          </a:prstGeom>
          <a:solidFill>
            <a:schemeClr val="lt2"/>
          </a:solidFill>
          <a:ln w="19050"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sz="3000"/>
          </a:p>
        </p:txBody>
      </p:sp>
      <p:sp>
        <p:nvSpPr>
          <p:cNvPr id="124" name="Shape 124"/>
          <p:cNvSpPr txBox="1"/>
          <p:nvPr/>
        </p:nvSpPr>
        <p:spPr>
          <a:xfrm>
            <a:off x="230300" y="86950"/>
            <a:ext cx="742200" cy="2814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25" name="Shape 125"/>
          <p:cNvSpPr/>
          <p:nvPr/>
        </p:nvSpPr>
        <p:spPr>
          <a:xfrm>
            <a:off x="394821" y="36835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6" name="Shape 126"/>
          <p:cNvSpPr/>
          <p:nvPr/>
        </p:nvSpPr>
        <p:spPr>
          <a:xfrm>
            <a:off x="8607371" y="36835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7" name="Shape 127"/>
          <p:cNvSpPr/>
          <p:nvPr/>
        </p:nvSpPr>
        <p:spPr>
          <a:xfrm>
            <a:off x="412681" y="637550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8" name="Shape 128"/>
          <p:cNvSpPr/>
          <p:nvPr/>
        </p:nvSpPr>
        <p:spPr>
          <a:xfrm>
            <a:off x="8597846" y="637550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29" name="Shape 129"/>
          <p:cNvCxnSpPr>
            <a:stCxn id="130" idx="0"/>
          </p:cNvCxnSpPr>
          <p:nvPr/>
        </p:nvCxnSpPr>
        <p:spPr>
          <a:xfrm>
            <a:off x="4697000" y="6679250"/>
            <a:ext cx="3957600" cy="7200"/>
          </a:xfrm>
          <a:prstGeom prst="straightConnector1">
            <a:avLst/>
          </a:prstGeom>
          <a:noFill/>
          <a:ln w="19050" cap="flat" cmpd="sng">
            <a:solidFill>
              <a:schemeClr val="lt1"/>
            </a:solidFill>
            <a:prstDash val="solid"/>
            <a:round/>
            <a:headEnd type="none" w="lg" len="lg"/>
            <a:tailEnd type="triangle" w="lg" len="lg"/>
          </a:ln>
        </p:spPr>
      </p:cxnSp>
      <p:cxnSp>
        <p:nvCxnSpPr>
          <p:cNvPr id="131" name="Shape 131"/>
          <p:cNvCxnSpPr>
            <a:stCxn id="130" idx="0"/>
          </p:cNvCxnSpPr>
          <p:nvPr/>
        </p:nvCxnSpPr>
        <p:spPr>
          <a:xfrm rot="10800000">
            <a:off x="535925" y="6636050"/>
            <a:ext cx="3411000" cy="25500"/>
          </a:xfrm>
          <a:prstGeom prst="straightConnector1">
            <a:avLst/>
          </a:prstGeom>
          <a:noFill/>
          <a:ln w="19050" cap="flat" cmpd="sng">
            <a:solidFill>
              <a:schemeClr val="lt1"/>
            </a:solidFill>
            <a:prstDash val="solid"/>
            <a:round/>
            <a:headEnd type="none" w="lg" len="lg"/>
            <a:tailEnd type="triangle" w="lg" len="lg"/>
          </a:ln>
        </p:spPr>
      </p:cxnSp>
      <p:sp>
        <p:nvSpPr>
          <p:cNvPr id="132" name="Shape 132"/>
          <p:cNvSpPr txBox="1"/>
          <p:nvPr/>
        </p:nvSpPr>
        <p:spPr>
          <a:xfrm>
            <a:off x="4000496" y="6411521"/>
            <a:ext cx="910800" cy="375000"/>
          </a:xfrm>
          <a:prstGeom prst="rect">
            <a:avLst/>
          </a:prstGeom>
          <a:noFill/>
          <a:ln>
            <a:noFill/>
          </a:ln>
        </p:spPr>
        <p:txBody>
          <a:bodyPr lIns="91425" tIns="91425" rIns="91425" bIns="91425" anchor="t" anchorCtr="0">
            <a:noAutofit/>
          </a:bodyPr>
          <a:lstStyle/>
          <a:p>
            <a:pPr lvl="0">
              <a:spcBef>
                <a:spcPts val="0"/>
              </a:spcBef>
              <a:buNone/>
            </a:pPr>
            <a:r>
              <a:rPr lang="en" sz="2400">
                <a:solidFill>
                  <a:schemeClr val="lt1"/>
                </a:solidFill>
              </a:rPr>
              <a:t>640</a:t>
            </a:r>
          </a:p>
        </p:txBody>
      </p:sp>
      <p:cxnSp>
        <p:nvCxnSpPr>
          <p:cNvPr id="133" name="Shape 133"/>
          <p:cNvCxnSpPr>
            <a:stCxn id="130" idx="0"/>
          </p:cNvCxnSpPr>
          <p:nvPr/>
        </p:nvCxnSpPr>
        <p:spPr>
          <a:xfrm>
            <a:off x="8911825" y="3607600"/>
            <a:ext cx="28500" cy="2826900"/>
          </a:xfrm>
          <a:prstGeom prst="straightConnector1">
            <a:avLst/>
          </a:prstGeom>
          <a:noFill/>
          <a:ln w="19050" cap="flat" cmpd="sng">
            <a:solidFill>
              <a:schemeClr val="lt1"/>
            </a:solidFill>
            <a:prstDash val="solid"/>
            <a:round/>
            <a:headEnd type="none" w="lg" len="lg"/>
            <a:tailEnd type="triangle" w="lg" len="lg"/>
          </a:ln>
        </p:spPr>
      </p:cxnSp>
      <p:cxnSp>
        <p:nvCxnSpPr>
          <p:cNvPr id="134" name="Shape 134"/>
          <p:cNvCxnSpPr>
            <a:stCxn id="130" idx="0"/>
          </p:cNvCxnSpPr>
          <p:nvPr/>
        </p:nvCxnSpPr>
        <p:spPr>
          <a:xfrm rot="10800000" flipH="1">
            <a:off x="8889206" y="484025"/>
            <a:ext cx="900" cy="2319900"/>
          </a:xfrm>
          <a:prstGeom prst="straightConnector1">
            <a:avLst/>
          </a:prstGeom>
          <a:noFill/>
          <a:ln w="19050" cap="flat" cmpd="sng">
            <a:solidFill>
              <a:schemeClr val="lt1"/>
            </a:solidFill>
            <a:prstDash val="solid"/>
            <a:round/>
            <a:headEnd type="none" w="lg" len="lg"/>
            <a:tailEnd type="triangle" w="lg" len="lg"/>
          </a:ln>
        </p:spPr>
      </p:cxnSp>
      <p:sp>
        <p:nvSpPr>
          <p:cNvPr id="135" name="Shape 135"/>
          <p:cNvSpPr txBox="1"/>
          <p:nvPr/>
        </p:nvSpPr>
        <p:spPr>
          <a:xfrm rot="5445290">
            <a:off x="8545233" y="3162374"/>
            <a:ext cx="910879" cy="375034"/>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lt1"/>
                </a:solidFill>
              </a:rPr>
              <a:t>480</a:t>
            </a:r>
          </a:p>
        </p:txBody>
      </p:sp>
      <p:grpSp>
        <p:nvGrpSpPr>
          <p:cNvPr id="136" name="Shape 136"/>
          <p:cNvGrpSpPr/>
          <p:nvPr/>
        </p:nvGrpSpPr>
        <p:grpSpPr>
          <a:xfrm>
            <a:off x="3267060" y="2433995"/>
            <a:ext cx="2029775" cy="2294808"/>
            <a:chOff x="3218875" y="2655616"/>
            <a:chExt cx="2029775" cy="2294808"/>
          </a:xfrm>
        </p:grpSpPr>
        <p:pic>
          <p:nvPicPr>
            <p:cNvPr id="137" name="Shape 137"/>
            <p:cNvPicPr preferRelativeResize="0"/>
            <p:nvPr/>
          </p:nvPicPr>
          <p:blipFill>
            <a:blip r:embed="rId3">
              <a:alphaModFix/>
            </a:blip>
            <a:stretch>
              <a:fillRect/>
            </a:stretch>
          </p:blipFill>
          <p:spPr>
            <a:xfrm>
              <a:off x="3385680" y="3057525"/>
              <a:ext cx="1681619" cy="1267171"/>
            </a:xfrm>
            <a:prstGeom prst="rect">
              <a:avLst/>
            </a:prstGeom>
            <a:noFill/>
            <a:ln>
              <a:noFill/>
            </a:ln>
          </p:spPr>
        </p:pic>
        <p:grpSp>
          <p:nvGrpSpPr>
            <p:cNvPr id="138" name="Shape 138"/>
            <p:cNvGrpSpPr/>
            <p:nvPr/>
          </p:nvGrpSpPr>
          <p:grpSpPr>
            <a:xfrm>
              <a:off x="3218875" y="2655616"/>
              <a:ext cx="2029775" cy="2294808"/>
              <a:chOff x="3142675" y="2655616"/>
              <a:chExt cx="2029775" cy="2294808"/>
            </a:xfrm>
          </p:grpSpPr>
          <p:cxnSp>
            <p:nvCxnSpPr>
              <p:cNvPr id="139" name="Shape 139"/>
              <p:cNvCxnSpPr/>
              <p:nvPr/>
            </p:nvCxnSpPr>
            <p:spPr>
              <a:xfrm>
                <a:off x="4101475" y="2876375"/>
                <a:ext cx="0" cy="1917599"/>
              </a:xfrm>
              <a:prstGeom prst="straightConnector1">
                <a:avLst/>
              </a:prstGeom>
              <a:noFill/>
              <a:ln w="19050" cap="flat" cmpd="sng">
                <a:solidFill>
                  <a:schemeClr val="dk2"/>
                </a:solidFill>
                <a:prstDash val="solid"/>
                <a:round/>
                <a:headEnd type="none" w="lg" len="lg"/>
                <a:tailEnd type="none" w="lg" len="lg"/>
              </a:ln>
            </p:spPr>
          </p:cxnSp>
          <p:cxnSp>
            <p:nvCxnSpPr>
              <p:cNvPr id="140" name="Shape 140"/>
              <p:cNvCxnSpPr/>
              <p:nvPr/>
            </p:nvCxnSpPr>
            <p:spPr>
              <a:xfrm>
                <a:off x="4190250" y="3781875"/>
                <a:ext cx="941099" cy="0"/>
              </a:xfrm>
              <a:prstGeom prst="straightConnector1">
                <a:avLst/>
              </a:prstGeom>
              <a:noFill/>
              <a:ln w="19050" cap="flat" cmpd="sng">
                <a:solidFill>
                  <a:schemeClr val="dk2"/>
                </a:solidFill>
                <a:prstDash val="solid"/>
                <a:round/>
                <a:headEnd type="none" w="lg" len="lg"/>
                <a:tailEnd type="triangle" w="lg" len="lg"/>
              </a:ln>
            </p:spPr>
          </p:cxnSp>
          <p:cxnSp>
            <p:nvCxnSpPr>
              <p:cNvPr id="141" name="Shape 141"/>
              <p:cNvCxnSpPr/>
              <p:nvPr/>
            </p:nvCxnSpPr>
            <p:spPr>
              <a:xfrm flipH="1">
                <a:off x="3142675" y="3781875"/>
                <a:ext cx="958799" cy="17700"/>
              </a:xfrm>
              <a:prstGeom prst="straightConnector1">
                <a:avLst/>
              </a:prstGeom>
              <a:noFill/>
              <a:ln w="19050" cap="flat" cmpd="sng">
                <a:solidFill>
                  <a:schemeClr val="dk2"/>
                </a:solidFill>
                <a:prstDash val="solid"/>
                <a:round/>
                <a:headEnd type="none" w="lg" len="lg"/>
                <a:tailEnd type="triangle" w="lg" len="lg"/>
              </a:ln>
            </p:spPr>
          </p:cxnSp>
          <p:sp>
            <p:nvSpPr>
              <p:cNvPr id="142" name="Shape 142"/>
              <p:cNvSpPr txBox="1"/>
              <p:nvPr/>
            </p:nvSpPr>
            <p:spPr>
              <a:xfrm>
                <a:off x="3275875" y="2655616"/>
                <a:ext cx="692400" cy="532799"/>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rPr>
                  <a:t>50</a:t>
                </a:r>
              </a:p>
            </p:txBody>
          </p:sp>
          <p:sp>
            <p:nvSpPr>
              <p:cNvPr id="143" name="Shape 143"/>
              <p:cNvSpPr txBox="1"/>
              <p:nvPr/>
            </p:nvSpPr>
            <p:spPr>
              <a:xfrm>
                <a:off x="4314600"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cxnSp>
            <p:nvCxnSpPr>
              <p:cNvPr id="144" name="Shape 144"/>
              <p:cNvCxnSpPr/>
              <p:nvPr/>
            </p:nvCxnSpPr>
            <p:spPr>
              <a:xfrm>
                <a:off x="5131350" y="2803925"/>
                <a:ext cx="41100" cy="2146499"/>
              </a:xfrm>
              <a:prstGeom prst="straightConnector1">
                <a:avLst/>
              </a:prstGeom>
              <a:noFill/>
              <a:ln w="19050" cap="flat" cmpd="sng">
                <a:solidFill>
                  <a:schemeClr val="dk2"/>
                </a:solidFill>
                <a:prstDash val="dash"/>
                <a:round/>
                <a:headEnd type="none" w="lg" len="lg"/>
                <a:tailEnd type="none" w="lg" len="lg"/>
              </a:ln>
            </p:spPr>
          </p:cxnSp>
          <p:cxnSp>
            <p:nvCxnSpPr>
              <p:cNvPr id="145" name="Shape 145"/>
              <p:cNvCxnSpPr/>
              <p:nvPr/>
            </p:nvCxnSpPr>
            <p:spPr>
              <a:xfrm>
                <a:off x="3142675" y="2803925"/>
                <a:ext cx="41100" cy="2146499"/>
              </a:xfrm>
              <a:prstGeom prst="straightConnector1">
                <a:avLst/>
              </a:prstGeom>
              <a:noFill/>
              <a:ln w="19050" cap="flat" cmpd="sng">
                <a:solidFill>
                  <a:schemeClr val="dk2"/>
                </a:solidFill>
                <a:prstDash val="dash"/>
                <a:round/>
                <a:headEnd type="none" w="lg" len="lg"/>
                <a:tailEnd type="none" w="lg" len="lg"/>
              </a:ln>
            </p:spPr>
          </p:cxnSp>
        </p:grpSp>
      </p:grpSp>
      <p:sp>
        <p:nvSpPr>
          <p:cNvPr id="146" name="Shape 146"/>
          <p:cNvSpPr txBox="1"/>
          <p:nvPr/>
        </p:nvSpPr>
        <p:spPr>
          <a:xfrm>
            <a:off x="775850" y="554175"/>
            <a:ext cx="7578299" cy="1302300"/>
          </a:xfrm>
          <a:prstGeom prst="rect">
            <a:avLst/>
          </a:prstGeom>
          <a:noFill/>
          <a:ln>
            <a:noFill/>
          </a:ln>
        </p:spPr>
        <p:txBody>
          <a:bodyPr lIns="91425" tIns="91425" rIns="91425" bIns="91425" anchor="t" anchorCtr="0">
            <a:noAutofit/>
          </a:bodyPr>
          <a:lstStyle/>
          <a:p>
            <a:pPr lvl="0">
              <a:spcBef>
                <a:spcPts val="0"/>
              </a:spcBef>
              <a:buNone/>
            </a:pPr>
            <a:r>
              <a:rPr lang="en" sz="3000" b="1"/>
              <a:t>estimate Sam's x coordinate</a:t>
            </a:r>
          </a:p>
        </p:txBody>
      </p:sp>
      <p:grpSp>
        <p:nvGrpSpPr>
          <p:cNvPr id="147" name="Shape 147"/>
          <p:cNvGrpSpPr/>
          <p:nvPr/>
        </p:nvGrpSpPr>
        <p:grpSpPr>
          <a:xfrm>
            <a:off x="5296835" y="2433995"/>
            <a:ext cx="2029775" cy="2294808"/>
            <a:chOff x="3218875" y="2655616"/>
            <a:chExt cx="2029775" cy="2294808"/>
          </a:xfrm>
        </p:grpSpPr>
        <p:pic>
          <p:nvPicPr>
            <p:cNvPr id="148" name="Shape 148"/>
            <p:cNvPicPr preferRelativeResize="0"/>
            <p:nvPr/>
          </p:nvPicPr>
          <p:blipFill>
            <a:blip r:embed="rId3">
              <a:alphaModFix/>
            </a:blip>
            <a:stretch>
              <a:fillRect/>
            </a:stretch>
          </p:blipFill>
          <p:spPr>
            <a:xfrm>
              <a:off x="3385680" y="3057525"/>
              <a:ext cx="1681619" cy="1267171"/>
            </a:xfrm>
            <a:prstGeom prst="rect">
              <a:avLst/>
            </a:prstGeom>
            <a:noFill/>
            <a:ln>
              <a:noFill/>
            </a:ln>
          </p:spPr>
        </p:pic>
        <p:grpSp>
          <p:nvGrpSpPr>
            <p:cNvPr id="149" name="Shape 149"/>
            <p:cNvGrpSpPr/>
            <p:nvPr/>
          </p:nvGrpSpPr>
          <p:grpSpPr>
            <a:xfrm>
              <a:off x="3218875" y="2655616"/>
              <a:ext cx="2029775" cy="2294808"/>
              <a:chOff x="3142675" y="2655616"/>
              <a:chExt cx="2029775" cy="2294808"/>
            </a:xfrm>
          </p:grpSpPr>
          <p:cxnSp>
            <p:nvCxnSpPr>
              <p:cNvPr id="150" name="Shape 150"/>
              <p:cNvCxnSpPr/>
              <p:nvPr/>
            </p:nvCxnSpPr>
            <p:spPr>
              <a:xfrm>
                <a:off x="4101475" y="2876375"/>
                <a:ext cx="0" cy="1917599"/>
              </a:xfrm>
              <a:prstGeom prst="straightConnector1">
                <a:avLst/>
              </a:prstGeom>
              <a:noFill/>
              <a:ln w="19050" cap="flat" cmpd="sng">
                <a:solidFill>
                  <a:schemeClr val="dk2"/>
                </a:solidFill>
                <a:prstDash val="solid"/>
                <a:round/>
                <a:headEnd type="none" w="lg" len="lg"/>
                <a:tailEnd type="none" w="lg" len="lg"/>
              </a:ln>
            </p:spPr>
          </p:cxnSp>
          <p:cxnSp>
            <p:nvCxnSpPr>
              <p:cNvPr id="151" name="Shape 151"/>
              <p:cNvCxnSpPr/>
              <p:nvPr/>
            </p:nvCxnSpPr>
            <p:spPr>
              <a:xfrm>
                <a:off x="4190250" y="3781875"/>
                <a:ext cx="941099" cy="0"/>
              </a:xfrm>
              <a:prstGeom prst="straightConnector1">
                <a:avLst/>
              </a:prstGeom>
              <a:noFill/>
              <a:ln w="19050" cap="flat" cmpd="sng">
                <a:solidFill>
                  <a:schemeClr val="dk2"/>
                </a:solidFill>
                <a:prstDash val="solid"/>
                <a:round/>
                <a:headEnd type="none" w="lg" len="lg"/>
                <a:tailEnd type="triangle" w="lg" len="lg"/>
              </a:ln>
            </p:spPr>
          </p:cxnSp>
          <p:cxnSp>
            <p:nvCxnSpPr>
              <p:cNvPr id="152" name="Shape 152"/>
              <p:cNvCxnSpPr/>
              <p:nvPr/>
            </p:nvCxnSpPr>
            <p:spPr>
              <a:xfrm flipH="1">
                <a:off x="3142675" y="3781875"/>
                <a:ext cx="958799" cy="17700"/>
              </a:xfrm>
              <a:prstGeom prst="straightConnector1">
                <a:avLst/>
              </a:prstGeom>
              <a:noFill/>
              <a:ln w="19050" cap="flat" cmpd="sng">
                <a:solidFill>
                  <a:schemeClr val="dk2"/>
                </a:solidFill>
                <a:prstDash val="solid"/>
                <a:round/>
                <a:headEnd type="none" w="lg" len="lg"/>
                <a:tailEnd type="triangle" w="lg" len="lg"/>
              </a:ln>
            </p:spPr>
          </p:cxnSp>
          <p:sp>
            <p:nvSpPr>
              <p:cNvPr id="153" name="Shape 153"/>
              <p:cNvSpPr txBox="1"/>
              <p:nvPr/>
            </p:nvSpPr>
            <p:spPr>
              <a:xfrm>
                <a:off x="3275875"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sp>
            <p:nvSpPr>
              <p:cNvPr id="154" name="Shape 154"/>
              <p:cNvSpPr txBox="1"/>
              <p:nvPr/>
            </p:nvSpPr>
            <p:spPr>
              <a:xfrm>
                <a:off x="4314600"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cxnSp>
            <p:nvCxnSpPr>
              <p:cNvPr id="155" name="Shape 155"/>
              <p:cNvCxnSpPr/>
              <p:nvPr/>
            </p:nvCxnSpPr>
            <p:spPr>
              <a:xfrm>
                <a:off x="5131350" y="2803925"/>
                <a:ext cx="41100" cy="2146499"/>
              </a:xfrm>
              <a:prstGeom prst="straightConnector1">
                <a:avLst/>
              </a:prstGeom>
              <a:noFill/>
              <a:ln w="19050" cap="flat" cmpd="sng">
                <a:solidFill>
                  <a:schemeClr val="dk2"/>
                </a:solidFill>
                <a:prstDash val="dash"/>
                <a:round/>
                <a:headEnd type="none" w="lg" len="lg"/>
                <a:tailEnd type="none" w="lg" len="lg"/>
              </a:ln>
            </p:spPr>
          </p:cxnSp>
          <p:cxnSp>
            <p:nvCxnSpPr>
              <p:cNvPr id="156" name="Shape 156"/>
              <p:cNvCxnSpPr/>
              <p:nvPr/>
            </p:nvCxnSpPr>
            <p:spPr>
              <a:xfrm>
                <a:off x="3142675" y="2803925"/>
                <a:ext cx="41100" cy="2146499"/>
              </a:xfrm>
              <a:prstGeom prst="straightConnector1">
                <a:avLst/>
              </a:prstGeom>
              <a:noFill/>
              <a:ln w="19050" cap="flat" cmpd="sng">
                <a:solidFill>
                  <a:schemeClr val="dk2"/>
                </a:solidFill>
                <a:prstDash val="dash"/>
                <a:round/>
                <a:headEnd type="none" w="lg" len="lg"/>
                <a:tailEnd type="none" w="lg" len="lg"/>
              </a:ln>
            </p:spPr>
          </p:cxnSp>
        </p:grpSp>
      </p:grpSp>
      <p:grpSp>
        <p:nvGrpSpPr>
          <p:cNvPr id="157" name="Shape 157"/>
          <p:cNvGrpSpPr/>
          <p:nvPr/>
        </p:nvGrpSpPr>
        <p:grpSpPr>
          <a:xfrm>
            <a:off x="8454971" y="2414494"/>
            <a:ext cx="2029775" cy="2294808"/>
            <a:chOff x="3218875" y="2655616"/>
            <a:chExt cx="2029775" cy="2294808"/>
          </a:xfrm>
        </p:grpSpPr>
        <p:pic>
          <p:nvPicPr>
            <p:cNvPr id="158" name="Shape 158"/>
            <p:cNvPicPr preferRelativeResize="0"/>
            <p:nvPr/>
          </p:nvPicPr>
          <p:blipFill>
            <a:blip r:embed="rId3">
              <a:alphaModFix/>
            </a:blip>
            <a:stretch>
              <a:fillRect/>
            </a:stretch>
          </p:blipFill>
          <p:spPr>
            <a:xfrm>
              <a:off x="3385680" y="3057525"/>
              <a:ext cx="1681619" cy="1267171"/>
            </a:xfrm>
            <a:prstGeom prst="rect">
              <a:avLst/>
            </a:prstGeom>
            <a:noFill/>
            <a:ln>
              <a:noFill/>
            </a:ln>
          </p:spPr>
        </p:pic>
        <p:grpSp>
          <p:nvGrpSpPr>
            <p:cNvPr id="159" name="Shape 159"/>
            <p:cNvGrpSpPr/>
            <p:nvPr/>
          </p:nvGrpSpPr>
          <p:grpSpPr>
            <a:xfrm>
              <a:off x="3218875" y="2655616"/>
              <a:ext cx="2029775" cy="2294808"/>
              <a:chOff x="3142675" y="2655616"/>
              <a:chExt cx="2029775" cy="2294808"/>
            </a:xfrm>
          </p:grpSpPr>
          <p:cxnSp>
            <p:nvCxnSpPr>
              <p:cNvPr id="160" name="Shape 160"/>
              <p:cNvCxnSpPr/>
              <p:nvPr/>
            </p:nvCxnSpPr>
            <p:spPr>
              <a:xfrm>
                <a:off x="4101475" y="2876375"/>
                <a:ext cx="0" cy="1917599"/>
              </a:xfrm>
              <a:prstGeom prst="straightConnector1">
                <a:avLst/>
              </a:prstGeom>
              <a:noFill/>
              <a:ln w="19050" cap="flat" cmpd="sng">
                <a:solidFill>
                  <a:schemeClr val="dk2"/>
                </a:solidFill>
                <a:prstDash val="solid"/>
                <a:round/>
                <a:headEnd type="none" w="lg" len="lg"/>
                <a:tailEnd type="none" w="lg" len="lg"/>
              </a:ln>
            </p:spPr>
          </p:cxnSp>
          <p:cxnSp>
            <p:nvCxnSpPr>
              <p:cNvPr id="161" name="Shape 161"/>
              <p:cNvCxnSpPr/>
              <p:nvPr/>
            </p:nvCxnSpPr>
            <p:spPr>
              <a:xfrm>
                <a:off x="4190250" y="3781875"/>
                <a:ext cx="941099" cy="0"/>
              </a:xfrm>
              <a:prstGeom prst="straightConnector1">
                <a:avLst/>
              </a:prstGeom>
              <a:noFill/>
              <a:ln w="19050" cap="flat" cmpd="sng">
                <a:solidFill>
                  <a:schemeClr val="dk2"/>
                </a:solidFill>
                <a:prstDash val="solid"/>
                <a:round/>
                <a:headEnd type="none" w="lg" len="lg"/>
                <a:tailEnd type="triangle" w="lg" len="lg"/>
              </a:ln>
            </p:spPr>
          </p:cxnSp>
          <p:cxnSp>
            <p:nvCxnSpPr>
              <p:cNvPr id="162" name="Shape 162"/>
              <p:cNvCxnSpPr/>
              <p:nvPr/>
            </p:nvCxnSpPr>
            <p:spPr>
              <a:xfrm flipH="1">
                <a:off x="3142675" y="3781875"/>
                <a:ext cx="958799" cy="17700"/>
              </a:xfrm>
              <a:prstGeom prst="straightConnector1">
                <a:avLst/>
              </a:prstGeom>
              <a:noFill/>
              <a:ln w="19050" cap="flat" cmpd="sng">
                <a:solidFill>
                  <a:schemeClr val="dk2"/>
                </a:solidFill>
                <a:prstDash val="solid"/>
                <a:round/>
                <a:headEnd type="none" w="lg" len="lg"/>
                <a:tailEnd type="triangle" w="lg" len="lg"/>
              </a:ln>
            </p:spPr>
          </p:cxnSp>
          <p:sp>
            <p:nvSpPr>
              <p:cNvPr id="163" name="Shape 163"/>
              <p:cNvSpPr txBox="1"/>
              <p:nvPr/>
            </p:nvSpPr>
            <p:spPr>
              <a:xfrm>
                <a:off x="3275875"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sp>
            <p:nvSpPr>
              <p:cNvPr id="164" name="Shape 164"/>
              <p:cNvSpPr txBox="1"/>
              <p:nvPr/>
            </p:nvSpPr>
            <p:spPr>
              <a:xfrm>
                <a:off x="4314600"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cxnSp>
            <p:nvCxnSpPr>
              <p:cNvPr id="165" name="Shape 165"/>
              <p:cNvCxnSpPr/>
              <p:nvPr/>
            </p:nvCxnSpPr>
            <p:spPr>
              <a:xfrm>
                <a:off x="5131350" y="2803925"/>
                <a:ext cx="41100" cy="2146499"/>
              </a:xfrm>
              <a:prstGeom prst="straightConnector1">
                <a:avLst/>
              </a:prstGeom>
              <a:noFill/>
              <a:ln w="19050" cap="flat" cmpd="sng">
                <a:solidFill>
                  <a:schemeClr val="dk2"/>
                </a:solidFill>
                <a:prstDash val="dash"/>
                <a:round/>
                <a:headEnd type="none" w="lg" len="lg"/>
                <a:tailEnd type="none" w="lg" len="lg"/>
              </a:ln>
            </p:spPr>
          </p:cxnSp>
          <p:cxnSp>
            <p:nvCxnSpPr>
              <p:cNvPr id="166" name="Shape 166"/>
              <p:cNvCxnSpPr/>
              <p:nvPr/>
            </p:nvCxnSpPr>
            <p:spPr>
              <a:xfrm>
                <a:off x="3142675" y="2803925"/>
                <a:ext cx="41100" cy="2146499"/>
              </a:xfrm>
              <a:prstGeom prst="straightConnector1">
                <a:avLst/>
              </a:prstGeom>
              <a:noFill/>
              <a:ln w="19050" cap="flat" cmpd="sng">
                <a:solidFill>
                  <a:schemeClr val="dk2"/>
                </a:solidFill>
                <a:prstDash val="dash"/>
                <a:round/>
                <a:headEnd type="none" w="lg" len="lg"/>
                <a:tailEnd type="none" w="lg" len="lg"/>
              </a:ln>
            </p:spPr>
          </p:cxnSp>
        </p:grpSp>
      </p:grpSp>
      <p:grpSp>
        <p:nvGrpSpPr>
          <p:cNvPr id="167" name="Shape 167"/>
          <p:cNvGrpSpPr/>
          <p:nvPr/>
        </p:nvGrpSpPr>
        <p:grpSpPr>
          <a:xfrm>
            <a:off x="7326610" y="2414494"/>
            <a:ext cx="2029775" cy="2294808"/>
            <a:chOff x="3218875" y="2655616"/>
            <a:chExt cx="2029775" cy="2294808"/>
          </a:xfrm>
        </p:grpSpPr>
        <p:pic>
          <p:nvPicPr>
            <p:cNvPr id="168" name="Shape 168"/>
            <p:cNvPicPr preferRelativeResize="0"/>
            <p:nvPr/>
          </p:nvPicPr>
          <p:blipFill>
            <a:blip r:embed="rId3">
              <a:alphaModFix/>
            </a:blip>
            <a:stretch>
              <a:fillRect/>
            </a:stretch>
          </p:blipFill>
          <p:spPr>
            <a:xfrm>
              <a:off x="3385680" y="3057525"/>
              <a:ext cx="1681619" cy="1267171"/>
            </a:xfrm>
            <a:prstGeom prst="rect">
              <a:avLst/>
            </a:prstGeom>
            <a:noFill/>
            <a:ln>
              <a:noFill/>
            </a:ln>
          </p:spPr>
        </p:pic>
        <p:grpSp>
          <p:nvGrpSpPr>
            <p:cNvPr id="169" name="Shape 169"/>
            <p:cNvGrpSpPr/>
            <p:nvPr/>
          </p:nvGrpSpPr>
          <p:grpSpPr>
            <a:xfrm>
              <a:off x="3218875" y="2655616"/>
              <a:ext cx="2029775" cy="2294808"/>
              <a:chOff x="3142675" y="2655616"/>
              <a:chExt cx="2029775" cy="2294808"/>
            </a:xfrm>
          </p:grpSpPr>
          <p:cxnSp>
            <p:nvCxnSpPr>
              <p:cNvPr id="170" name="Shape 170"/>
              <p:cNvCxnSpPr/>
              <p:nvPr/>
            </p:nvCxnSpPr>
            <p:spPr>
              <a:xfrm>
                <a:off x="4101475" y="2876375"/>
                <a:ext cx="0" cy="1917599"/>
              </a:xfrm>
              <a:prstGeom prst="straightConnector1">
                <a:avLst/>
              </a:prstGeom>
              <a:noFill/>
              <a:ln w="19050" cap="flat" cmpd="sng">
                <a:solidFill>
                  <a:schemeClr val="dk2"/>
                </a:solidFill>
                <a:prstDash val="solid"/>
                <a:round/>
                <a:headEnd type="none" w="lg" len="lg"/>
                <a:tailEnd type="none" w="lg" len="lg"/>
              </a:ln>
            </p:spPr>
          </p:cxnSp>
          <p:cxnSp>
            <p:nvCxnSpPr>
              <p:cNvPr id="171" name="Shape 171"/>
              <p:cNvCxnSpPr/>
              <p:nvPr/>
            </p:nvCxnSpPr>
            <p:spPr>
              <a:xfrm>
                <a:off x="4190250" y="3781875"/>
                <a:ext cx="941099" cy="0"/>
              </a:xfrm>
              <a:prstGeom prst="straightConnector1">
                <a:avLst/>
              </a:prstGeom>
              <a:noFill/>
              <a:ln w="19050" cap="flat" cmpd="sng">
                <a:solidFill>
                  <a:schemeClr val="dk2"/>
                </a:solidFill>
                <a:prstDash val="solid"/>
                <a:round/>
                <a:headEnd type="none" w="lg" len="lg"/>
                <a:tailEnd type="triangle" w="lg" len="lg"/>
              </a:ln>
            </p:spPr>
          </p:cxnSp>
          <p:cxnSp>
            <p:nvCxnSpPr>
              <p:cNvPr id="172" name="Shape 172"/>
              <p:cNvCxnSpPr/>
              <p:nvPr/>
            </p:nvCxnSpPr>
            <p:spPr>
              <a:xfrm flipH="1">
                <a:off x="3142675" y="3781875"/>
                <a:ext cx="958799" cy="17700"/>
              </a:xfrm>
              <a:prstGeom prst="straightConnector1">
                <a:avLst/>
              </a:prstGeom>
              <a:noFill/>
              <a:ln w="19050" cap="flat" cmpd="sng">
                <a:solidFill>
                  <a:schemeClr val="dk2"/>
                </a:solidFill>
                <a:prstDash val="solid"/>
                <a:round/>
                <a:headEnd type="none" w="lg" len="lg"/>
                <a:tailEnd type="triangle" w="lg" len="lg"/>
              </a:ln>
            </p:spPr>
          </p:cxnSp>
          <p:sp>
            <p:nvSpPr>
              <p:cNvPr id="173" name="Shape 173"/>
              <p:cNvSpPr txBox="1"/>
              <p:nvPr/>
            </p:nvSpPr>
            <p:spPr>
              <a:xfrm>
                <a:off x="3275875"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sp>
            <p:nvSpPr>
              <p:cNvPr id="174" name="Shape 174"/>
              <p:cNvSpPr txBox="1"/>
              <p:nvPr/>
            </p:nvSpPr>
            <p:spPr>
              <a:xfrm>
                <a:off x="4314600"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cxnSp>
            <p:nvCxnSpPr>
              <p:cNvPr id="175" name="Shape 175"/>
              <p:cNvCxnSpPr/>
              <p:nvPr/>
            </p:nvCxnSpPr>
            <p:spPr>
              <a:xfrm>
                <a:off x="5131350" y="2803925"/>
                <a:ext cx="41100" cy="2146499"/>
              </a:xfrm>
              <a:prstGeom prst="straightConnector1">
                <a:avLst/>
              </a:prstGeom>
              <a:noFill/>
              <a:ln w="19050" cap="flat" cmpd="sng">
                <a:solidFill>
                  <a:schemeClr val="dk2"/>
                </a:solidFill>
                <a:prstDash val="dash"/>
                <a:round/>
                <a:headEnd type="none" w="lg" len="lg"/>
                <a:tailEnd type="none" w="lg" len="lg"/>
              </a:ln>
            </p:spPr>
          </p:cxnSp>
          <p:cxnSp>
            <p:nvCxnSpPr>
              <p:cNvPr id="176" name="Shape 176"/>
              <p:cNvCxnSpPr/>
              <p:nvPr/>
            </p:nvCxnSpPr>
            <p:spPr>
              <a:xfrm>
                <a:off x="3142675" y="2803925"/>
                <a:ext cx="41100" cy="2146499"/>
              </a:xfrm>
              <a:prstGeom prst="straightConnector1">
                <a:avLst/>
              </a:prstGeom>
              <a:noFill/>
              <a:ln w="19050" cap="flat" cmpd="sng">
                <a:solidFill>
                  <a:schemeClr val="dk2"/>
                </a:solidFill>
                <a:prstDash val="dash"/>
                <a:round/>
                <a:headEnd type="none" w="lg" len="lg"/>
                <a:tailEnd type="none" w="lg" len="lg"/>
              </a:ln>
            </p:spPr>
          </p:cxnSp>
        </p:grpSp>
      </p:gr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73870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36"/>
                                        </p:tgtEl>
                                      </p:cBhvr>
                                    </p:animEffect>
                                    <p:set>
                                      <p:cBhvr>
                                        <p:cTn id="7" dur="1" fill="hold">
                                          <p:stCondLst>
                                            <p:cond delay="1000"/>
                                          </p:stCondLst>
                                        </p:cTn>
                                        <p:tgtEl>
                                          <p:spTgt spid="136"/>
                                        </p:tgtEl>
                                        <p:attrNameLst>
                                          <p:attrName>style.visibility</p:attrName>
                                        </p:attrNameLst>
                                      </p:cBhvr>
                                      <p:to>
                                        <p:strVal val="hidden"/>
                                      </p:to>
                                    </p:se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7"/>
                                        </p:tgtEl>
                                        <p:attrNameLst>
                                          <p:attrName>style.visibility</p:attrName>
                                        </p:attrNameLst>
                                      </p:cBhvr>
                                      <p:to>
                                        <p:strVal val="visible"/>
                                      </p:to>
                                    </p:set>
                                    <p:animEffect transition="in" filter="fade">
                                      <p:cBhvr>
                                        <p:cTn id="11" dur="1000"/>
                                        <p:tgtEl>
                                          <p:spTgt spid="14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1000"/>
                                        <p:tgtEl>
                                          <p:spTgt spid="147"/>
                                        </p:tgtEl>
                                      </p:cBhvr>
                                    </p:animEffect>
                                    <p:set>
                                      <p:cBhvr>
                                        <p:cTn id="16" dur="1" fill="hold">
                                          <p:stCondLst>
                                            <p:cond delay="1000"/>
                                          </p:stCondLst>
                                        </p:cTn>
                                        <p:tgtEl>
                                          <p:spTgt spid="147"/>
                                        </p:tgtEl>
                                        <p:attrNameLst>
                                          <p:attrName>style.visibility</p:attrName>
                                        </p:attrNameLst>
                                      </p:cBhvr>
                                      <p:to>
                                        <p:strVal val="hidden"/>
                                      </p:to>
                                    </p:se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67"/>
                                        </p:tgtEl>
                                        <p:attrNameLst>
                                          <p:attrName>style.visibility</p:attrName>
                                        </p:attrNameLst>
                                      </p:cBhvr>
                                      <p:to>
                                        <p:strVal val="visible"/>
                                      </p:to>
                                    </p:set>
                                    <p:animEffect transition="in" filter="fade">
                                      <p:cBhvr>
                                        <p:cTn id="20" dur="1000"/>
                                        <p:tgtEl>
                                          <p:spTgt spid="16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1000"/>
                                        <p:tgtEl>
                                          <p:spTgt spid="167"/>
                                        </p:tgtEl>
                                      </p:cBhvr>
                                    </p:animEffect>
                                    <p:set>
                                      <p:cBhvr>
                                        <p:cTn id="25" dur="1" fill="hold">
                                          <p:stCondLst>
                                            <p:cond delay="1000"/>
                                          </p:stCondLst>
                                        </p:cTn>
                                        <p:tgtEl>
                                          <p:spTgt spid="167"/>
                                        </p:tgtEl>
                                        <p:attrNameLst>
                                          <p:attrName>style.visibility</p:attrName>
                                        </p:attrNameLst>
                                      </p:cBhvr>
                                      <p:to>
                                        <p:strVal val="hidden"/>
                                      </p:to>
                                    </p:se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57"/>
                                        </p:tgtEl>
                                        <p:attrNameLst>
                                          <p:attrName>style.visibility</p:attrName>
                                        </p:attrNameLst>
                                      </p:cBhvr>
                                      <p:to>
                                        <p:strVal val="visible"/>
                                      </p:to>
                                    </p:set>
                                    <p:animEffect transition="in" filter="fade">
                                      <p:cBhvr>
                                        <p:cTn id="29" dur="10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p:txBody>
          <a:bodyPr/>
          <a:lstStyle/>
          <a:p>
            <a:pPr lvl="0"/>
            <a:r>
              <a:rPr lang="en"/>
              <a:t>lesson 6</a:t>
            </a:r>
          </a:p>
        </p:txBody>
      </p:sp>
      <p:sp>
        <p:nvSpPr>
          <p:cNvPr id="110" name="Shape 110"/>
          <p:cNvSpPr txBox="1">
            <a:spLocks noGrp="1"/>
          </p:cNvSpPr>
          <p:nvPr>
            <p:ph idx="1"/>
          </p:nvPr>
        </p:nvSpPr>
        <p:spPr/>
        <p:txBody>
          <a:bodyPr/>
          <a:lstStyle/>
          <a:p>
            <a:pPr lvl="0"/>
            <a:r>
              <a:rPr lang="en-US">
                <a:sym typeface="Trebuchet MS"/>
              </a:rPr>
              <a:t>Sam is in a 640 x 480 yard.   How far he can go to the left and right before he's out of sight?</a:t>
            </a:r>
          </a:p>
          <a:p>
            <a:pPr lvl="0"/>
            <a:endParaRPr lang="en-US"/>
          </a:p>
        </p:txBody>
      </p:sp>
      <p:pic>
        <p:nvPicPr>
          <p:cNvPr id="111" name="Shape 111"/>
          <p:cNvPicPr preferRelativeResize="0"/>
          <p:nvPr/>
        </p:nvPicPr>
        <p:blipFill>
          <a:blip r:embed="rId3">
            <a:alphaModFix/>
          </a:blip>
          <a:stretch>
            <a:fillRect/>
          </a:stretch>
        </p:blipFill>
        <p:spPr>
          <a:xfrm>
            <a:off x="569900" y="3033519"/>
            <a:ext cx="3687674" cy="3491609"/>
          </a:xfrm>
          <a:prstGeom prst="rect">
            <a:avLst/>
          </a:prstGeom>
          <a:noFill/>
          <a:ln>
            <a:noFill/>
          </a:ln>
        </p:spPr>
      </p:pic>
    </p:spTree>
    <p:extLst>
      <p:ext uri="{BB962C8B-B14F-4D97-AF65-F5344CB8AC3E}">
        <p14:creationId xmlns:p14="http://schemas.microsoft.com/office/powerpoint/2010/main" val="118121336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p:txBody>
          <a:bodyPr/>
          <a:lstStyle/>
          <a:p>
            <a:pPr lvl="0"/>
            <a:r>
              <a:rPr lang="en"/>
              <a:t>fix safe-left? and safe-right?</a:t>
            </a:r>
          </a:p>
        </p:txBody>
      </p:sp>
      <p:sp>
        <p:nvSpPr>
          <p:cNvPr id="8" name="Content Placeholder 7"/>
          <p:cNvSpPr>
            <a:spLocks noGrp="1"/>
          </p:cNvSpPr>
          <p:nvPr>
            <p:ph idx="1"/>
          </p:nvPr>
        </p:nvSpPr>
        <p:spPr/>
        <p:txBody>
          <a:bodyPr/>
          <a:lstStyle/>
          <a:p>
            <a:endParaRPr lang="en-US"/>
          </a:p>
        </p:txBody>
      </p:sp>
      <p:pic>
        <p:nvPicPr>
          <p:cNvPr id="182" name="Shape 182"/>
          <p:cNvPicPr preferRelativeResize="0"/>
          <p:nvPr/>
        </p:nvPicPr>
        <p:blipFill>
          <a:blip r:embed="rId3">
            <a:alphaModFix/>
          </a:blip>
          <a:stretch>
            <a:fillRect/>
          </a:stretch>
        </p:blipFill>
        <p:spPr>
          <a:xfrm>
            <a:off x="138962" y="1796837"/>
            <a:ext cx="7591425" cy="5029200"/>
          </a:xfrm>
          <a:prstGeom prst="rect">
            <a:avLst/>
          </a:prstGeom>
          <a:noFill/>
          <a:ln>
            <a:noFill/>
          </a:ln>
        </p:spPr>
      </p:pic>
      <p:sp>
        <p:nvSpPr>
          <p:cNvPr id="183" name="Shape 183"/>
          <p:cNvSpPr/>
          <p:nvPr/>
        </p:nvSpPr>
        <p:spPr>
          <a:xfrm>
            <a:off x="3823850" y="3477500"/>
            <a:ext cx="1911900" cy="692700"/>
          </a:xfrm>
          <a:prstGeom prst="lef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4" name="Shape 184"/>
          <p:cNvSpPr txBox="1"/>
          <p:nvPr/>
        </p:nvSpPr>
        <p:spPr>
          <a:xfrm>
            <a:off x="6017350" y="3195481"/>
            <a:ext cx="2168099" cy="1828800"/>
          </a:xfrm>
          <a:prstGeom prst="rect">
            <a:avLst/>
          </a:prstGeom>
          <a:noFill/>
          <a:ln>
            <a:noFill/>
          </a:ln>
        </p:spPr>
        <p:txBody>
          <a:bodyPr lIns="91425" tIns="91425" rIns="91425" bIns="91425" anchor="t" anchorCtr="0">
            <a:noAutofit/>
          </a:bodyPr>
          <a:lstStyle/>
          <a:p>
            <a:pPr lvl="0" rtl="0">
              <a:spcBef>
                <a:spcPts val="0"/>
              </a:spcBef>
              <a:buNone/>
            </a:pPr>
            <a:r>
              <a:rPr lang="en" sz="3000" b="1">
                <a:solidFill>
                  <a:srgbClr val="FF0000"/>
                </a:solidFill>
              </a:rPr>
              <a:t>enter your examples</a:t>
            </a:r>
          </a:p>
          <a:p>
            <a:pPr lvl="0" rtl="0">
              <a:spcBef>
                <a:spcPts val="0"/>
              </a:spcBef>
              <a:buNone/>
            </a:pPr>
            <a:r>
              <a:rPr lang="en" sz="3000" b="1">
                <a:solidFill>
                  <a:srgbClr val="FF0000"/>
                </a:solidFill>
              </a:rPr>
              <a:t>fix your definitions</a:t>
            </a:r>
          </a:p>
        </p:txBody>
      </p:sp>
      <p:sp>
        <p:nvSpPr>
          <p:cNvPr id="185" name="Shape 185"/>
          <p:cNvSpPr/>
          <p:nvPr/>
        </p:nvSpPr>
        <p:spPr>
          <a:xfrm rot="10767324">
            <a:off x="3990624" y="5084615"/>
            <a:ext cx="3093139" cy="1156850"/>
          </a:xfrm>
          <a:prstGeom prst="bentArrow">
            <a:avLst>
              <a:gd name="adj1" fmla="val 33300"/>
              <a:gd name="adj2" fmla="val 32159"/>
              <a:gd name="adj3" fmla="val 36920"/>
              <a:gd name="adj4" fmla="val 4375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33423255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
              <a:t>scale your player</a:t>
            </a:r>
          </a:p>
        </p:txBody>
      </p:sp>
      <p:sp>
        <p:nvSpPr>
          <p:cNvPr id="76" name="Shape 76"/>
          <p:cNvSpPr txBox="1">
            <a:spLocks noGrp="1"/>
          </p:cNvSpPr>
          <p:nvPr>
            <p:ph idx="1"/>
          </p:nvPr>
        </p:nvSpPr>
        <p:spPr/>
        <p:txBody>
          <a:bodyPr/>
          <a:lstStyle/>
          <a:p>
            <a:pPr lvl="0"/>
            <a:r>
              <a:rPr lang="en"/>
              <a:t>; scale: number image -&gt; image</a:t>
            </a:r>
          </a:p>
          <a:p>
            <a:pPr lvl="0"/>
            <a:r>
              <a:rPr lang="en"/>
              <a:t>; scale/xy: number number image -&gt; image</a:t>
            </a:r>
          </a:p>
          <a:p>
            <a:pPr lvl="0"/>
            <a:r>
              <a:rPr lang="en"/>
              <a:t>how can you use the scale function to scale your player?</a:t>
            </a:r>
          </a:p>
        </p:txBody>
      </p:sp>
    </p:spTree>
    <p:extLst>
      <p:ext uri="{BB962C8B-B14F-4D97-AF65-F5344CB8AC3E}">
        <p14:creationId xmlns:p14="http://schemas.microsoft.com/office/powerpoint/2010/main" val="72372276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p:txBody>
          <a:bodyPr/>
          <a:lstStyle/>
          <a:p>
            <a:pPr lvl="0"/>
            <a:r>
              <a:rPr lang="en"/>
              <a:t>find your player</a:t>
            </a:r>
          </a:p>
        </p:txBody>
      </p:sp>
      <p:sp>
        <p:nvSpPr>
          <p:cNvPr id="64" name="Shape 64"/>
          <p:cNvSpPr txBox="1">
            <a:spLocks noGrp="1"/>
          </p:cNvSpPr>
          <p:nvPr>
            <p:ph idx="1"/>
          </p:nvPr>
        </p:nvSpPr>
        <p:spPr/>
        <p:txBody>
          <a:bodyPr/>
          <a:lstStyle/>
          <a:p>
            <a:pPr lvl="0"/>
            <a:r>
              <a:rPr lang="en"/>
              <a:t>search images.google.com for animated gif images</a:t>
            </a:r>
          </a:p>
          <a:p>
            <a:pPr lvl="0"/>
            <a:r>
              <a:rPr lang="en"/>
              <a:t>find an image not blocked by the DOE</a:t>
            </a:r>
          </a:p>
          <a:p>
            <a:pPr lvl="0"/>
            <a:r>
              <a:rPr lang="en"/>
              <a:t>click the image, then click full-size image</a:t>
            </a:r>
          </a:p>
          <a:p>
            <a:pPr lvl="0"/>
            <a:r>
              <a:rPr lang="en"/>
              <a:t>copy and paste the URL of the image into your game file</a:t>
            </a:r>
          </a:p>
        </p:txBody>
      </p:sp>
    </p:spTree>
    <p:extLst>
      <p:ext uri="{BB962C8B-B14F-4D97-AF65-F5344CB8AC3E}">
        <p14:creationId xmlns:p14="http://schemas.microsoft.com/office/powerpoint/2010/main" val="135878700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
              <a:t>getting your game just right</a:t>
            </a:r>
          </a:p>
        </p:txBody>
      </p:sp>
      <p:sp>
        <p:nvSpPr>
          <p:cNvPr id="70" name="Shape 70"/>
          <p:cNvSpPr txBox="1">
            <a:spLocks noGrp="1"/>
          </p:cNvSpPr>
          <p:nvPr>
            <p:ph idx="1"/>
          </p:nvPr>
        </p:nvSpPr>
        <p:spPr/>
        <p:txBody>
          <a:bodyPr/>
          <a:lstStyle/>
          <a:p>
            <a:pPr lvl="0"/>
            <a:r>
              <a:rPr lang="en-US"/>
              <a:t>what is the contract for bitmap/url?</a:t>
            </a:r>
          </a:p>
          <a:p>
            <a:pPr lvl="0"/>
            <a:endParaRPr lang="en-US"/>
          </a:p>
          <a:p>
            <a:pPr lvl="0"/>
            <a:r>
              <a:rPr lang="en-US"/>
              <a:t>how do we scale an image?</a:t>
            </a:r>
          </a:p>
          <a:p>
            <a:pPr lvl="0"/>
            <a:endParaRPr lang="en-US"/>
          </a:p>
          <a:p>
            <a:pPr lvl="0"/>
            <a:r>
              <a:rPr lang="en-US"/>
              <a:t>can you do anything else to your images?</a:t>
            </a:r>
          </a:p>
        </p:txBody>
      </p:sp>
    </p:spTree>
    <p:extLst>
      <p:ext uri="{BB962C8B-B14F-4D97-AF65-F5344CB8AC3E}">
        <p14:creationId xmlns:p14="http://schemas.microsoft.com/office/powerpoint/2010/main" val="598651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p:txBody>
          <a:bodyPr/>
          <a:lstStyle/>
          <a:p>
            <a:pPr lvl="0"/>
            <a:r>
              <a:rPr lang="en"/>
              <a:t>Functions and Types</a:t>
            </a:r>
          </a:p>
        </p:txBody>
      </p:sp>
      <p:sp>
        <p:nvSpPr>
          <p:cNvPr id="90" name="Shape 90"/>
          <p:cNvSpPr txBox="1">
            <a:spLocks noGrp="1"/>
          </p:cNvSpPr>
          <p:nvPr>
            <p:ph idx="1"/>
          </p:nvPr>
        </p:nvSpPr>
        <p:spPr/>
        <p:txBody>
          <a:bodyPr/>
          <a:lstStyle/>
          <a:p>
            <a:pPr lvl="0"/>
            <a:r>
              <a:rPr lang="en"/>
              <a:t>Humans</a:t>
            </a:r>
          </a:p>
        </p:txBody>
      </p:sp>
      <p:sp>
        <p:nvSpPr>
          <p:cNvPr id="92" name="Shape 92"/>
          <p:cNvSpPr txBox="1">
            <a:spLocks noGrp="1"/>
          </p:cNvSpPr>
          <p:nvPr>
            <p:ph type="body" idx="4294967295"/>
          </p:nvPr>
        </p:nvSpPr>
        <p:spPr>
          <a:xfrm>
            <a:off x="914400" y="4525963"/>
            <a:ext cx="8229600" cy="731837"/>
          </a:xfrm>
          <a:prstGeom prst="rect">
            <a:avLst/>
          </a:prstGeom>
        </p:spPr>
        <p:txBody>
          <a:bodyPr lIns="91425" tIns="91425" rIns="91425" bIns="91425" anchor="t" anchorCtr="0">
            <a:noAutofit/>
          </a:bodyPr>
          <a:lstStyle/>
          <a:p>
            <a:pPr lvl="0" algn="ctr" rtl="0">
              <a:spcBef>
                <a:spcPts val="0"/>
              </a:spcBef>
              <a:buNone/>
            </a:pPr>
            <a:r>
              <a:rPr lang="en"/>
              <a:t>Computer</a:t>
            </a:r>
          </a:p>
        </p:txBody>
      </p:sp>
      <p:cxnSp>
        <p:nvCxnSpPr>
          <p:cNvPr id="91" name="Shape 91"/>
          <p:cNvCxnSpPr/>
          <p:nvPr/>
        </p:nvCxnSpPr>
        <p:spPr>
          <a:xfrm rot="10800000" flipH="1">
            <a:off x="644925" y="3415350"/>
            <a:ext cx="8085000" cy="273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62503348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111" name="Shape 111"/>
          <p:cNvGraphicFramePr/>
          <p:nvPr>
            <p:extLst>
              <p:ext uri="{D42A27DB-BD31-4B8C-83A1-F6EECF244321}">
                <p14:modId xmlns:p14="http://schemas.microsoft.com/office/powerpoint/2010/main" val="1356550259"/>
              </p:ext>
            </p:extLst>
          </p:nvPr>
        </p:nvGraphicFramePr>
        <p:xfrm>
          <a:off x="225025" y="1041825"/>
          <a:ext cx="8828500" cy="4347650"/>
        </p:xfrm>
        <a:graphic>
          <a:graphicData uri="http://schemas.openxmlformats.org/drawingml/2006/table">
            <a:tbl>
              <a:tblPr>
                <a:noFill/>
              </a:tblPr>
              <a:tblGrid>
                <a:gridCol w="2381015">
                  <a:extLst>
                    <a:ext uri="{9D8B030D-6E8A-4147-A177-3AD203B41FA5}">
                      <a16:colId xmlns:a16="http://schemas.microsoft.com/office/drawing/2014/main" val="20000"/>
                    </a:ext>
                  </a:extLst>
                </a:gridCol>
                <a:gridCol w="3504660">
                  <a:extLst>
                    <a:ext uri="{9D8B030D-6E8A-4147-A177-3AD203B41FA5}">
                      <a16:colId xmlns:a16="http://schemas.microsoft.com/office/drawing/2014/main" val="20001"/>
                    </a:ext>
                  </a:extLst>
                </a:gridCol>
                <a:gridCol w="2942825">
                  <a:extLst>
                    <a:ext uri="{9D8B030D-6E8A-4147-A177-3AD203B41FA5}">
                      <a16:colId xmlns:a16="http://schemas.microsoft.com/office/drawing/2014/main" val="20002"/>
                    </a:ext>
                  </a:extLst>
                </a:gridCol>
              </a:tblGrid>
              <a:tr h="1090925">
                <a:tc>
                  <a:txBody>
                    <a:bodyPr/>
                    <a:lstStyle/>
                    <a:p>
                      <a:pPr lvl="0">
                        <a:spcBef>
                          <a:spcPts val="0"/>
                        </a:spcBef>
                        <a:buNone/>
                      </a:pPr>
                      <a:r>
                        <a:rPr lang="en" sz="2400" b="1">
                          <a:solidFill>
                            <a:schemeClr val="lt1"/>
                          </a:solidFill>
                        </a:rPr>
                        <a:t>Current x-coordinate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spcBef>
                          <a:spcPts val="0"/>
                        </a:spcBef>
                        <a:buNone/>
                      </a:pPr>
                      <a:r>
                        <a:rPr lang="en" sz="2400" b="1">
                          <a:solidFill>
                            <a:schemeClr val="lt1"/>
                          </a:solidFill>
                        </a:rPr>
                        <a:t>Racket Code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rtl="0">
                        <a:spcBef>
                          <a:spcPts val="0"/>
                        </a:spcBef>
                        <a:buClr>
                          <a:srgbClr val="000000"/>
                        </a:buClr>
                        <a:buSzPct val="45833"/>
                        <a:buFont typeface="Arial"/>
                        <a:buNone/>
                      </a:pPr>
                      <a:r>
                        <a:rPr lang="en" sz="2400" b="1">
                          <a:solidFill>
                            <a:schemeClr val="lt1"/>
                          </a:solidFill>
                        </a:rPr>
                        <a:t>Next x-coordinate</a:t>
                      </a:r>
                    </a:p>
                    <a:p>
                      <a:pPr lvl="0">
                        <a:spcBef>
                          <a:spcPts val="0"/>
                        </a:spcBef>
                        <a:buNone/>
                      </a:pPr>
                      <a:endParaRPr sz="2400" b="1">
                        <a:solidFill>
                          <a:schemeClr val="lt1"/>
                        </a:solidFill>
                      </a:endParaRP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0"/>
                  </a:ext>
                </a:extLst>
              </a:tr>
              <a:tr h="1085575">
                <a:tc>
                  <a:txBody>
                    <a:bodyPr/>
                    <a:lstStyle/>
                    <a:p>
                      <a:pPr lvl="0" algn="ctr">
                        <a:spcBef>
                          <a:spcPts val="0"/>
                        </a:spcBef>
                        <a:buNone/>
                      </a:pPr>
                      <a:r>
                        <a:rPr lang="en" sz="3000">
                          <a:solidFill>
                            <a:schemeClr val="lt1"/>
                          </a:solidFill>
                        </a:rPr>
                        <a:t>50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dirty="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1"/>
                  </a:ext>
                </a:extLst>
              </a:tr>
              <a:tr h="1085575">
                <a:tc>
                  <a:txBody>
                    <a:bodyPr/>
                    <a:lstStyle/>
                    <a:p>
                      <a:pPr lvl="0" algn="ctr">
                        <a:spcBef>
                          <a:spcPts val="0"/>
                        </a:spcBef>
                        <a:buNone/>
                      </a:pPr>
                      <a:r>
                        <a:rPr lang="en" sz="3000">
                          <a:solidFill>
                            <a:schemeClr val="lt1"/>
                          </a:solidFill>
                        </a:rPr>
                        <a:t>75</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2"/>
                  </a:ext>
                </a:extLst>
              </a:tr>
              <a:tr h="1085575">
                <a:tc>
                  <a:txBody>
                    <a:bodyPr/>
                    <a:lstStyle/>
                    <a:p>
                      <a:pPr lvl="0" algn="ctr">
                        <a:spcBef>
                          <a:spcPts val="0"/>
                        </a:spcBef>
                        <a:buNone/>
                      </a:pPr>
                      <a:r>
                        <a:rPr lang="en" sz="3000">
                          <a:solidFill>
                            <a:schemeClr val="lt1"/>
                          </a:solidFill>
                        </a:rPr>
                        <a:t>30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dirty="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12" name="Shape 112"/>
          <p:cNvSpPr txBox="1"/>
          <p:nvPr/>
        </p:nvSpPr>
        <p:spPr>
          <a:xfrm>
            <a:off x="4286250" y="2339575"/>
            <a:ext cx="1625100" cy="714300"/>
          </a:xfrm>
          <a:prstGeom prst="rect">
            <a:avLst/>
          </a:prstGeom>
          <a:noFill/>
          <a:ln>
            <a:noFill/>
          </a:ln>
        </p:spPr>
        <p:txBody>
          <a:bodyPr lIns="91425" tIns="91425" rIns="91425" bIns="91425" anchor="t" anchorCtr="0">
            <a:noAutofit/>
          </a:bodyPr>
          <a:lstStyle/>
          <a:p>
            <a:pPr lvl="0">
              <a:spcBef>
                <a:spcPts val="0"/>
              </a:spcBef>
              <a:buNone/>
            </a:pPr>
            <a:r>
              <a:rPr lang="en" sz="3000">
                <a:solidFill>
                  <a:schemeClr val="lt1"/>
                </a:solidFill>
              </a:rPr>
              <a:t>(- 50 50)</a:t>
            </a:r>
          </a:p>
        </p:txBody>
      </p:sp>
      <p:sp>
        <p:nvSpPr>
          <p:cNvPr id="113" name="Shape 113"/>
          <p:cNvSpPr txBox="1"/>
          <p:nvPr/>
        </p:nvSpPr>
        <p:spPr>
          <a:xfrm>
            <a:off x="4286250" y="4482700"/>
            <a:ext cx="16251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(- 30 50)</a:t>
            </a:r>
          </a:p>
        </p:txBody>
      </p:sp>
      <p:sp>
        <p:nvSpPr>
          <p:cNvPr id="114" name="Shape 114"/>
          <p:cNvSpPr txBox="1"/>
          <p:nvPr/>
        </p:nvSpPr>
        <p:spPr>
          <a:xfrm>
            <a:off x="4286250" y="3411125"/>
            <a:ext cx="16251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(- 75 50)</a:t>
            </a:r>
          </a:p>
        </p:txBody>
      </p:sp>
      <p:sp>
        <p:nvSpPr>
          <p:cNvPr id="115" name="Shape 115"/>
          <p:cNvSpPr txBox="1"/>
          <p:nvPr/>
        </p:nvSpPr>
        <p:spPr>
          <a:xfrm>
            <a:off x="7304500" y="2339575"/>
            <a:ext cx="5178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0</a:t>
            </a:r>
          </a:p>
        </p:txBody>
      </p:sp>
      <p:sp>
        <p:nvSpPr>
          <p:cNvPr id="116" name="Shape 116"/>
          <p:cNvSpPr txBox="1"/>
          <p:nvPr/>
        </p:nvSpPr>
        <p:spPr>
          <a:xfrm>
            <a:off x="7304500" y="3411125"/>
            <a:ext cx="857099"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25</a:t>
            </a:r>
          </a:p>
        </p:txBody>
      </p:sp>
      <p:sp>
        <p:nvSpPr>
          <p:cNvPr id="117" name="Shape 117"/>
          <p:cNvSpPr txBox="1"/>
          <p:nvPr/>
        </p:nvSpPr>
        <p:spPr>
          <a:xfrm>
            <a:off x="7304500" y="4482700"/>
            <a:ext cx="7500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-20</a:t>
            </a:r>
          </a:p>
        </p:txBody>
      </p:sp>
      <p:sp>
        <p:nvSpPr>
          <p:cNvPr id="118" name="Shape 118"/>
          <p:cNvSpPr txBox="1">
            <a:spLocks noGrp="1"/>
          </p:cNvSpPr>
          <p:nvPr>
            <p:ph type="title"/>
          </p:nvPr>
        </p:nvSpPr>
        <p:spPr/>
        <p:txBody>
          <a:bodyPr/>
          <a:lstStyle/>
          <a:p>
            <a:pPr lvl="0"/>
            <a:r>
              <a:rPr lang="en"/>
              <a:t>how to write examples for </a:t>
            </a:r>
            <a:r>
              <a:rPr lang="en">
                <a:sym typeface="Courier New"/>
              </a:rPr>
              <a:t>update-danger</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40393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10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10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1000"/>
                                        <p:tgtEl>
                                          <p:spTgt spid="1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1000"/>
                                        <p:tgtEl>
                                          <p:spTgt spid="1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1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pPr lvl="0"/>
            <a:r>
              <a:rPr lang="en"/>
              <a:t>Complete the Design Recipe for </a:t>
            </a:r>
            <a:r>
              <a:rPr lang="en">
                <a:sym typeface="Courier New"/>
              </a:rPr>
              <a:t>update-target</a:t>
            </a:r>
          </a:p>
        </p:txBody>
      </p:sp>
      <p:sp>
        <p:nvSpPr>
          <p:cNvPr id="8" name="Content Placeholder 7"/>
          <p:cNvSpPr>
            <a:spLocks noGrp="1"/>
          </p:cNvSpPr>
          <p:nvPr>
            <p:ph idx="1"/>
          </p:nvPr>
        </p:nvSpPr>
        <p:spPr/>
        <p:txBody>
          <a:bodyPr/>
          <a:lstStyle/>
          <a:p>
            <a:endParaRPr lang="en-US"/>
          </a:p>
        </p:txBody>
      </p:sp>
      <p:sp>
        <p:nvSpPr>
          <p:cNvPr id="131" name="Shape 131"/>
          <p:cNvSpPr txBox="1"/>
          <p:nvPr/>
        </p:nvSpPr>
        <p:spPr>
          <a:xfrm>
            <a:off x="2522100" y="3020700"/>
            <a:ext cx="4099800" cy="1994399"/>
          </a:xfrm>
          <a:prstGeom prst="rect">
            <a:avLst/>
          </a:prstGeom>
          <a:noFill/>
          <a:ln>
            <a:noFill/>
          </a:ln>
        </p:spPr>
        <p:txBody>
          <a:bodyPr lIns="91425" tIns="91425" rIns="91425" bIns="91425" anchor="t" anchorCtr="0">
            <a:noAutofit/>
          </a:bodyPr>
          <a:lstStyle/>
          <a:p>
            <a:pPr lvl="0" rtl="0">
              <a:spcBef>
                <a:spcPts val="0"/>
              </a:spcBef>
              <a:buNone/>
            </a:pPr>
            <a:r>
              <a:rPr lang="en" sz="3000" b="1">
                <a:solidFill>
                  <a:schemeClr val="lt1"/>
                </a:solidFill>
              </a:rPr>
              <a:t>paper first then type</a:t>
            </a:r>
          </a:p>
          <a:p>
            <a:pPr lvl="0" rtl="0">
              <a:spcBef>
                <a:spcPts val="0"/>
              </a:spcBef>
              <a:buNone/>
            </a:pPr>
            <a:r>
              <a:rPr lang="en" sz="3000" b="1">
                <a:solidFill>
                  <a:schemeClr val="lt1"/>
                </a:solidFill>
              </a:rPr>
              <a:t>circle examples</a:t>
            </a:r>
          </a:p>
          <a:p>
            <a:pPr lvl="0" rtl="0">
              <a:spcBef>
                <a:spcPts val="0"/>
              </a:spcBef>
              <a:buNone/>
            </a:pPr>
            <a:r>
              <a:rPr lang="en" sz="3000" b="1">
                <a:solidFill>
                  <a:schemeClr val="lt1"/>
                </a:solidFill>
              </a:rPr>
              <a:t>ask questions</a:t>
            </a:r>
          </a:p>
          <a:p>
            <a:pPr lvl="0">
              <a:spcBef>
                <a:spcPts val="0"/>
              </a:spcBef>
              <a:buNone/>
            </a:pPr>
            <a:r>
              <a:rPr lang="en" sz="3000" b="1">
                <a:solidFill>
                  <a:schemeClr val="lt1"/>
                </a:solidFill>
              </a:rPr>
              <a:t>use your time well</a:t>
            </a:r>
          </a:p>
        </p:txBody>
      </p:sp>
    </p:spTree>
    <p:extLst>
      <p:ext uri="{BB962C8B-B14F-4D97-AF65-F5344CB8AC3E}">
        <p14:creationId xmlns:p14="http://schemas.microsoft.com/office/powerpoint/2010/main" val="5128763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p:txBody>
          <a:bodyPr/>
          <a:lstStyle/>
          <a:p>
            <a:pPr lvl="0"/>
            <a:r>
              <a:rPr lang="en"/>
              <a:t>What is the domain of </a:t>
            </a:r>
            <a:r>
              <a:rPr lang="en">
                <a:sym typeface="Courier New"/>
              </a:rPr>
              <a:t>update-danger</a:t>
            </a:r>
            <a:r>
              <a:rPr lang="en"/>
              <a:t>?</a:t>
            </a:r>
            <a:endParaRPr lang="en" dirty="0"/>
          </a:p>
        </p:txBody>
      </p:sp>
      <p:sp>
        <p:nvSpPr>
          <p:cNvPr id="92" name="Shape 92"/>
          <p:cNvSpPr txBox="1">
            <a:spLocks noGrp="1"/>
          </p:cNvSpPr>
          <p:nvPr>
            <p:ph idx="1"/>
          </p:nvPr>
        </p:nvSpPr>
        <p:spPr/>
        <p:txBody>
          <a:bodyPr/>
          <a:lstStyle/>
          <a:p>
            <a:pPr lvl="0"/>
            <a:endParaRPr lang="en-US"/>
          </a:p>
          <a:p>
            <a:pPr lvl="0"/>
            <a:endParaRPr lang="en-US"/>
          </a:p>
          <a:p>
            <a:pPr lvl="0"/>
            <a:endParaRPr lang="en-US"/>
          </a:p>
          <a:p>
            <a:pPr lvl="0"/>
            <a:endParaRPr lang="en-US"/>
          </a:p>
          <a:p>
            <a:pPr lvl="0"/>
            <a:endParaRPr lang="en-US"/>
          </a:p>
        </p:txBody>
      </p:sp>
      <p:sp>
        <p:nvSpPr>
          <p:cNvPr id="93" name="Shape 93"/>
          <p:cNvSpPr txBox="1"/>
          <p:nvPr/>
        </p:nvSpPr>
        <p:spPr>
          <a:xfrm>
            <a:off x="870625" y="1692275"/>
            <a:ext cx="2615999" cy="758399"/>
          </a:xfrm>
          <a:prstGeom prst="rect">
            <a:avLst/>
          </a:prstGeom>
          <a:noFill/>
          <a:ln>
            <a:noFill/>
          </a:ln>
        </p:spPr>
        <p:txBody>
          <a:bodyPr lIns="91425" tIns="91425" rIns="91425" bIns="91425" anchor="ctr" anchorCtr="0">
            <a:noAutofit/>
          </a:bodyPr>
          <a:lstStyle/>
          <a:p>
            <a:pPr lvl="0" rtl="0">
              <a:spcBef>
                <a:spcPts val="0"/>
              </a:spcBef>
              <a:buNone/>
            </a:pPr>
            <a:r>
              <a:rPr lang="en" sz="3000"/>
              <a:t>Number</a:t>
            </a:r>
          </a:p>
        </p:txBody>
      </p:sp>
      <p:sp>
        <p:nvSpPr>
          <p:cNvPr id="94" name="Shape 94"/>
          <p:cNvSpPr txBox="1"/>
          <p:nvPr/>
        </p:nvSpPr>
        <p:spPr>
          <a:xfrm>
            <a:off x="961950" y="3480175"/>
            <a:ext cx="3012899" cy="719999"/>
          </a:xfrm>
          <a:prstGeom prst="rect">
            <a:avLst/>
          </a:prstGeom>
          <a:noFill/>
          <a:ln>
            <a:noFill/>
          </a:ln>
        </p:spPr>
        <p:txBody>
          <a:bodyPr lIns="91425" tIns="91425" rIns="91425" bIns="91425" anchor="ctr" anchorCtr="0">
            <a:noAutofit/>
          </a:bodyPr>
          <a:lstStyle/>
          <a:p>
            <a:pPr lvl="0" rtl="0">
              <a:spcBef>
                <a:spcPts val="0"/>
              </a:spcBef>
              <a:buNone/>
            </a:pPr>
            <a:r>
              <a:rPr lang="en" sz="3000"/>
              <a:t>Number Number</a:t>
            </a:r>
          </a:p>
        </p:txBody>
      </p:sp>
      <p:sp>
        <p:nvSpPr>
          <p:cNvPr id="95" name="Shape 95"/>
          <p:cNvSpPr txBox="1"/>
          <p:nvPr/>
        </p:nvSpPr>
        <p:spPr>
          <a:xfrm>
            <a:off x="923507" y="2193210"/>
            <a:ext cx="2769600" cy="668700"/>
          </a:xfrm>
          <a:prstGeom prst="rect">
            <a:avLst/>
          </a:prstGeom>
          <a:noFill/>
          <a:ln>
            <a:noFill/>
          </a:ln>
        </p:spPr>
        <p:txBody>
          <a:bodyPr lIns="91425" tIns="91425" rIns="91425" bIns="91425" anchor="ctr" anchorCtr="0">
            <a:noAutofit/>
          </a:bodyPr>
          <a:lstStyle/>
          <a:p>
            <a:pPr lvl="0" rtl="0">
              <a:spcBef>
                <a:spcPts val="0"/>
              </a:spcBef>
              <a:buNone/>
            </a:pPr>
            <a:r>
              <a:rPr lang="en" sz="3000"/>
              <a:t>String Number</a:t>
            </a:r>
          </a:p>
        </p:txBody>
      </p:sp>
      <p:sp>
        <p:nvSpPr>
          <p:cNvPr id="96" name="Shape 96"/>
          <p:cNvSpPr txBox="1"/>
          <p:nvPr/>
        </p:nvSpPr>
        <p:spPr>
          <a:xfrm>
            <a:off x="915325" y="2711900"/>
            <a:ext cx="2526599" cy="591900"/>
          </a:xfrm>
          <a:prstGeom prst="rect">
            <a:avLst/>
          </a:prstGeom>
          <a:noFill/>
          <a:ln>
            <a:noFill/>
          </a:ln>
        </p:spPr>
        <p:txBody>
          <a:bodyPr lIns="91425" tIns="91425" rIns="91425" bIns="91425" anchor="ctr" anchorCtr="0">
            <a:noAutofit/>
          </a:bodyPr>
          <a:lstStyle/>
          <a:p>
            <a:pPr lvl="0" rtl="0">
              <a:spcBef>
                <a:spcPts val="600"/>
              </a:spcBef>
              <a:buNone/>
            </a:pPr>
            <a:r>
              <a:rPr lang="en" sz="3000"/>
              <a:t>String</a:t>
            </a:r>
          </a:p>
          <a:p>
            <a:pPr lvl="0" rtl="0">
              <a:spcBef>
                <a:spcPts val="0"/>
              </a:spcBef>
              <a:buNone/>
            </a:pPr>
            <a:endParaRPr/>
          </a:p>
        </p:txBody>
      </p:sp>
      <p:sp>
        <p:nvSpPr>
          <p:cNvPr id="97" name="Shape 97"/>
          <p:cNvSpPr txBox="1"/>
          <p:nvPr/>
        </p:nvSpPr>
        <p:spPr>
          <a:xfrm>
            <a:off x="948820" y="3076200"/>
            <a:ext cx="1976400" cy="630299"/>
          </a:xfrm>
          <a:prstGeom prst="rect">
            <a:avLst/>
          </a:prstGeom>
          <a:noFill/>
          <a:ln>
            <a:noFill/>
          </a:ln>
        </p:spPr>
        <p:txBody>
          <a:bodyPr lIns="91425" tIns="91425" rIns="91425" bIns="91425" anchor="ctr" anchorCtr="0">
            <a:noAutofit/>
          </a:bodyPr>
          <a:lstStyle/>
          <a:p>
            <a:pPr lvl="0" rtl="0">
              <a:spcBef>
                <a:spcPts val="0"/>
              </a:spcBef>
              <a:buNone/>
            </a:pPr>
            <a:r>
              <a:rPr lang="en" sz="3000"/>
              <a:t>Image</a:t>
            </a:r>
          </a:p>
        </p:txBody>
      </p:sp>
    </p:spTree>
    <p:extLst>
      <p:ext uri="{BB962C8B-B14F-4D97-AF65-F5344CB8AC3E}">
        <p14:creationId xmlns:p14="http://schemas.microsoft.com/office/powerpoint/2010/main" val="172910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7"/>
                                        </p:tgtEl>
                                      </p:cBhvr>
                                    </p:animEffect>
                                    <p:set>
                                      <p:cBhvr>
                                        <p:cTn id="7" dur="1" fill="hold">
                                          <p:stCondLst>
                                            <p:cond delay="1000"/>
                                          </p:stCondLst>
                                        </p:cTn>
                                        <p:tgtEl>
                                          <p:spTgt spid="9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xit" presetSubtype="8" fill="hold" nodeType="clickEffect">
                                  <p:stCondLst>
                                    <p:cond delay="0"/>
                                  </p:stCondLst>
                                  <p:childTnLst>
                                    <p:anim calcmode="lin" valueType="num">
                                      <p:cBhvr additive="base">
                                        <p:cTn id="11" dur="1000"/>
                                        <p:tgtEl>
                                          <p:spTgt spid="95"/>
                                        </p:tgtEl>
                                        <p:attrNameLst>
                                          <p:attrName>ppt_x</p:attrName>
                                        </p:attrNameLst>
                                      </p:cBhvr>
                                      <p:tavLst>
                                        <p:tav tm="0">
                                          <p:val>
                                            <p:strVal val="#ppt_x"/>
                                          </p:val>
                                        </p:tav>
                                        <p:tav tm="100000">
                                          <p:val>
                                            <p:strVal val="#ppt_x-1"/>
                                          </p:val>
                                        </p:tav>
                                      </p:tavLst>
                                    </p:anim>
                                    <p:set>
                                      <p:cBhvr>
                                        <p:cTn id="12" dur="1" fill="hold">
                                          <p:stCondLst>
                                            <p:cond delay="1000"/>
                                          </p:stCondLst>
                                        </p:cTn>
                                        <p:tgtEl>
                                          <p:spTgt spid="9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96"/>
                                        </p:tgtEl>
                                      </p:cBhvr>
                                    </p:animEffect>
                                    <p:set>
                                      <p:cBhvr>
                                        <p:cTn id="17" dur="1" fill="hold">
                                          <p:stCondLst>
                                            <p:cond delay="1000"/>
                                          </p:stCondLst>
                                        </p:cTn>
                                        <p:tgtEl>
                                          <p:spTgt spid="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pPr lvl="0"/>
            <a:r>
              <a:rPr lang="en"/>
              <a:t>Complete the Design Recipe for </a:t>
            </a:r>
            <a:r>
              <a:rPr lang="en">
                <a:sym typeface="Courier New"/>
              </a:rPr>
              <a:t>update-target</a:t>
            </a:r>
          </a:p>
        </p:txBody>
      </p:sp>
      <p:sp>
        <p:nvSpPr>
          <p:cNvPr id="8" name="Content Placeholder 7"/>
          <p:cNvSpPr>
            <a:spLocks noGrp="1"/>
          </p:cNvSpPr>
          <p:nvPr>
            <p:ph idx="1"/>
          </p:nvPr>
        </p:nvSpPr>
        <p:spPr/>
        <p:txBody>
          <a:bodyPr/>
          <a:lstStyle/>
          <a:p>
            <a:endParaRPr lang="en-US"/>
          </a:p>
        </p:txBody>
      </p:sp>
      <p:sp>
        <p:nvSpPr>
          <p:cNvPr id="131" name="Shape 131"/>
          <p:cNvSpPr txBox="1"/>
          <p:nvPr/>
        </p:nvSpPr>
        <p:spPr>
          <a:xfrm>
            <a:off x="2522100" y="3020700"/>
            <a:ext cx="4099800" cy="1994399"/>
          </a:xfrm>
          <a:prstGeom prst="rect">
            <a:avLst/>
          </a:prstGeom>
          <a:noFill/>
          <a:ln>
            <a:noFill/>
          </a:ln>
        </p:spPr>
        <p:txBody>
          <a:bodyPr lIns="91425" tIns="91425" rIns="91425" bIns="91425" anchor="t" anchorCtr="0">
            <a:noAutofit/>
          </a:bodyPr>
          <a:lstStyle/>
          <a:p>
            <a:pPr lvl="0" rtl="0">
              <a:spcBef>
                <a:spcPts val="0"/>
              </a:spcBef>
              <a:buNone/>
            </a:pPr>
            <a:r>
              <a:rPr lang="en" sz="3000" b="1" dirty="0">
                <a:solidFill>
                  <a:srgbClr val="FF0000"/>
                </a:solidFill>
              </a:rPr>
              <a:t>paper first then type</a:t>
            </a:r>
          </a:p>
          <a:p>
            <a:pPr lvl="0" rtl="0">
              <a:spcBef>
                <a:spcPts val="0"/>
              </a:spcBef>
              <a:buNone/>
            </a:pPr>
            <a:r>
              <a:rPr lang="en" sz="3000" b="1" dirty="0">
                <a:solidFill>
                  <a:srgbClr val="FF0000"/>
                </a:solidFill>
              </a:rPr>
              <a:t>circle examples</a:t>
            </a:r>
          </a:p>
          <a:p>
            <a:pPr lvl="0" rtl="0">
              <a:spcBef>
                <a:spcPts val="0"/>
              </a:spcBef>
              <a:buNone/>
            </a:pPr>
            <a:r>
              <a:rPr lang="en" sz="3000" b="1" dirty="0">
                <a:solidFill>
                  <a:srgbClr val="FF0000"/>
                </a:solidFill>
              </a:rPr>
              <a:t>ask questions</a:t>
            </a:r>
          </a:p>
          <a:p>
            <a:pPr lvl="0">
              <a:spcBef>
                <a:spcPts val="0"/>
              </a:spcBef>
              <a:buNone/>
            </a:pPr>
            <a:r>
              <a:rPr lang="en" sz="3000" b="1" dirty="0">
                <a:solidFill>
                  <a:srgbClr val="FF0000"/>
                </a:solidFill>
              </a:rPr>
              <a:t>use your time well</a:t>
            </a:r>
          </a:p>
        </p:txBody>
      </p:sp>
    </p:spTree>
    <p:extLst>
      <p:ext uri="{BB962C8B-B14F-4D97-AF65-F5344CB8AC3E}">
        <p14:creationId xmlns:p14="http://schemas.microsoft.com/office/powerpoint/2010/main" val="181188524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p:nvPr/>
        </p:nvSpPr>
        <p:spPr>
          <a:xfrm>
            <a:off x="107150" y="5397000"/>
            <a:ext cx="3045600" cy="482099"/>
          </a:xfrm>
          <a:prstGeom prst="rect">
            <a:avLst/>
          </a:prstGeom>
          <a:noFill/>
          <a:ln>
            <a:noFill/>
          </a:ln>
        </p:spPr>
        <p:txBody>
          <a:bodyPr lIns="91425" tIns="91425" rIns="91425" bIns="91425" anchor="t" anchorCtr="0">
            <a:noAutofit/>
          </a:bodyPr>
          <a:lstStyle/>
          <a:p>
            <a:pPr lvl="0" rtl="0">
              <a:spcBef>
                <a:spcPts val="0"/>
              </a:spcBef>
              <a:buNone/>
            </a:pPr>
            <a:r>
              <a:rPr lang="en" sz="2400"/>
              <a:t>what are the inputs? </a:t>
            </a:r>
          </a:p>
        </p:txBody>
      </p:sp>
      <p:sp>
        <p:nvSpPr>
          <p:cNvPr id="103" name="Shape 103"/>
          <p:cNvSpPr txBox="1">
            <a:spLocks noGrp="1"/>
          </p:cNvSpPr>
          <p:nvPr>
            <p:ph type="title"/>
          </p:nvPr>
        </p:nvSpPr>
        <p:spPr/>
        <p:txBody>
          <a:bodyPr/>
          <a:lstStyle/>
          <a:p>
            <a:pPr lvl="0"/>
            <a:r>
              <a:rPr lang="en"/>
              <a:t>update-danger</a:t>
            </a:r>
          </a:p>
        </p:txBody>
      </p:sp>
      <p:sp>
        <p:nvSpPr>
          <p:cNvPr id="8" name="Content Placeholder 7"/>
          <p:cNvSpPr>
            <a:spLocks noGrp="1"/>
          </p:cNvSpPr>
          <p:nvPr>
            <p:ph idx="1"/>
          </p:nvPr>
        </p:nvSpPr>
        <p:spPr/>
        <p:txBody>
          <a:bodyPr/>
          <a:lstStyle/>
          <a:p>
            <a:endParaRPr lang="en-US"/>
          </a:p>
        </p:txBody>
      </p:sp>
      <p:pic>
        <p:nvPicPr>
          <p:cNvPr id="104" name="Shape 104"/>
          <p:cNvPicPr preferRelativeResize="0"/>
          <p:nvPr/>
        </p:nvPicPr>
        <p:blipFill>
          <a:blip r:embed="rId3">
            <a:alphaModFix/>
          </a:blip>
          <a:stretch>
            <a:fillRect/>
          </a:stretch>
        </p:blipFill>
        <p:spPr>
          <a:xfrm>
            <a:off x="0" y="794057"/>
            <a:ext cx="9143999" cy="4012634"/>
          </a:xfrm>
          <a:prstGeom prst="rect">
            <a:avLst/>
          </a:prstGeom>
          <a:noFill/>
          <a:ln>
            <a:noFill/>
          </a:ln>
        </p:spPr>
      </p:pic>
      <p:sp>
        <p:nvSpPr>
          <p:cNvPr id="105" name="Shape 105"/>
          <p:cNvSpPr txBox="1"/>
          <p:nvPr/>
        </p:nvSpPr>
        <p:spPr>
          <a:xfrm>
            <a:off x="107150" y="4799400"/>
            <a:ext cx="4840199" cy="392699"/>
          </a:xfrm>
          <a:prstGeom prst="rect">
            <a:avLst/>
          </a:prstGeom>
          <a:noFill/>
          <a:ln>
            <a:noFill/>
          </a:ln>
        </p:spPr>
        <p:txBody>
          <a:bodyPr lIns="91425" tIns="91425" rIns="91425" bIns="91425" anchor="t" anchorCtr="0">
            <a:noAutofit/>
          </a:bodyPr>
          <a:lstStyle/>
          <a:p>
            <a:pPr lvl="0" rtl="0">
              <a:spcBef>
                <a:spcPts val="0"/>
              </a:spcBef>
              <a:buNone/>
            </a:pPr>
            <a:r>
              <a:rPr lang="en" sz="2400"/>
              <a:t>what is the name of the function?</a:t>
            </a:r>
          </a:p>
          <a:p>
            <a:pPr lvl="0">
              <a:spcBef>
                <a:spcPts val="0"/>
              </a:spcBef>
              <a:buNone/>
            </a:pPr>
            <a:endParaRPr sz="2400"/>
          </a:p>
        </p:txBody>
      </p:sp>
      <p:sp>
        <p:nvSpPr>
          <p:cNvPr id="106" name="Shape 106"/>
          <p:cNvSpPr txBox="1"/>
          <p:nvPr/>
        </p:nvSpPr>
        <p:spPr>
          <a:xfrm>
            <a:off x="76200" y="6153013"/>
            <a:ext cx="3178799" cy="417900"/>
          </a:xfrm>
          <a:prstGeom prst="rect">
            <a:avLst/>
          </a:prstGeom>
          <a:noFill/>
          <a:ln>
            <a:noFill/>
          </a:ln>
        </p:spPr>
        <p:txBody>
          <a:bodyPr lIns="91425" tIns="91425" rIns="91425" bIns="91425" anchor="ctr" anchorCtr="0">
            <a:noAutofit/>
          </a:bodyPr>
          <a:lstStyle/>
          <a:p>
            <a:pPr lvl="0" rtl="0">
              <a:spcBef>
                <a:spcPts val="0"/>
              </a:spcBef>
              <a:buNone/>
            </a:pPr>
            <a:r>
              <a:rPr lang="en" sz="2400"/>
              <a:t>what are the outputs?</a:t>
            </a:r>
          </a:p>
          <a:p>
            <a:pPr lvl="0" rtl="0">
              <a:spcBef>
                <a:spcPts val="0"/>
              </a:spcBef>
              <a:buNone/>
            </a:pPr>
            <a:endParaRPr/>
          </a:p>
        </p:txBody>
      </p:sp>
    </p:spTree>
    <p:extLst>
      <p:ext uri="{BB962C8B-B14F-4D97-AF65-F5344CB8AC3E}">
        <p14:creationId xmlns:p14="http://schemas.microsoft.com/office/powerpoint/2010/main" val="45008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10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111" name="Shape 111"/>
          <p:cNvGraphicFramePr/>
          <p:nvPr>
            <p:extLst>
              <p:ext uri="{D42A27DB-BD31-4B8C-83A1-F6EECF244321}">
                <p14:modId xmlns:p14="http://schemas.microsoft.com/office/powerpoint/2010/main" val="428881917"/>
              </p:ext>
            </p:extLst>
          </p:nvPr>
        </p:nvGraphicFramePr>
        <p:xfrm>
          <a:off x="225025" y="1041825"/>
          <a:ext cx="8828500" cy="4347650"/>
        </p:xfrm>
        <a:graphic>
          <a:graphicData uri="http://schemas.openxmlformats.org/drawingml/2006/table">
            <a:tbl>
              <a:tblPr>
                <a:noFill/>
              </a:tblPr>
              <a:tblGrid>
                <a:gridCol w="3739400">
                  <a:extLst>
                    <a:ext uri="{9D8B030D-6E8A-4147-A177-3AD203B41FA5}">
                      <a16:colId xmlns:a16="http://schemas.microsoft.com/office/drawing/2014/main" val="20000"/>
                    </a:ext>
                  </a:extLst>
                </a:gridCol>
                <a:gridCol w="2146275">
                  <a:extLst>
                    <a:ext uri="{9D8B030D-6E8A-4147-A177-3AD203B41FA5}">
                      <a16:colId xmlns:a16="http://schemas.microsoft.com/office/drawing/2014/main" val="20001"/>
                    </a:ext>
                  </a:extLst>
                </a:gridCol>
                <a:gridCol w="2942825">
                  <a:extLst>
                    <a:ext uri="{9D8B030D-6E8A-4147-A177-3AD203B41FA5}">
                      <a16:colId xmlns:a16="http://schemas.microsoft.com/office/drawing/2014/main" val="20002"/>
                    </a:ext>
                  </a:extLst>
                </a:gridCol>
              </a:tblGrid>
              <a:tr h="1090925">
                <a:tc>
                  <a:txBody>
                    <a:bodyPr/>
                    <a:lstStyle/>
                    <a:p>
                      <a:pPr lvl="0">
                        <a:spcBef>
                          <a:spcPts val="0"/>
                        </a:spcBef>
                        <a:buNone/>
                      </a:pPr>
                      <a:r>
                        <a:rPr lang="en" sz="2400" b="1">
                          <a:solidFill>
                            <a:schemeClr val="tx1"/>
                          </a:solidFill>
                        </a:rPr>
                        <a:t>Current x-coordinate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spcBef>
                          <a:spcPts val="0"/>
                        </a:spcBef>
                        <a:buNone/>
                      </a:pPr>
                      <a:r>
                        <a:rPr lang="en" sz="2400" b="1">
                          <a:solidFill>
                            <a:schemeClr val="tx1"/>
                          </a:solidFill>
                        </a:rPr>
                        <a:t>Racket Code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rtl="0">
                        <a:spcBef>
                          <a:spcPts val="0"/>
                        </a:spcBef>
                        <a:buClr>
                          <a:srgbClr val="000000"/>
                        </a:buClr>
                        <a:buSzPct val="45833"/>
                        <a:buFont typeface="Arial"/>
                        <a:buNone/>
                      </a:pPr>
                      <a:r>
                        <a:rPr lang="en" sz="2400" b="1">
                          <a:solidFill>
                            <a:schemeClr val="tx1"/>
                          </a:solidFill>
                        </a:rPr>
                        <a:t>Next x-coordinate</a:t>
                      </a:r>
                    </a:p>
                    <a:p>
                      <a:pPr lvl="0">
                        <a:spcBef>
                          <a:spcPts val="0"/>
                        </a:spcBef>
                        <a:buNone/>
                      </a:pPr>
                      <a:endParaRPr sz="2400" b="1">
                        <a:solidFill>
                          <a:schemeClr val="tx1"/>
                        </a:solidFill>
                      </a:endParaRP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0"/>
                  </a:ext>
                </a:extLst>
              </a:tr>
              <a:tr h="1085575">
                <a:tc>
                  <a:txBody>
                    <a:bodyPr/>
                    <a:lstStyle/>
                    <a:p>
                      <a:pPr lvl="0" algn="ctr">
                        <a:spcBef>
                          <a:spcPts val="0"/>
                        </a:spcBef>
                        <a:buNone/>
                      </a:pPr>
                      <a:r>
                        <a:rPr lang="en" sz="3000">
                          <a:solidFill>
                            <a:schemeClr val="tx1"/>
                          </a:solidFill>
                        </a:rPr>
                        <a:t>50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1"/>
                  </a:ext>
                </a:extLst>
              </a:tr>
              <a:tr h="1085575">
                <a:tc>
                  <a:txBody>
                    <a:bodyPr/>
                    <a:lstStyle/>
                    <a:p>
                      <a:pPr lvl="0" algn="ctr">
                        <a:spcBef>
                          <a:spcPts val="0"/>
                        </a:spcBef>
                        <a:buNone/>
                      </a:pPr>
                      <a:r>
                        <a:rPr lang="en" sz="3000" dirty="0">
                          <a:solidFill>
                            <a:schemeClr val="tx1"/>
                          </a:solidFill>
                        </a:rPr>
                        <a:t>75</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2"/>
                  </a:ext>
                </a:extLst>
              </a:tr>
              <a:tr h="1085575">
                <a:tc>
                  <a:txBody>
                    <a:bodyPr/>
                    <a:lstStyle/>
                    <a:p>
                      <a:pPr lvl="0" algn="ctr">
                        <a:spcBef>
                          <a:spcPts val="0"/>
                        </a:spcBef>
                        <a:buNone/>
                      </a:pPr>
                      <a:r>
                        <a:rPr lang="en" sz="3000" dirty="0">
                          <a:solidFill>
                            <a:schemeClr val="tx1"/>
                          </a:solidFill>
                        </a:rPr>
                        <a:t>30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dirty="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12" name="Shape 112"/>
          <p:cNvSpPr txBox="1"/>
          <p:nvPr/>
        </p:nvSpPr>
        <p:spPr>
          <a:xfrm>
            <a:off x="4286250" y="2339575"/>
            <a:ext cx="1625100" cy="714300"/>
          </a:xfrm>
          <a:prstGeom prst="rect">
            <a:avLst/>
          </a:prstGeom>
          <a:noFill/>
          <a:ln>
            <a:noFill/>
          </a:ln>
        </p:spPr>
        <p:txBody>
          <a:bodyPr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(- 50 50)</a:t>
            </a:r>
          </a:p>
        </p:txBody>
      </p:sp>
      <p:sp>
        <p:nvSpPr>
          <p:cNvPr id="113" name="Shape 113"/>
          <p:cNvSpPr txBox="1"/>
          <p:nvPr/>
        </p:nvSpPr>
        <p:spPr>
          <a:xfrm>
            <a:off x="4286250" y="4482700"/>
            <a:ext cx="1625100"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(- 30 50)</a:t>
            </a:r>
          </a:p>
        </p:txBody>
      </p:sp>
      <p:sp>
        <p:nvSpPr>
          <p:cNvPr id="114" name="Shape 114"/>
          <p:cNvSpPr txBox="1"/>
          <p:nvPr/>
        </p:nvSpPr>
        <p:spPr>
          <a:xfrm>
            <a:off x="4286250" y="3411125"/>
            <a:ext cx="1625100"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(- 75 50)</a:t>
            </a:r>
          </a:p>
        </p:txBody>
      </p:sp>
      <p:sp>
        <p:nvSpPr>
          <p:cNvPr id="115" name="Shape 115"/>
          <p:cNvSpPr txBox="1"/>
          <p:nvPr/>
        </p:nvSpPr>
        <p:spPr>
          <a:xfrm>
            <a:off x="7304500" y="2339575"/>
            <a:ext cx="517800"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0</a:t>
            </a:r>
          </a:p>
        </p:txBody>
      </p:sp>
      <p:sp>
        <p:nvSpPr>
          <p:cNvPr id="116" name="Shape 116"/>
          <p:cNvSpPr txBox="1"/>
          <p:nvPr/>
        </p:nvSpPr>
        <p:spPr>
          <a:xfrm>
            <a:off x="7304500" y="3411125"/>
            <a:ext cx="857099"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25</a:t>
            </a:r>
          </a:p>
        </p:txBody>
      </p:sp>
      <p:sp>
        <p:nvSpPr>
          <p:cNvPr id="117" name="Shape 117"/>
          <p:cNvSpPr txBox="1"/>
          <p:nvPr/>
        </p:nvSpPr>
        <p:spPr>
          <a:xfrm>
            <a:off x="7304500" y="4482700"/>
            <a:ext cx="750000"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-20</a:t>
            </a:r>
          </a:p>
        </p:txBody>
      </p:sp>
      <p:sp>
        <p:nvSpPr>
          <p:cNvPr id="118" name="Shape 118"/>
          <p:cNvSpPr txBox="1">
            <a:spLocks noGrp="1"/>
          </p:cNvSpPr>
          <p:nvPr>
            <p:ph type="title"/>
          </p:nvPr>
        </p:nvSpPr>
        <p:spPr/>
        <p:txBody>
          <a:bodyPr/>
          <a:lstStyle/>
          <a:p>
            <a:pPr lvl="0"/>
            <a:r>
              <a:rPr lang="en"/>
              <a:t>how to write examples for </a:t>
            </a:r>
            <a:r>
              <a:rPr lang="en">
                <a:sym typeface="Courier New"/>
              </a:rPr>
              <a:t>update-danger</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71582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10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10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1000"/>
                                        <p:tgtEl>
                                          <p:spTgt spid="1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1000"/>
                                        <p:tgtEl>
                                          <p:spTgt spid="1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1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p:txBody>
          <a:bodyPr/>
          <a:lstStyle/>
          <a:p>
            <a:pPr lvl="0"/>
            <a:r>
              <a:rPr lang="en"/>
              <a:t>scale your player</a:t>
            </a:r>
          </a:p>
        </p:txBody>
      </p:sp>
      <p:sp>
        <p:nvSpPr>
          <p:cNvPr id="217" name="Shape 217"/>
          <p:cNvSpPr txBox="1">
            <a:spLocks noGrp="1"/>
          </p:cNvSpPr>
          <p:nvPr>
            <p:ph idx="1"/>
          </p:nvPr>
        </p:nvSpPr>
        <p:spPr/>
        <p:txBody>
          <a:bodyPr/>
          <a:lstStyle/>
          <a:p>
            <a:pPr lvl="0"/>
            <a:r>
              <a:rPr lang="en"/>
              <a:t>; scale: number image -&gt; image</a:t>
            </a:r>
          </a:p>
          <a:p>
            <a:pPr lvl="0"/>
            <a:r>
              <a:rPr lang="en"/>
              <a:t>; scale/xy: number number image -&gt; image</a:t>
            </a:r>
          </a:p>
          <a:p>
            <a:pPr lvl="0"/>
            <a:r>
              <a:rPr lang="en"/>
              <a:t>how can you use the scale function to scale your player</a:t>
            </a:r>
          </a:p>
        </p:txBody>
      </p:sp>
    </p:spTree>
    <p:extLst>
      <p:ext uri="{BB962C8B-B14F-4D97-AF65-F5344CB8AC3E}">
        <p14:creationId xmlns:p14="http://schemas.microsoft.com/office/powerpoint/2010/main" val="425504218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p:txBody>
          <a:bodyPr/>
          <a:lstStyle/>
          <a:p>
            <a:pPr lvl="0"/>
            <a:r>
              <a:rPr lang="en"/>
              <a:t>find your player</a:t>
            </a:r>
          </a:p>
        </p:txBody>
      </p:sp>
      <p:sp>
        <p:nvSpPr>
          <p:cNvPr id="205" name="Shape 205"/>
          <p:cNvSpPr txBox="1">
            <a:spLocks noGrp="1"/>
          </p:cNvSpPr>
          <p:nvPr>
            <p:ph idx="1"/>
          </p:nvPr>
        </p:nvSpPr>
        <p:spPr/>
        <p:txBody>
          <a:bodyPr/>
          <a:lstStyle/>
          <a:p>
            <a:pPr lvl="0"/>
            <a:r>
              <a:rPr lang="en"/>
              <a:t>search images.google.com for animated gif images</a:t>
            </a:r>
          </a:p>
          <a:p>
            <a:pPr lvl="0"/>
            <a:r>
              <a:rPr lang="en"/>
              <a:t>find an image not blocked by the DOE</a:t>
            </a:r>
          </a:p>
          <a:p>
            <a:pPr lvl="0"/>
            <a:r>
              <a:rPr lang="en"/>
              <a:t>click the image, then click full-size image</a:t>
            </a:r>
          </a:p>
          <a:p>
            <a:pPr lvl="0"/>
            <a:r>
              <a:rPr lang="en"/>
              <a:t>copy and paste the URL of the image into your game file</a:t>
            </a:r>
          </a:p>
        </p:txBody>
      </p:sp>
    </p:spTree>
    <p:extLst>
      <p:ext uri="{BB962C8B-B14F-4D97-AF65-F5344CB8AC3E}">
        <p14:creationId xmlns:p14="http://schemas.microsoft.com/office/powerpoint/2010/main" val="79221326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p:txBody>
          <a:bodyPr/>
          <a:lstStyle/>
          <a:p>
            <a:pPr lvl="0"/>
            <a:r>
              <a:rPr lang="en"/>
              <a:t>Complete the Design Recipe for </a:t>
            </a:r>
            <a:r>
              <a:rPr lang="en">
                <a:sym typeface="Courier New"/>
              </a:rPr>
              <a:t>update-target</a:t>
            </a:r>
          </a:p>
        </p:txBody>
      </p:sp>
      <p:sp>
        <p:nvSpPr>
          <p:cNvPr id="8" name="Content Placeholder 7"/>
          <p:cNvSpPr>
            <a:spLocks noGrp="1"/>
          </p:cNvSpPr>
          <p:nvPr>
            <p:ph idx="1"/>
          </p:nvPr>
        </p:nvSpPr>
        <p:spPr/>
        <p:txBody>
          <a:bodyPr/>
          <a:lstStyle/>
          <a:p>
            <a:endParaRPr lang="en-US"/>
          </a:p>
        </p:txBody>
      </p:sp>
      <p:sp>
        <p:nvSpPr>
          <p:cNvPr id="166" name="Shape 166"/>
          <p:cNvSpPr txBox="1"/>
          <p:nvPr/>
        </p:nvSpPr>
        <p:spPr>
          <a:xfrm>
            <a:off x="2522100" y="3020700"/>
            <a:ext cx="4099800" cy="1994399"/>
          </a:xfrm>
          <a:prstGeom prst="rect">
            <a:avLst/>
          </a:prstGeom>
          <a:noFill/>
          <a:ln>
            <a:noFill/>
          </a:ln>
        </p:spPr>
        <p:txBody>
          <a:bodyPr lIns="91425" tIns="91425" rIns="91425" bIns="91425" anchor="t" anchorCtr="0">
            <a:noAutofit/>
          </a:bodyPr>
          <a:lstStyle/>
          <a:p>
            <a:pPr lvl="0" rtl="0">
              <a:spcBef>
                <a:spcPts val="0"/>
              </a:spcBef>
              <a:buNone/>
            </a:pPr>
            <a:r>
              <a:rPr lang="en" sz="3000" b="1">
                <a:solidFill>
                  <a:schemeClr val="lt1"/>
                </a:solidFill>
              </a:rPr>
              <a:t>paper first then type</a:t>
            </a:r>
          </a:p>
          <a:p>
            <a:pPr lvl="0" rtl="0">
              <a:spcBef>
                <a:spcPts val="0"/>
              </a:spcBef>
              <a:buNone/>
            </a:pPr>
            <a:r>
              <a:rPr lang="en" sz="3000" b="1">
                <a:solidFill>
                  <a:schemeClr val="lt1"/>
                </a:solidFill>
              </a:rPr>
              <a:t>circle examples</a:t>
            </a:r>
          </a:p>
          <a:p>
            <a:pPr lvl="0" rtl="0">
              <a:spcBef>
                <a:spcPts val="0"/>
              </a:spcBef>
              <a:buNone/>
            </a:pPr>
            <a:r>
              <a:rPr lang="en" sz="3000" b="1">
                <a:solidFill>
                  <a:schemeClr val="lt1"/>
                </a:solidFill>
              </a:rPr>
              <a:t>ask questions</a:t>
            </a:r>
          </a:p>
          <a:p>
            <a:pPr lvl="0">
              <a:spcBef>
                <a:spcPts val="0"/>
              </a:spcBef>
              <a:buNone/>
            </a:pPr>
            <a:r>
              <a:rPr lang="en" sz="3000" b="1">
                <a:solidFill>
                  <a:schemeClr val="lt1"/>
                </a:solidFill>
              </a:rPr>
              <a:t>use your time well</a:t>
            </a:r>
          </a:p>
        </p:txBody>
      </p:sp>
    </p:spTree>
    <p:extLst>
      <p:ext uri="{BB962C8B-B14F-4D97-AF65-F5344CB8AC3E}">
        <p14:creationId xmlns:p14="http://schemas.microsoft.com/office/powerpoint/2010/main" val="358316814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graphicFrame>
        <p:nvGraphicFramePr>
          <p:cNvPr id="146" name="Shape 146"/>
          <p:cNvGraphicFramePr/>
          <p:nvPr/>
        </p:nvGraphicFramePr>
        <p:xfrm>
          <a:off x="225025" y="1041825"/>
          <a:ext cx="8828500" cy="4347650"/>
        </p:xfrm>
        <a:graphic>
          <a:graphicData uri="http://schemas.openxmlformats.org/drawingml/2006/table">
            <a:tbl>
              <a:tblPr>
                <a:noFill/>
              </a:tblPr>
              <a:tblGrid>
                <a:gridCol w="3739400">
                  <a:extLst>
                    <a:ext uri="{9D8B030D-6E8A-4147-A177-3AD203B41FA5}">
                      <a16:colId xmlns:a16="http://schemas.microsoft.com/office/drawing/2014/main" val="20000"/>
                    </a:ext>
                  </a:extLst>
                </a:gridCol>
                <a:gridCol w="2146275">
                  <a:extLst>
                    <a:ext uri="{9D8B030D-6E8A-4147-A177-3AD203B41FA5}">
                      <a16:colId xmlns:a16="http://schemas.microsoft.com/office/drawing/2014/main" val="20001"/>
                    </a:ext>
                  </a:extLst>
                </a:gridCol>
                <a:gridCol w="2942825">
                  <a:extLst>
                    <a:ext uri="{9D8B030D-6E8A-4147-A177-3AD203B41FA5}">
                      <a16:colId xmlns:a16="http://schemas.microsoft.com/office/drawing/2014/main" val="20002"/>
                    </a:ext>
                  </a:extLst>
                </a:gridCol>
              </a:tblGrid>
              <a:tr h="1090925">
                <a:tc>
                  <a:txBody>
                    <a:bodyPr/>
                    <a:lstStyle/>
                    <a:p>
                      <a:pPr lvl="0">
                        <a:spcBef>
                          <a:spcPts val="0"/>
                        </a:spcBef>
                        <a:buNone/>
                      </a:pPr>
                      <a:r>
                        <a:rPr lang="en" sz="2400" b="1">
                          <a:solidFill>
                            <a:schemeClr val="lt1"/>
                          </a:solidFill>
                        </a:rPr>
                        <a:t>Current x-coordinate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spcBef>
                          <a:spcPts val="0"/>
                        </a:spcBef>
                        <a:buNone/>
                      </a:pPr>
                      <a:r>
                        <a:rPr lang="en" sz="2400" b="1">
                          <a:solidFill>
                            <a:schemeClr val="lt1"/>
                          </a:solidFill>
                        </a:rPr>
                        <a:t>Racket Code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rtl="0">
                        <a:spcBef>
                          <a:spcPts val="0"/>
                        </a:spcBef>
                        <a:buClr>
                          <a:srgbClr val="000000"/>
                        </a:buClr>
                        <a:buSzPct val="45833"/>
                        <a:buFont typeface="Arial"/>
                        <a:buNone/>
                      </a:pPr>
                      <a:r>
                        <a:rPr lang="en" sz="2400" b="1">
                          <a:solidFill>
                            <a:schemeClr val="lt1"/>
                          </a:solidFill>
                        </a:rPr>
                        <a:t>Next x-coordinate</a:t>
                      </a:r>
                    </a:p>
                    <a:p>
                      <a:pPr lvl="0">
                        <a:spcBef>
                          <a:spcPts val="0"/>
                        </a:spcBef>
                        <a:buNone/>
                      </a:pPr>
                      <a:endParaRPr sz="2400" b="1">
                        <a:solidFill>
                          <a:schemeClr val="lt1"/>
                        </a:solidFill>
                      </a:endParaRP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0"/>
                  </a:ext>
                </a:extLst>
              </a:tr>
              <a:tr h="1085575">
                <a:tc>
                  <a:txBody>
                    <a:bodyPr/>
                    <a:lstStyle/>
                    <a:p>
                      <a:pPr lvl="0" algn="ctr">
                        <a:spcBef>
                          <a:spcPts val="0"/>
                        </a:spcBef>
                        <a:buNone/>
                      </a:pPr>
                      <a:r>
                        <a:rPr lang="en" sz="3000">
                          <a:solidFill>
                            <a:schemeClr val="lt1"/>
                          </a:solidFill>
                        </a:rPr>
                        <a:t>50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1"/>
                  </a:ext>
                </a:extLst>
              </a:tr>
              <a:tr h="1085575">
                <a:tc>
                  <a:txBody>
                    <a:bodyPr/>
                    <a:lstStyle/>
                    <a:p>
                      <a:pPr lvl="0" algn="ctr">
                        <a:spcBef>
                          <a:spcPts val="0"/>
                        </a:spcBef>
                        <a:buNone/>
                      </a:pPr>
                      <a:r>
                        <a:rPr lang="en" sz="3000">
                          <a:solidFill>
                            <a:schemeClr val="lt1"/>
                          </a:solidFill>
                        </a:rPr>
                        <a:t>75</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2"/>
                  </a:ext>
                </a:extLst>
              </a:tr>
              <a:tr h="1085575">
                <a:tc>
                  <a:txBody>
                    <a:bodyPr/>
                    <a:lstStyle/>
                    <a:p>
                      <a:pPr lvl="0" algn="ctr">
                        <a:spcBef>
                          <a:spcPts val="0"/>
                        </a:spcBef>
                        <a:buNone/>
                      </a:pPr>
                      <a:r>
                        <a:rPr lang="en" sz="3000">
                          <a:solidFill>
                            <a:schemeClr val="lt1"/>
                          </a:solidFill>
                        </a:rPr>
                        <a:t>30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47" name="Shape 147"/>
          <p:cNvSpPr txBox="1"/>
          <p:nvPr/>
        </p:nvSpPr>
        <p:spPr>
          <a:xfrm>
            <a:off x="4286250" y="2339575"/>
            <a:ext cx="1625100" cy="714300"/>
          </a:xfrm>
          <a:prstGeom prst="rect">
            <a:avLst/>
          </a:prstGeom>
          <a:noFill/>
          <a:ln>
            <a:noFill/>
          </a:ln>
        </p:spPr>
        <p:txBody>
          <a:bodyPr lIns="91425" tIns="91425" rIns="91425" bIns="91425" anchor="t" anchorCtr="0">
            <a:noAutofit/>
          </a:bodyPr>
          <a:lstStyle/>
          <a:p>
            <a:pPr lvl="0">
              <a:spcBef>
                <a:spcPts val="0"/>
              </a:spcBef>
              <a:buNone/>
            </a:pPr>
            <a:r>
              <a:rPr lang="en" sz="3000">
                <a:solidFill>
                  <a:schemeClr val="lt1"/>
                </a:solidFill>
              </a:rPr>
              <a:t>(- 50 50)</a:t>
            </a:r>
          </a:p>
        </p:txBody>
      </p:sp>
      <p:sp>
        <p:nvSpPr>
          <p:cNvPr id="148" name="Shape 148"/>
          <p:cNvSpPr txBox="1"/>
          <p:nvPr/>
        </p:nvSpPr>
        <p:spPr>
          <a:xfrm>
            <a:off x="4286250" y="4482700"/>
            <a:ext cx="16251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(- 30 50)</a:t>
            </a:r>
          </a:p>
        </p:txBody>
      </p:sp>
      <p:sp>
        <p:nvSpPr>
          <p:cNvPr id="149" name="Shape 149"/>
          <p:cNvSpPr txBox="1"/>
          <p:nvPr/>
        </p:nvSpPr>
        <p:spPr>
          <a:xfrm>
            <a:off x="4286250" y="3411125"/>
            <a:ext cx="16251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(- 75 50)</a:t>
            </a:r>
          </a:p>
        </p:txBody>
      </p:sp>
      <p:sp>
        <p:nvSpPr>
          <p:cNvPr id="150" name="Shape 150"/>
          <p:cNvSpPr txBox="1"/>
          <p:nvPr/>
        </p:nvSpPr>
        <p:spPr>
          <a:xfrm>
            <a:off x="7304500" y="2339575"/>
            <a:ext cx="5178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0</a:t>
            </a:r>
          </a:p>
        </p:txBody>
      </p:sp>
      <p:sp>
        <p:nvSpPr>
          <p:cNvPr id="151" name="Shape 151"/>
          <p:cNvSpPr txBox="1"/>
          <p:nvPr/>
        </p:nvSpPr>
        <p:spPr>
          <a:xfrm>
            <a:off x="7304500" y="3411125"/>
            <a:ext cx="857099"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25</a:t>
            </a:r>
          </a:p>
        </p:txBody>
      </p:sp>
      <p:sp>
        <p:nvSpPr>
          <p:cNvPr id="152" name="Shape 152"/>
          <p:cNvSpPr txBox="1"/>
          <p:nvPr/>
        </p:nvSpPr>
        <p:spPr>
          <a:xfrm>
            <a:off x="7304500" y="4482700"/>
            <a:ext cx="7500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-20</a:t>
            </a:r>
          </a:p>
        </p:txBody>
      </p:sp>
      <p:sp>
        <p:nvSpPr>
          <p:cNvPr id="153" name="Shape 153"/>
          <p:cNvSpPr txBox="1">
            <a:spLocks noGrp="1"/>
          </p:cNvSpPr>
          <p:nvPr>
            <p:ph type="title"/>
          </p:nvPr>
        </p:nvSpPr>
        <p:spPr/>
        <p:txBody>
          <a:bodyPr/>
          <a:lstStyle/>
          <a:p>
            <a:pPr lvl="0"/>
            <a:r>
              <a:rPr lang="en"/>
              <a:t>how to write examples for </a:t>
            </a:r>
            <a:r>
              <a:rPr lang="en">
                <a:sym typeface="Courier New"/>
              </a:rPr>
              <a:t>update-danger</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61495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000"/>
                                        <p:tgtEl>
                                          <p:spTgt spid="1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
                                        </p:tgtEl>
                                        <p:attrNameLst>
                                          <p:attrName>style.visibility</p:attrName>
                                        </p:attrNameLst>
                                      </p:cBhvr>
                                      <p:to>
                                        <p:strVal val="visible"/>
                                      </p:to>
                                    </p:set>
                                    <p:animEffect transition="in" filter="fade">
                                      <p:cBhvr>
                                        <p:cTn id="12" dur="1000"/>
                                        <p:tgtEl>
                                          <p:spTgt spid="1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animEffect transition="in" filter="fade">
                                      <p:cBhvr>
                                        <p:cTn id="17" dur="1000"/>
                                        <p:tgtEl>
                                          <p:spTgt spid="1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9"/>
                                        </p:tgtEl>
                                        <p:attrNameLst>
                                          <p:attrName>style.visibility</p:attrName>
                                        </p:attrNameLst>
                                      </p:cBhvr>
                                      <p:to>
                                        <p:strVal val="visible"/>
                                      </p:to>
                                    </p:set>
                                    <p:animEffect transition="in" filter="fade">
                                      <p:cBhvr>
                                        <p:cTn id="22" dur="1000"/>
                                        <p:tgtEl>
                                          <p:spTgt spid="1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2"/>
                                        </p:tgtEl>
                                        <p:attrNameLst>
                                          <p:attrName>style.visibility</p:attrName>
                                        </p:attrNameLst>
                                      </p:cBhvr>
                                      <p:to>
                                        <p:strVal val="visible"/>
                                      </p:to>
                                    </p:set>
                                    <p:animEffect transition="in" filter="fade">
                                      <p:cBhvr>
                                        <p:cTn id="27" dur="1000"/>
                                        <p:tgtEl>
                                          <p:spTgt spid="1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graphicFrame>
        <p:nvGraphicFramePr>
          <p:cNvPr id="77" name="Shape 77"/>
          <p:cNvGraphicFramePr/>
          <p:nvPr/>
        </p:nvGraphicFramePr>
        <p:xfrm>
          <a:off x="306062" y="1142750"/>
          <a:ext cx="8531875" cy="4663399"/>
        </p:xfrm>
        <a:graphic>
          <a:graphicData uri="http://schemas.openxmlformats.org/drawingml/2006/table">
            <a:tbl>
              <a:tblPr>
                <a:solidFill>
                  <a:srgbClr val="D3D3D3"/>
                </a:solidFill>
              </a:tblPr>
              <a:tblGrid>
                <a:gridCol w="1435750">
                  <a:extLst>
                    <a:ext uri="{9D8B030D-6E8A-4147-A177-3AD203B41FA5}">
                      <a16:colId xmlns:a16="http://schemas.microsoft.com/office/drawing/2014/main" val="20000"/>
                    </a:ext>
                  </a:extLst>
                </a:gridCol>
                <a:gridCol w="3677425">
                  <a:extLst>
                    <a:ext uri="{9D8B030D-6E8A-4147-A177-3AD203B41FA5}">
                      <a16:colId xmlns:a16="http://schemas.microsoft.com/office/drawing/2014/main" val="20001"/>
                    </a:ext>
                  </a:extLst>
                </a:gridCol>
                <a:gridCol w="3418700">
                  <a:extLst>
                    <a:ext uri="{9D8B030D-6E8A-4147-A177-3AD203B41FA5}">
                      <a16:colId xmlns:a16="http://schemas.microsoft.com/office/drawing/2014/main" val="20002"/>
                    </a:ext>
                  </a:extLst>
                </a:gridCol>
              </a:tblGrid>
              <a:tr h="1193550">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Data Types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Functions that produce this data type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Functions that use this data type as arguments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46200">
                <a:tc>
                  <a:txBody>
                    <a:bodyPr/>
                    <a:lstStyle/>
                    <a:p>
                      <a:pPr lvl="0" algn="ctr" rtl="0">
                        <a:lnSpc>
                          <a:spcPct val="115000"/>
                        </a:lnSpc>
                        <a:spcBef>
                          <a:spcPts val="0"/>
                        </a:spcBef>
                        <a:buNone/>
                      </a:pPr>
                      <a:r>
                        <a:rPr lang="en" sz="2400">
                          <a:highlight>
                            <a:srgbClr val="D3D3D3"/>
                          </a:highlight>
                          <a:latin typeface="Times New Roman"/>
                          <a:ea typeface="Times New Roman"/>
                          <a:cs typeface="Times New Roman"/>
                          <a:sym typeface="Times New Roman"/>
                        </a:rPr>
                        <a:t>numbers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 -, /, *, string-length</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circle, star, rectangle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48200">
                <a:tc>
                  <a:txBody>
                    <a:bodyPr/>
                    <a:lstStyle/>
                    <a:p>
                      <a:pPr lvl="0" algn="ctr" rtl="0">
                        <a:lnSpc>
                          <a:spcPct val="115000"/>
                        </a:lnSpc>
                        <a:spcBef>
                          <a:spcPts val="0"/>
                        </a:spcBef>
                        <a:buNone/>
                      </a:pPr>
                      <a:r>
                        <a:rPr lang="en" sz="2400">
                          <a:highlight>
                            <a:srgbClr val="D3D3D3"/>
                          </a:highlight>
                          <a:latin typeface="Times New Roman"/>
                          <a:ea typeface="Times New Roman"/>
                          <a:cs typeface="Times New Roman"/>
                          <a:sym typeface="Times New Roman"/>
                        </a:rPr>
                        <a:t>strings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string-append</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string-length</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46200">
                <a:tc>
                  <a:txBody>
                    <a:bodyPr/>
                    <a:lstStyle/>
                    <a:p>
                      <a:pPr lvl="0" algn="ctr" rtl="0">
                        <a:lnSpc>
                          <a:spcPct val="115000"/>
                        </a:lnSpc>
                        <a:spcBef>
                          <a:spcPts val="0"/>
                        </a:spcBef>
                        <a:buNone/>
                      </a:pPr>
                      <a:r>
                        <a:rPr lang="en" sz="2400">
                          <a:highlight>
                            <a:srgbClr val="D3D3D3"/>
                          </a:highlight>
                          <a:latin typeface="Times New Roman"/>
                          <a:ea typeface="Times New Roman"/>
                          <a:cs typeface="Times New Roman"/>
                          <a:sym typeface="Times New Roman"/>
                        </a:rPr>
                        <a:t>images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circle, place-image, star</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above, below, beside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48200">
                <a:tc>
                  <a:txBody>
                    <a:bodyPr/>
                    <a:lstStyle/>
                    <a:p>
                      <a:pPr lvl="0" algn="ctr" rtl="0">
                        <a:lnSpc>
                          <a:spcPct val="115000"/>
                        </a:lnSpc>
                        <a:spcBef>
                          <a:spcPts val="0"/>
                        </a:spcBef>
                        <a:buNone/>
                      </a:pPr>
                      <a:r>
                        <a:rPr lang="en" sz="2400">
                          <a:solidFill>
                            <a:schemeClr val="dk1"/>
                          </a:solidFill>
                          <a:highlight>
                            <a:srgbClr val="D3D3D3"/>
                          </a:highlight>
                          <a:latin typeface="Times New Roman"/>
                          <a:ea typeface="Times New Roman"/>
                          <a:cs typeface="Times New Roman"/>
                          <a:sym typeface="Times New Roman"/>
                        </a:rPr>
                        <a:t>angles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2400">
                        <a:solidFill>
                          <a:srgbClr val="4682B4"/>
                        </a:solidFill>
                        <a:highlight>
                          <a:srgbClr val="D3D3D3"/>
                        </a:highlight>
                        <a:latin typeface="Verdana"/>
                        <a:ea typeface="Verdana"/>
                        <a:cs typeface="Verdana"/>
                        <a:sym typeface="Verdana"/>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rotate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78" name="Shape 78"/>
          <p:cNvSpPr txBox="1"/>
          <p:nvPr/>
        </p:nvSpPr>
        <p:spPr>
          <a:xfrm>
            <a:off x="160801" y="772151"/>
            <a:ext cx="8822399" cy="681299"/>
          </a:xfrm>
          <a:prstGeom prst="rect">
            <a:avLst/>
          </a:prstGeom>
          <a:noFill/>
          <a:ln>
            <a:noFill/>
          </a:ln>
        </p:spPr>
        <p:txBody>
          <a:bodyPr lIns="91425" tIns="91425" rIns="91425" bIns="91425" anchor="t" anchorCtr="0">
            <a:noAutofit/>
          </a:bodyPr>
          <a:lstStyle/>
          <a:p>
            <a:r>
              <a:rPr lang="en"/>
              <a:t>Angles</a:t>
            </a: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392634729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p:txBody>
          <a:bodyPr/>
          <a:lstStyle/>
          <a:p>
            <a:pPr lvl="0"/>
            <a:r>
              <a:rPr lang="en"/>
              <a:t>What is the domain of </a:t>
            </a:r>
            <a:r>
              <a:rPr lang="en">
                <a:sym typeface="Courier New"/>
              </a:rPr>
              <a:t>update-danger</a:t>
            </a:r>
            <a:r>
              <a:rPr lang="en"/>
              <a:t>?</a:t>
            </a:r>
          </a:p>
        </p:txBody>
      </p:sp>
      <p:sp>
        <p:nvSpPr>
          <p:cNvPr id="127" name="Shape 127"/>
          <p:cNvSpPr txBox="1">
            <a:spLocks noGrp="1"/>
          </p:cNvSpPr>
          <p:nvPr>
            <p:ph idx="1"/>
          </p:nvPr>
        </p:nvSpPr>
        <p:spPr/>
        <p:txBody>
          <a:bodyPr/>
          <a:lstStyle/>
          <a:p>
            <a:pPr lvl="0"/>
            <a:endParaRPr lang="en-US"/>
          </a:p>
          <a:p>
            <a:pPr lvl="0"/>
            <a:endParaRPr lang="en-US"/>
          </a:p>
          <a:p>
            <a:pPr lvl="0"/>
            <a:endParaRPr lang="en-US"/>
          </a:p>
          <a:p>
            <a:pPr lvl="0"/>
            <a:endParaRPr lang="en-US"/>
          </a:p>
          <a:p>
            <a:pPr lvl="0"/>
            <a:endParaRPr lang="en-US"/>
          </a:p>
        </p:txBody>
      </p:sp>
      <p:sp>
        <p:nvSpPr>
          <p:cNvPr id="128" name="Shape 128"/>
          <p:cNvSpPr txBox="1"/>
          <p:nvPr/>
        </p:nvSpPr>
        <p:spPr>
          <a:xfrm>
            <a:off x="870625" y="1692275"/>
            <a:ext cx="2615999" cy="758399"/>
          </a:xfrm>
          <a:prstGeom prst="rect">
            <a:avLst/>
          </a:prstGeom>
          <a:noFill/>
          <a:ln>
            <a:noFill/>
          </a:ln>
        </p:spPr>
        <p:txBody>
          <a:bodyPr lIns="91425" tIns="91425" rIns="91425" bIns="91425" anchor="ctr" anchorCtr="0">
            <a:noAutofit/>
          </a:bodyPr>
          <a:lstStyle/>
          <a:p>
            <a:pPr lvl="0" rtl="0">
              <a:spcBef>
                <a:spcPts val="0"/>
              </a:spcBef>
              <a:buNone/>
            </a:pPr>
            <a:r>
              <a:rPr lang="en" sz="3000">
                <a:solidFill>
                  <a:schemeClr val="lt1"/>
                </a:solidFill>
              </a:rPr>
              <a:t>Number</a:t>
            </a:r>
          </a:p>
        </p:txBody>
      </p:sp>
      <p:sp>
        <p:nvSpPr>
          <p:cNvPr id="129" name="Shape 129"/>
          <p:cNvSpPr txBox="1"/>
          <p:nvPr/>
        </p:nvSpPr>
        <p:spPr>
          <a:xfrm>
            <a:off x="961950" y="3480175"/>
            <a:ext cx="3012899" cy="719999"/>
          </a:xfrm>
          <a:prstGeom prst="rect">
            <a:avLst/>
          </a:prstGeom>
          <a:noFill/>
          <a:ln>
            <a:noFill/>
          </a:ln>
        </p:spPr>
        <p:txBody>
          <a:bodyPr lIns="91425" tIns="91425" rIns="91425" bIns="91425" anchor="ctr" anchorCtr="0">
            <a:noAutofit/>
          </a:bodyPr>
          <a:lstStyle/>
          <a:p>
            <a:pPr lvl="0" rtl="0">
              <a:spcBef>
                <a:spcPts val="0"/>
              </a:spcBef>
              <a:buNone/>
            </a:pPr>
            <a:r>
              <a:rPr lang="en" sz="3000">
                <a:solidFill>
                  <a:schemeClr val="lt1"/>
                </a:solidFill>
              </a:rPr>
              <a:t>Number Number</a:t>
            </a:r>
          </a:p>
        </p:txBody>
      </p:sp>
      <p:sp>
        <p:nvSpPr>
          <p:cNvPr id="130" name="Shape 130"/>
          <p:cNvSpPr txBox="1"/>
          <p:nvPr/>
        </p:nvSpPr>
        <p:spPr>
          <a:xfrm>
            <a:off x="923507" y="2193210"/>
            <a:ext cx="2769600" cy="668700"/>
          </a:xfrm>
          <a:prstGeom prst="rect">
            <a:avLst/>
          </a:prstGeom>
          <a:noFill/>
          <a:ln>
            <a:noFill/>
          </a:ln>
        </p:spPr>
        <p:txBody>
          <a:bodyPr lIns="91425" tIns="91425" rIns="91425" bIns="91425" anchor="ctr" anchorCtr="0">
            <a:noAutofit/>
          </a:bodyPr>
          <a:lstStyle/>
          <a:p>
            <a:pPr lvl="0" rtl="0">
              <a:spcBef>
                <a:spcPts val="0"/>
              </a:spcBef>
              <a:buNone/>
            </a:pPr>
            <a:r>
              <a:rPr lang="en" sz="3000">
                <a:solidFill>
                  <a:schemeClr val="lt1"/>
                </a:solidFill>
              </a:rPr>
              <a:t>String Number</a:t>
            </a:r>
          </a:p>
        </p:txBody>
      </p:sp>
      <p:sp>
        <p:nvSpPr>
          <p:cNvPr id="131" name="Shape 131"/>
          <p:cNvSpPr txBox="1"/>
          <p:nvPr/>
        </p:nvSpPr>
        <p:spPr>
          <a:xfrm>
            <a:off x="915325" y="2711900"/>
            <a:ext cx="2526599" cy="591900"/>
          </a:xfrm>
          <a:prstGeom prst="rect">
            <a:avLst/>
          </a:prstGeom>
          <a:noFill/>
          <a:ln>
            <a:noFill/>
          </a:ln>
        </p:spPr>
        <p:txBody>
          <a:bodyPr lIns="91425" tIns="91425" rIns="91425" bIns="91425" anchor="ctr" anchorCtr="0">
            <a:noAutofit/>
          </a:bodyPr>
          <a:lstStyle/>
          <a:p>
            <a:pPr lvl="0" rtl="0">
              <a:spcBef>
                <a:spcPts val="600"/>
              </a:spcBef>
              <a:buNone/>
            </a:pPr>
            <a:r>
              <a:rPr lang="en" sz="3000">
                <a:solidFill>
                  <a:schemeClr val="lt1"/>
                </a:solidFill>
              </a:rPr>
              <a:t>String</a:t>
            </a:r>
          </a:p>
          <a:p>
            <a:pPr lvl="0" rtl="0">
              <a:spcBef>
                <a:spcPts val="0"/>
              </a:spcBef>
              <a:buNone/>
            </a:pPr>
            <a:endParaRPr/>
          </a:p>
        </p:txBody>
      </p:sp>
      <p:sp>
        <p:nvSpPr>
          <p:cNvPr id="132" name="Shape 132"/>
          <p:cNvSpPr txBox="1"/>
          <p:nvPr/>
        </p:nvSpPr>
        <p:spPr>
          <a:xfrm>
            <a:off x="948820" y="3076200"/>
            <a:ext cx="1976400" cy="630299"/>
          </a:xfrm>
          <a:prstGeom prst="rect">
            <a:avLst/>
          </a:prstGeom>
          <a:noFill/>
          <a:ln>
            <a:noFill/>
          </a:ln>
        </p:spPr>
        <p:txBody>
          <a:bodyPr lIns="91425" tIns="91425" rIns="91425" bIns="91425" anchor="ctr" anchorCtr="0">
            <a:noAutofit/>
          </a:bodyPr>
          <a:lstStyle/>
          <a:p>
            <a:pPr lvl="0" rtl="0">
              <a:spcBef>
                <a:spcPts val="0"/>
              </a:spcBef>
              <a:buNone/>
            </a:pPr>
            <a:r>
              <a:rPr lang="en" sz="3000">
                <a:solidFill>
                  <a:schemeClr val="lt1"/>
                </a:solidFill>
              </a:rPr>
              <a:t>Image</a:t>
            </a:r>
          </a:p>
        </p:txBody>
      </p:sp>
    </p:spTree>
    <p:extLst>
      <p:ext uri="{BB962C8B-B14F-4D97-AF65-F5344CB8AC3E}">
        <p14:creationId xmlns:p14="http://schemas.microsoft.com/office/powerpoint/2010/main" val="160544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32"/>
                                        </p:tgtEl>
                                      </p:cBhvr>
                                    </p:animEffect>
                                    <p:set>
                                      <p:cBhvr>
                                        <p:cTn id="7" dur="1" fill="hold">
                                          <p:stCondLst>
                                            <p:cond delay="1000"/>
                                          </p:stCondLst>
                                        </p:cTn>
                                        <p:tgtEl>
                                          <p:spTgt spid="13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xit" presetSubtype="8" fill="hold" nodeType="clickEffect">
                                  <p:stCondLst>
                                    <p:cond delay="0"/>
                                  </p:stCondLst>
                                  <p:childTnLst>
                                    <p:anim calcmode="lin" valueType="num">
                                      <p:cBhvr additive="base">
                                        <p:cTn id="11" dur="1000"/>
                                        <p:tgtEl>
                                          <p:spTgt spid="130"/>
                                        </p:tgtEl>
                                        <p:attrNameLst>
                                          <p:attrName>ppt_x</p:attrName>
                                        </p:attrNameLst>
                                      </p:cBhvr>
                                      <p:tavLst>
                                        <p:tav tm="0">
                                          <p:val>
                                            <p:strVal val="#ppt_x"/>
                                          </p:val>
                                        </p:tav>
                                        <p:tav tm="100000">
                                          <p:val>
                                            <p:strVal val="#ppt_x-1"/>
                                          </p:val>
                                        </p:tav>
                                      </p:tavLst>
                                    </p:anim>
                                    <p:set>
                                      <p:cBhvr>
                                        <p:cTn id="12" dur="1" fill="hold">
                                          <p:stCondLst>
                                            <p:cond delay="1000"/>
                                          </p:stCondLst>
                                        </p:cTn>
                                        <p:tgtEl>
                                          <p:spTgt spid="13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131"/>
                                        </p:tgtEl>
                                      </p:cBhvr>
                                    </p:animEffect>
                                    <p:set>
                                      <p:cBhvr>
                                        <p:cTn id="17" dur="1" fill="hold">
                                          <p:stCondLst>
                                            <p:cond delay="1000"/>
                                          </p:stCondLst>
                                        </p:cTn>
                                        <p:tgtEl>
                                          <p:spTgt spid="1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p:txBody>
          <a:bodyPr/>
          <a:lstStyle/>
          <a:p>
            <a:pPr lvl="0"/>
            <a:r>
              <a:rPr lang="en"/>
              <a:t>Now you have a 90, don't just satisfy the requirements.  Impress me.</a:t>
            </a:r>
          </a:p>
        </p:txBody>
      </p:sp>
      <p:sp>
        <p:nvSpPr>
          <p:cNvPr id="172" name="Shape 172"/>
          <p:cNvSpPr txBox="1">
            <a:spLocks noGrp="1"/>
          </p:cNvSpPr>
          <p:nvPr>
            <p:ph idx="1"/>
          </p:nvPr>
        </p:nvSpPr>
        <p:spPr/>
        <p:txBody>
          <a:bodyPr/>
          <a:lstStyle/>
          <a:p>
            <a:pPr lvl="0"/>
            <a:r>
              <a:rPr lang="en-US"/>
              <a:t>Here are some suggestions:</a:t>
            </a:r>
          </a:p>
          <a:p>
            <a:pPr lvl="0"/>
            <a:r>
              <a:rPr lang="en-US"/>
              <a:t>Can you make your danger move slower? faster?</a:t>
            </a:r>
          </a:p>
          <a:p>
            <a:pPr lvl="0"/>
            <a:r>
              <a:rPr lang="en-US"/>
              <a:t>Can you make your target the move other way? </a:t>
            </a:r>
          </a:p>
          <a:p>
            <a:pPr lvl="0"/>
            <a:r>
              <a:rPr lang="en-US"/>
              <a:t>(just try, you can do it)</a:t>
            </a:r>
          </a:p>
          <a:p>
            <a:pPr lvl="0"/>
            <a:endParaRPr lang="en-US"/>
          </a:p>
          <a:p>
            <a:pPr lvl="0"/>
            <a:endParaRPr lang="en-US"/>
          </a:p>
          <a:p>
            <a:pPr lvl="0"/>
            <a:r>
              <a:rPr lang="en-US"/>
              <a:t>The promotion goes to the person who goes above and beyond.</a:t>
            </a:r>
          </a:p>
        </p:txBody>
      </p:sp>
    </p:spTree>
    <p:extLst>
      <p:ext uri="{BB962C8B-B14F-4D97-AF65-F5344CB8AC3E}">
        <p14:creationId xmlns:p14="http://schemas.microsoft.com/office/powerpoint/2010/main" val="393753032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p:nvPr/>
        </p:nvSpPr>
        <p:spPr>
          <a:xfrm>
            <a:off x="458400" y="403050"/>
            <a:ext cx="8227199" cy="60518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3000"/>
          </a:p>
        </p:txBody>
      </p:sp>
      <p:sp>
        <p:nvSpPr>
          <p:cNvPr id="98" name="Shape 98"/>
          <p:cNvSpPr txBox="1"/>
          <p:nvPr/>
        </p:nvSpPr>
        <p:spPr>
          <a:xfrm>
            <a:off x="230300" y="86950"/>
            <a:ext cx="742200" cy="2814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99" name="Shape 99"/>
          <p:cNvSpPr txBox="1"/>
          <p:nvPr/>
        </p:nvSpPr>
        <p:spPr>
          <a:xfrm>
            <a:off x="-53578" y="-140196"/>
            <a:ext cx="1394699" cy="557099"/>
          </a:xfrm>
          <a:prstGeom prst="rect">
            <a:avLst/>
          </a:prstGeom>
          <a:noFill/>
          <a:ln>
            <a:noFill/>
          </a:ln>
        </p:spPr>
        <p:txBody>
          <a:bodyPr lIns="91425" tIns="91425" rIns="91425" bIns="91425" anchor="t" anchorCtr="0">
            <a:noAutofit/>
          </a:bodyPr>
          <a:lstStyle/>
          <a:p>
            <a:pPr lvl="0">
              <a:spcBef>
                <a:spcPts val="0"/>
              </a:spcBef>
              <a:buNone/>
            </a:pPr>
            <a:r>
              <a:rPr lang="en" sz="3000">
                <a:solidFill>
                  <a:schemeClr val="lt1"/>
                </a:solidFill>
              </a:rPr>
              <a:t>(0,480)</a:t>
            </a:r>
          </a:p>
        </p:txBody>
      </p:sp>
      <p:sp>
        <p:nvSpPr>
          <p:cNvPr id="100" name="Shape 100"/>
          <p:cNvSpPr/>
          <p:nvPr/>
        </p:nvSpPr>
        <p:spPr>
          <a:xfrm>
            <a:off x="394821" y="36835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1" name="Shape 101"/>
          <p:cNvSpPr/>
          <p:nvPr/>
        </p:nvSpPr>
        <p:spPr>
          <a:xfrm>
            <a:off x="8607371" y="36835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2" name="Shape 102"/>
          <p:cNvSpPr/>
          <p:nvPr/>
        </p:nvSpPr>
        <p:spPr>
          <a:xfrm>
            <a:off x="412681" y="637550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3" name="Shape 103"/>
          <p:cNvSpPr/>
          <p:nvPr/>
        </p:nvSpPr>
        <p:spPr>
          <a:xfrm>
            <a:off x="8597846" y="637550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4" name="Shape 104"/>
          <p:cNvSpPr txBox="1"/>
          <p:nvPr/>
        </p:nvSpPr>
        <p:spPr>
          <a:xfrm>
            <a:off x="7850600" y="6376700"/>
            <a:ext cx="1394699"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(640,0)</a:t>
            </a:r>
          </a:p>
        </p:txBody>
      </p:sp>
      <p:sp>
        <p:nvSpPr>
          <p:cNvPr id="105" name="Shape 105"/>
          <p:cNvSpPr txBox="1"/>
          <p:nvPr/>
        </p:nvSpPr>
        <p:spPr>
          <a:xfrm>
            <a:off x="3300" y="6378206"/>
            <a:ext cx="1394699"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(0,0)</a:t>
            </a:r>
          </a:p>
        </p:txBody>
      </p:sp>
      <p:sp>
        <p:nvSpPr>
          <p:cNvPr id="106" name="Shape 106"/>
          <p:cNvSpPr txBox="1"/>
          <p:nvPr/>
        </p:nvSpPr>
        <p:spPr>
          <a:xfrm>
            <a:off x="7375738" y="-121387"/>
            <a:ext cx="2009100"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(640,480)</a:t>
            </a:r>
          </a:p>
        </p:txBody>
      </p:sp>
      <p:grpSp>
        <p:nvGrpSpPr>
          <p:cNvPr id="107" name="Shape 107"/>
          <p:cNvGrpSpPr/>
          <p:nvPr/>
        </p:nvGrpSpPr>
        <p:grpSpPr>
          <a:xfrm>
            <a:off x="5357075" y="4126725"/>
            <a:ext cx="2073300" cy="1264628"/>
            <a:chOff x="5357075" y="4126725"/>
            <a:chExt cx="2073300" cy="1264628"/>
          </a:xfrm>
        </p:grpSpPr>
        <p:sp>
          <p:nvSpPr>
            <p:cNvPr id="108" name="Shape 108"/>
            <p:cNvSpPr txBox="1"/>
            <p:nvPr/>
          </p:nvSpPr>
          <p:spPr>
            <a:xfrm>
              <a:off x="6001925" y="4126725"/>
              <a:ext cx="714599" cy="839399"/>
            </a:xfrm>
            <a:prstGeom prst="rect">
              <a:avLst/>
            </a:prstGeom>
            <a:noFill/>
            <a:ln>
              <a:noFill/>
            </a:ln>
          </p:spPr>
          <p:txBody>
            <a:bodyPr lIns="91425" tIns="91425" rIns="91425" bIns="91425" anchor="t" anchorCtr="0">
              <a:noAutofit/>
            </a:bodyPr>
            <a:lstStyle/>
            <a:p>
              <a:pPr lvl="0" rtl="0">
                <a:spcBef>
                  <a:spcPts val="0"/>
                </a:spcBef>
                <a:buNone/>
              </a:pPr>
              <a:r>
                <a:rPr lang="en" sz="4800"/>
                <a:t>T</a:t>
              </a:r>
            </a:p>
          </p:txBody>
        </p:sp>
        <p:sp>
          <p:nvSpPr>
            <p:cNvPr id="109" name="Shape 109"/>
            <p:cNvSpPr txBox="1"/>
            <p:nvPr/>
          </p:nvSpPr>
          <p:spPr>
            <a:xfrm>
              <a:off x="5357075" y="4834253"/>
              <a:ext cx="2073300"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(550,140)</a:t>
              </a:r>
            </a:p>
          </p:txBody>
        </p:sp>
      </p:grpSp>
      <p:grpSp>
        <p:nvGrpSpPr>
          <p:cNvPr id="110" name="Shape 110"/>
          <p:cNvGrpSpPr/>
          <p:nvPr/>
        </p:nvGrpSpPr>
        <p:grpSpPr>
          <a:xfrm>
            <a:off x="1333950" y="3661175"/>
            <a:ext cx="1984200" cy="1304949"/>
            <a:chOff x="1410150" y="3661175"/>
            <a:chExt cx="1984200" cy="1304949"/>
          </a:xfrm>
        </p:grpSpPr>
        <p:sp>
          <p:nvSpPr>
            <p:cNvPr id="111" name="Shape 111"/>
            <p:cNvSpPr txBox="1"/>
            <p:nvPr/>
          </p:nvSpPr>
          <p:spPr>
            <a:xfrm>
              <a:off x="2055000" y="3661175"/>
              <a:ext cx="714599" cy="839399"/>
            </a:xfrm>
            <a:prstGeom prst="rect">
              <a:avLst/>
            </a:prstGeom>
            <a:noFill/>
            <a:ln>
              <a:noFill/>
            </a:ln>
          </p:spPr>
          <p:txBody>
            <a:bodyPr lIns="91425" tIns="91425" rIns="91425" bIns="91425" anchor="t" anchorCtr="0">
              <a:noAutofit/>
            </a:bodyPr>
            <a:lstStyle/>
            <a:p>
              <a:pPr lvl="0">
                <a:spcBef>
                  <a:spcPts val="0"/>
                </a:spcBef>
                <a:buNone/>
              </a:pPr>
              <a:r>
                <a:rPr lang="en" sz="4800"/>
                <a:t>P</a:t>
              </a:r>
            </a:p>
          </p:txBody>
        </p:sp>
        <p:sp>
          <p:nvSpPr>
            <p:cNvPr id="112" name="Shape 112"/>
            <p:cNvSpPr txBox="1"/>
            <p:nvPr/>
          </p:nvSpPr>
          <p:spPr>
            <a:xfrm>
              <a:off x="1410150" y="4409025"/>
              <a:ext cx="1984200"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(200,240)</a:t>
              </a:r>
            </a:p>
          </p:txBody>
        </p:sp>
      </p:grpSp>
      <p:grpSp>
        <p:nvGrpSpPr>
          <p:cNvPr id="113" name="Shape 113"/>
          <p:cNvGrpSpPr/>
          <p:nvPr/>
        </p:nvGrpSpPr>
        <p:grpSpPr>
          <a:xfrm>
            <a:off x="4058100" y="1487100"/>
            <a:ext cx="2180400" cy="1240474"/>
            <a:chOff x="3829500" y="1563300"/>
            <a:chExt cx="2180400" cy="1240474"/>
          </a:xfrm>
        </p:grpSpPr>
        <p:sp>
          <p:nvSpPr>
            <p:cNvPr id="114" name="Shape 114"/>
            <p:cNvSpPr txBox="1"/>
            <p:nvPr/>
          </p:nvSpPr>
          <p:spPr>
            <a:xfrm>
              <a:off x="4474350" y="1563300"/>
              <a:ext cx="714599" cy="839399"/>
            </a:xfrm>
            <a:prstGeom prst="rect">
              <a:avLst/>
            </a:prstGeom>
            <a:noFill/>
            <a:ln>
              <a:noFill/>
            </a:ln>
          </p:spPr>
          <p:txBody>
            <a:bodyPr lIns="91425" tIns="91425" rIns="91425" bIns="91425" anchor="t" anchorCtr="0">
              <a:noAutofit/>
            </a:bodyPr>
            <a:lstStyle/>
            <a:p>
              <a:pPr lvl="0" rtl="0">
                <a:spcBef>
                  <a:spcPts val="0"/>
                </a:spcBef>
                <a:buNone/>
              </a:pPr>
              <a:r>
                <a:rPr lang="en" sz="4800"/>
                <a:t>D</a:t>
              </a:r>
            </a:p>
          </p:txBody>
        </p:sp>
        <p:sp>
          <p:nvSpPr>
            <p:cNvPr id="115" name="Shape 115"/>
            <p:cNvSpPr txBox="1"/>
            <p:nvPr/>
          </p:nvSpPr>
          <p:spPr>
            <a:xfrm>
              <a:off x="3829500" y="2246675"/>
              <a:ext cx="2180400"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(500,300)</a:t>
              </a:r>
            </a:p>
          </p:txBody>
        </p:sp>
      </p:grpSp>
      <p:cxnSp>
        <p:nvCxnSpPr>
          <p:cNvPr id="116" name="Shape 116"/>
          <p:cNvCxnSpPr>
            <a:endCxn id="104" idx="1"/>
          </p:cNvCxnSpPr>
          <p:nvPr/>
        </p:nvCxnSpPr>
        <p:spPr>
          <a:xfrm rot="10800000" flipH="1">
            <a:off x="4697000" y="6655250"/>
            <a:ext cx="3153600" cy="24000"/>
          </a:xfrm>
          <a:prstGeom prst="straightConnector1">
            <a:avLst/>
          </a:prstGeom>
          <a:noFill/>
          <a:ln w="19050" cap="flat" cmpd="sng">
            <a:solidFill>
              <a:schemeClr val="lt1"/>
            </a:solidFill>
            <a:prstDash val="solid"/>
            <a:round/>
            <a:headEnd type="none" w="lg" len="lg"/>
            <a:tailEnd type="triangle" w="lg" len="lg"/>
          </a:ln>
        </p:spPr>
      </p:cxnSp>
      <p:cxnSp>
        <p:nvCxnSpPr>
          <p:cNvPr id="117" name="Shape 117"/>
          <p:cNvCxnSpPr/>
          <p:nvPr/>
        </p:nvCxnSpPr>
        <p:spPr>
          <a:xfrm rot="10800000">
            <a:off x="1035725" y="6661550"/>
            <a:ext cx="2911199" cy="0"/>
          </a:xfrm>
          <a:prstGeom prst="straightConnector1">
            <a:avLst/>
          </a:prstGeom>
          <a:noFill/>
          <a:ln w="19050" cap="flat" cmpd="sng">
            <a:solidFill>
              <a:schemeClr val="lt1"/>
            </a:solidFill>
            <a:prstDash val="solid"/>
            <a:round/>
            <a:headEnd type="none" w="lg" len="lg"/>
            <a:tailEnd type="triangle" w="lg" len="lg"/>
          </a:ln>
        </p:spPr>
      </p:cxnSp>
      <p:sp>
        <p:nvSpPr>
          <p:cNvPr id="118" name="Shape 118"/>
          <p:cNvSpPr txBox="1"/>
          <p:nvPr/>
        </p:nvSpPr>
        <p:spPr>
          <a:xfrm>
            <a:off x="4000496" y="6411521"/>
            <a:ext cx="910800" cy="375000"/>
          </a:xfrm>
          <a:prstGeom prst="rect">
            <a:avLst/>
          </a:prstGeom>
          <a:noFill/>
          <a:ln>
            <a:noFill/>
          </a:ln>
        </p:spPr>
        <p:txBody>
          <a:bodyPr lIns="91425" tIns="91425" rIns="91425" bIns="91425" anchor="t" anchorCtr="0">
            <a:noAutofit/>
          </a:bodyPr>
          <a:lstStyle/>
          <a:p>
            <a:pPr lvl="0">
              <a:spcBef>
                <a:spcPts val="0"/>
              </a:spcBef>
              <a:buNone/>
            </a:pPr>
            <a:r>
              <a:rPr lang="en" sz="2400">
                <a:solidFill>
                  <a:schemeClr val="lt1"/>
                </a:solidFill>
              </a:rPr>
              <a:t>640</a:t>
            </a:r>
          </a:p>
        </p:txBody>
      </p:sp>
      <p:cxnSp>
        <p:nvCxnSpPr>
          <p:cNvPr id="119" name="Shape 119"/>
          <p:cNvCxnSpPr/>
          <p:nvPr/>
        </p:nvCxnSpPr>
        <p:spPr>
          <a:xfrm>
            <a:off x="8911825" y="3607600"/>
            <a:ext cx="17700" cy="2661000"/>
          </a:xfrm>
          <a:prstGeom prst="straightConnector1">
            <a:avLst/>
          </a:prstGeom>
          <a:noFill/>
          <a:ln w="19050" cap="flat" cmpd="sng">
            <a:solidFill>
              <a:schemeClr val="lt1"/>
            </a:solidFill>
            <a:prstDash val="solid"/>
            <a:round/>
            <a:headEnd type="none" w="lg" len="lg"/>
            <a:tailEnd type="triangle" w="lg" len="lg"/>
          </a:ln>
        </p:spPr>
      </p:cxnSp>
      <p:cxnSp>
        <p:nvCxnSpPr>
          <p:cNvPr id="120" name="Shape 120"/>
          <p:cNvCxnSpPr/>
          <p:nvPr/>
        </p:nvCxnSpPr>
        <p:spPr>
          <a:xfrm rot="10800000">
            <a:off x="8889206" y="553624"/>
            <a:ext cx="0" cy="2250300"/>
          </a:xfrm>
          <a:prstGeom prst="straightConnector1">
            <a:avLst/>
          </a:prstGeom>
          <a:noFill/>
          <a:ln w="19050" cap="flat" cmpd="sng">
            <a:solidFill>
              <a:schemeClr val="lt1"/>
            </a:solidFill>
            <a:prstDash val="solid"/>
            <a:round/>
            <a:headEnd type="none" w="lg" len="lg"/>
            <a:tailEnd type="triangle" w="lg" len="lg"/>
          </a:ln>
        </p:spPr>
      </p:cxnSp>
      <p:sp>
        <p:nvSpPr>
          <p:cNvPr id="121" name="Shape 121"/>
          <p:cNvSpPr txBox="1"/>
          <p:nvPr/>
        </p:nvSpPr>
        <p:spPr>
          <a:xfrm rot="5445290">
            <a:off x="8545233" y="3162374"/>
            <a:ext cx="910879" cy="375034"/>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lt1"/>
                </a:solidFill>
              </a:rPr>
              <a:t>480</a:t>
            </a: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384599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fade">
                                      <p:cBhvr>
                                        <p:cTn id="12" dur="1000"/>
                                        <p:tgtEl>
                                          <p:spTgt spid="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1000"/>
                                        <p:tgtEl>
                                          <p:spTgt spid="10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fade">
                                      <p:cBhvr>
                                        <p:cTn id="22" dur="10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1000"/>
                                        <p:tgtEl>
                                          <p:spTgt spid="110"/>
                                        </p:tgtEl>
                                      </p:cBhvr>
                                    </p:animEffect>
                                  </p:childTnLst>
                                </p:cTn>
                              </p:par>
                              <p:par>
                                <p:cTn id="28" presetID="10" presetClass="entr" presetSubtype="0" fill="hold" nodeType="with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fade">
                                      <p:cBhvr>
                                        <p:cTn id="30" dur="1000"/>
                                        <p:tgtEl>
                                          <p:spTgt spid="113"/>
                                        </p:tgtEl>
                                      </p:cBhvr>
                                    </p:animEffect>
                                  </p:childTnLst>
                                </p:cTn>
                              </p:par>
                              <p:par>
                                <p:cTn id="31" presetID="10" presetClass="entr" presetSubtype="0" fill="hold" nodeType="withEffect">
                                  <p:stCondLst>
                                    <p:cond delay="0"/>
                                  </p:stCondLst>
                                  <p:childTnLst>
                                    <p:set>
                                      <p:cBhvr>
                                        <p:cTn id="32" dur="1" fill="hold">
                                          <p:stCondLst>
                                            <p:cond delay="0"/>
                                          </p:stCondLst>
                                        </p:cTn>
                                        <p:tgtEl>
                                          <p:spTgt spid="107"/>
                                        </p:tgtEl>
                                        <p:attrNameLst>
                                          <p:attrName>style.visibility</p:attrName>
                                        </p:attrNameLst>
                                      </p:cBhvr>
                                      <p:to>
                                        <p:strVal val="visible"/>
                                      </p:to>
                                    </p:set>
                                    <p:animEffect transition="in" filter="fade">
                                      <p:cBhvr>
                                        <p:cTn id="33"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p:nvPr/>
        </p:nvSpPr>
        <p:spPr>
          <a:xfrm>
            <a:off x="89041" y="391203"/>
            <a:ext cx="8860199" cy="3760199"/>
          </a:xfrm>
          <a:prstGeom prst="rect">
            <a:avLst/>
          </a:prstGeom>
          <a:noFill/>
          <a:ln>
            <a:noFill/>
          </a:ln>
        </p:spPr>
        <p:txBody>
          <a:bodyPr lIns="91425" tIns="91425" rIns="91425" bIns="91425" anchor="ctr" anchorCtr="0">
            <a:noAutofit/>
          </a:bodyPr>
          <a:lstStyle/>
          <a:p>
            <a:pPr lvl="0" rtl="0">
              <a:lnSpc>
                <a:spcPct val="115000"/>
              </a:lnSpc>
              <a:spcBef>
                <a:spcPts val="1800"/>
              </a:spcBef>
              <a:spcAft>
                <a:spcPts val="400"/>
              </a:spcAft>
              <a:buNone/>
            </a:pPr>
            <a:r>
              <a:rPr lang="en" sz="1800" b="1"/>
              <a:t>Design Recipe: cost</a:t>
            </a:r>
          </a:p>
          <a:p>
            <a:pPr lvl="0" rtl="0">
              <a:lnSpc>
                <a:spcPct val="115000"/>
              </a:lnSpc>
              <a:spcBef>
                <a:spcPts val="0"/>
              </a:spcBef>
              <a:buNone/>
            </a:pPr>
            <a:r>
              <a:rPr lang="en" sz="1800" i="1"/>
              <a:t>Luigi’s Pizza has hired you as a programmer. They offer Pepperoni ($10.50), Cheese ($9.00), Chicken ($11.25) and Broccoli ($10.25). Write a function called cost which takes in the name of a topping and outputs the cost of a pizza with that topping.</a:t>
            </a:r>
          </a:p>
          <a:p>
            <a:pPr lvl="0" rtl="0">
              <a:lnSpc>
                <a:spcPct val="115000"/>
              </a:lnSpc>
              <a:spcBef>
                <a:spcPts val="1400"/>
              </a:spcBef>
              <a:spcAft>
                <a:spcPts val="400"/>
              </a:spcAft>
              <a:buNone/>
            </a:pPr>
            <a:r>
              <a:rPr lang="en" sz="1800" b="1">
                <a:solidFill>
                  <a:srgbClr val="666666"/>
                </a:solidFill>
              </a:rPr>
              <a:t>Contract+Purpose Statement</a:t>
            </a:r>
          </a:p>
          <a:p>
            <a:pPr lvl="0" rtl="0">
              <a:lnSpc>
                <a:spcPct val="115000"/>
              </a:lnSpc>
              <a:spcBef>
                <a:spcPts val="0"/>
              </a:spcBef>
              <a:buNone/>
            </a:pPr>
            <a:r>
              <a:rPr lang="en" sz="1800"/>
              <a:t>Every contract has three parts:</a:t>
            </a:r>
          </a:p>
          <a:p>
            <a:pPr lvl="0" rtl="0">
              <a:spcBef>
                <a:spcPts val="0"/>
              </a:spcBef>
              <a:buNone/>
            </a:pPr>
            <a:r>
              <a:rPr lang="en" sz="1800"/>
              <a:t>; __________________ : _______________________________ -&gt; ______________</a:t>
            </a:r>
          </a:p>
          <a:p>
            <a:pPr lvl="0" rtl="0">
              <a:spcBef>
                <a:spcPts val="0"/>
              </a:spcBef>
              <a:buNone/>
            </a:pPr>
            <a:r>
              <a:rPr lang="en" sz="1800"/>
              <a:t>	name						Domain				   			 Range</a:t>
            </a:r>
          </a:p>
          <a:p>
            <a:pPr lvl="0" rtl="0">
              <a:spcBef>
                <a:spcPts val="0"/>
              </a:spcBef>
              <a:buNone/>
            </a:pPr>
            <a:r>
              <a:rPr lang="en" sz="1800"/>
              <a:t>;____________________________________________________________________</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60241177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p:nvPr/>
        </p:nvSpPr>
        <p:spPr>
          <a:xfrm>
            <a:off x="316200" y="399829"/>
            <a:ext cx="8511599" cy="5977499"/>
          </a:xfrm>
          <a:prstGeom prst="rect">
            <a:avLst/>
          </a:prstGeom>
          <a:noFill/>
          <a:ln>
            <a:noFill/>
          </a:ln>
        </p:spPr>
        <p:txBody>
          <a:bodyPr lIns="91425" tIns="91425" rIns="91425" bIns="91425" anchor="ctr" anchorCtr="0">
            <a:noAutofit/>
          </a:bodyPr>
          <a:lstStyle/>
          <a:p>
            <a:pPr lvl="0" rtl="0">
              <a:lnSpc>
                <a:spcPct val="115000"/>
              </a:lnSpc>
              <a:spcBef>
                <a:spcPts val="1400"/>
              </a:spcBef>
              <a:spcAft>
                <a:spcPts val="400"/>
              </a:spcAft>
              <a:buNone/>
            </a:pPr>
            <a:r>
              <a:rPr lang="en" sz="1800" b="1">
                <a:solidFill>
                  <a:srgbClr val="666666"/>
                </a:solidFill>
              </a:rPr>
              <a:t>Function Header</a:t>
            </a:r>
          </a:p>
          <a:p>
            <a:pPr lvl="0" rtl="0">
              <a:lnSpc>
                <a:spcPct val="115000"/>
              </a:lnSpc>
              <a:spcBef>
                <a:spcPts val="0"/>
              </a:spcBef>
              <a:buNone/>
            </a:pPr>
            <a:r>
              <a:rPr lang="en" sz="1800"/>
              <a:t>Write the Function Header, giving variable names to all your input values.</a:t>
            </a:r>
          </a:p>
          <a:p>
            <a:pPr lvl="0" rtl="0">
              <a:spcBef>
                <a:spcPts val="0"/>
              </a:spcBef>
              <a:buNone/>
            </a:pPr>
            <a:endParaRPr sz="1800"/>
          </a:p>
          <a:p>
            <a:pPr lvl="0" rtl="0">
              <a:spcBef>
                <a:spcPts val="0"/>
              </a:spcBef>
              <a:buNone/>
            </a:pPr>
            <a:r>
              <a:rPr lang="en" sz="1800"/>
              <a:t>(define (____________            ___________________)</a:t>
            </a:r>
          </a:p>
          <a:p>
            <a:pPr lvl="0" rtl="0">
              <a:spcBef>
                <a:spcPts val="0"/>
              </a:spcBef>
              <a:buNone/>
            </a:pPr>
            <a:r>
              <a:rPr lang="en" sz="1800"/>
              <a:t>		     function name			     variable names</a:t>
            </a:r>
          </a:p>
          <a:p>
            <a:pPr lvl="0" rtl="0">
              <a:spcBef>
                <a:spcPts val="0"/>
              </a:spcBef>
              <a:buNone/>
            </a:pPr>
            <a:r>
              <a:rPr lang="en" sz="1800"/>
              <a:t>	(</a:t>
            </a:r>
            <a:r>
              <a:rPr lang="en" sz="1800" u="sng"/>
              <a:t>cond</a:t>
            </a:r>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r>
              <a:rPr lang="en" sz="1800"/>
              <a:t>))</a:t>
            </a:r>
          </a:p>
        </p:txBody>
      </p:sp>
      <p:graphicFrame>
        <p:nvGraphicFramePr>
          <p:cNvPr id="132" name="Shape 132"/>
          <p:cNvGraphicFramePr/>
          <p:nvPr/>
        </p:nvGraphicFramePr>
        <p:xfrm>
          <a:off x="1076662" y="2881150"/>
          <a:ext cx="6515550" cy="2699283"/>
        </p:xfrm>
        <a:graphic>
          <a:graphicData uri="http://schemas.openxmlformats.org/drawingml/2006/table">
            <a:tbl>
              <a:tblPr>
                <a:noFill/>
              </a:tblPr>
              <a:tblGrid>
                <a:gridCol w="3483800">
                  <a:extLst>
                    <a:ext uri="{9D8B030D-6E8A-4147-A177-3AD203B41FA5}">
                      <a16:colId xmlns:a16="http://schemas.microsoft.com/office/drawing/2014/main" val="20000"/>
                    </a:ext>
                  </a:extLst>
                </a:gridCol>
                <a:gridCol w="3031750">
                  <a:extLst>
                    <a:ext uri="{9D8B030D-6E8A-4147-A177-3AD203B41FA5}">
                      <a16:colId xmlns:a16="http://schemas.microsoft.com/office/drawing/2014/main" val="20001"/>
                    </a:ext>
                  </a:extLst>
                </a:gridCol>
              </a:tblGrid>
              <a:tr h="481150">
                <a:tc>
                  <a:txBody>
                    <a:bodyPr/>
                    <a:lstStyle/>
                    <a:p>
                      <a:pPr lvl="0" algn="ctr" rtl="0">
                        <a:lnSpc>
                          <a:spcPct val="115000"/>
                        </a:lnSpc>
                        <a:spcBef>
                          <a:spcPts val="0"/>
                        </a:spcBef>
                        <a:buNone/>
                      </a:pPr>
                      <a:r>
                        <a:rPr lang="en" sz="1800"/>
                        <a:t>(string=? toppings “pepperoni”)</a:t>
                      </a:r>
                    </a:p>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18529410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p:nvPr/>
        </p:nvSpPr>
        <p:spPr>
          <a:xfrm>
            <a:off x="133018" y="93243"/>
            <a:ext cx="8835599" cy="6719700"/>
          </a:xfrm>
          <a:prstGeom prst="rect">
            <a:avLst/>
          </a:prstGeom>
          <a:noFill/>
          <a:ln>
            <a:noFill/>
          </a:ln>
        </p:spPr>
        <p:txBody>
          <a:bodyPr lIns="91425" tIns="91425" rIns="91425" bIns="91425" anchor="ctr" anchorCtr="0">
            <a:noAutofit/>
          </a:bodyPr>
          <a:lstStyle/>
          <a:p>
            <a:pPr lvl="0" rtl="0">
              <a:lnSpc>
                <a:spcPct val="115000"/>
              </a:lnSpc>
              <a:spcBef>
                <a:spcPts val="1800"/>
              </a:spcBef>
              <a:spcAft>
                <a:spcPts val="400"/>
              </a:spcAft>
              <a:buNone/>
            </a:pPr>
            <a:r>
              <a:rPr lang="en" sz="1800" b="1"/>
              <a:t>Design Recipe: update-player</a:t>
            </a:r>
          </a:p>
          <a:p>
            <a:pPr lvl="0" rtl="0">
              <a:lnSpc>
                <a:spcPct val="115000"/>
              </a:lnSpc>
              <a:spcBef>
                <a:spcPts val="0"/>
              </a:spcBef>
              <a:buNone/>
            </a:pPr>
            <a:r>
              <a:rPr lang="en" sz="1800" i="1"/>
              <a:t>Write a function called</a:t>
            </a:r>
            <a:r>
              <a:rPr lang="en" sz="1800" i="1" u="sng"/>
              <a:t> update-player</a:t>
            </a:r>
            <a:r>
              <a:rPr lang="en" sz="1800" i="1"/>
              <a:t>, which takes in the player’s y-coordinate and the name of the key pressed, and returns the new y-coordinate.</a:t>
            </a:r>
          </a:p>
          <a:p>
            <a:pPr lvl="0" rtl="0">
              <a:lnSpc>
                <a:spcPct val="115000"/>
              </a:lnSpc>
              <a:spcBef>
                <a:spcPts val="1400"/>
              </a:spcBef>
              <a:spcAft>
                <a:spcPts val="400"/>
              </a:spcAft>
              <a:buNone/>
            </a:pPr>
            <a:r>
              <a:rPr lang="en" sz="1800" b="1">
                <a:solidFill>
                  <a:srgbClr val="666666"/>
                </a:solidFill>
              </a:rPr>
              <a:t>Contract+Purpose Statement</a:t>
            </a:r>
          </a:p>
          <a:p>
            <a:pPr lvl="0" rtl="0">
              <a:lnSpc>
                <a:spcPct val="115000"/>
              </a:lnSpc>
              <a:spcBef>
                <a:spcPts val="0"/>
              </a:spcBef>
              <a:buNone/>
            </a:pPr>
            <a:r>
              <a:rPr lang="en" sz="1800"/>
              <a:t>Every contract has three parts:</a:t>
            </a:r>
          </a:p>
          <a:p>
            <a:pPr lvl="0" rtl="0">
              <a:spcBef>
                <a:spcPts val="0"/>
              </a:spcBef>
              <a:buNone/>
            </a:pPr>
            <a:r>
              <a:rPr lang="en" sz="1800"/>
              <a:t>; __________________ : _________________________ -&gt; ____________________</a:t>
            </a:r>
          </a:p>
          <a:p>
            <a:pPr lvl="0" rtl="0">
              <a:spcBef>
                <a:spcPts val="0"/>
              </a:spcBef>
              <a:buNone/>
            </a:pPr>
            <a:r>
              <a:rPr lang="en" sz="1800"/>
              <a:t>	name			       	Domain				                       Range</a:t>
            </a:r>
          </a:p>
          <a:p>
            <a:pPr lvl="0" rtl="0">
              <a:lnSpc>
                <a:spcPct val="115000"/>
              </a:lnSpc>
              <a:spcBef>
                <a:spcPts val="1400"/>
              </a:spcBef>
              <a:spcAft>
                <a:spcPts val="400"/>
              </a:spcAft>
              <a:buNone/>
            </a:pPr>
            <a:r>
              <a:rPr lang="en" sz="1800" b="1">
                <a:solidFill>
                  <a:srgbClr val="666666"/>
                </a:solidFill>
              </a:rPr>
              <a:t>Give Examples</a:t>
            </a:r>
          </a:p>
          <a:p>
            <a:pPr lvl="0" rtl="0">
              <a:lnSpc>
                <a:spcPct val="115000"/>
              </a:lnSpc>
              <a:spcBef>
                <a:spcPts val="0"/>
              </a:spcBef>
              <a:buNone/>
            </a:pPr>
            <a:r>
              <a:rPr lang="en" sz="1800"/>
              <a:t>On the computer, write an example of your function for</a:t>
            </a:r>
            <a:r>
              <a:rPr lang="en" sz="1800" u="sng"/>
              <a:t> each key</a:t>
            </a:r>
            <a:r>
              <a:rPr lang="en" sz="1800"/>
              <a:t>, using EXAMPLE.</a:t>
            </a:r>
          </a:p>
          <a:p>
            <a:pPr lvl="0" rtl="0">
              <a:spcBef>
                <a:spcPts val="0"/>
              </a:spcBef>
              <a:buNone/>
            </a:pPr>
            <a:endParaRPr sz="1800"/>
          </a:p>
          <a:p>
            <a:pPr lvl="0" rtl="0">
              <a:spcBef>
                <a:spcPts val="0"/>
              </a:spcBef>
              <a:buNone/>
            </a:pPr>
            <a:r>
              <a:rPr lang="en" sz="1800"/>
              <a:t>(EXAMPLE	(____________________________)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sz="1800"/>
          </a:p>
          <a:p>
            <a:pPr lvl="0" rtl="0">
              <a:spcBef>
                <a:spcPts val="0"/>
              </a:spcBef>
              <a:buNone/>
            </a:pPr>
            <a:r>
              <a:rPr lang="en" sz="1800"/>
              <a:t>(EXAMPLE	(____________________________)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2982140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p:nvPr/>
        </p:nvSpPr>
        <p:spPr>
          <a:xfrm>
            <a:off x="152400" y="152400"/>
            <a:ext cx="8765100" cy="6500400"/>
          </a:xfrm>
          <a:prstGeom prst="rect">
            <a:avLst/>
          </a:prstGeom>
          <a:noFill/>
          <a:ln>
            <a:noFill/>
          </a:ln>
        </p:spPr>
        <p:txBody>
          <a:bodyPr lIns="91425" tIns="91425" rIns="91425" bIns="91425" anchor="ctr" anchorCtr="0">
            <a:noAutofit/>
          </a:bodyPr>
          <a:lstStyle/>
          <a:p>
            <a:pPr lvl="0" rtl="0">
              <a:lnSpc>
                <a:spcPct val="115000"/>
              </a:lnSpc>
              <a:spcBef>
                <a:spcPts val="1400"/>
              </a:spcBef>
              <a:spcAft>
                <a:spcPts val="400"/>
              </a:spcAft>
              <a:buNone/>
            </a:pPr>
            <a:r>
              <a:rPr lang="en" sz="1800" b="1">
                <a:solidFill>
                  <a:srgbClr val="666666"/>
                </a:solidFill>
              </a:rPr>
              <a:t>Give Examples</a:t>
            </a:r>
          </a:p>
          <a:p>
            <a:pPr lvl="0" rtl="0">
              <a:lnSpc>
                <a:spcPct val="115000"/>
              </a:lnSpc>
              <a:spcBef>
                <a:spcPts val="0"/>
              </a:spcBef>
              <a:buNone/>
            </a:pPr>
            <a:r>
              <a:rPr lang="en" sz="1800"/>
              <a:t>On the computer, write an example of your function for</a:t>
            </a:r>
            <a:r>
              <a:rPr lang="en" sz="1800" u="sng"/>
              <a:t> each topping</a:t>
            </a:r>
            <a:r>
              <a:rPr lang="en" sz="1800"/>
              <a:t>, using EXAMPLE.</a:t>
            </a:r>
          </a:p>
          <a:p>
            <a:pPr lvl="0" rtl="0">
              <a:spcBef>
                <a:spcPts val="0"/>
              </a:spcBef>
              <a:buNone/>
            </a:pPr>
            <a:endParaRPr sz="1800"/>
          </a:p>
          <a:p>
            <a:pPr lvl="0" rtl="0">
              <a:spcBef>
                <a:spcPts val="0"/>
              </a:spcBef>
              <a:buNone/>
            </a:pPr>
            <a:r>
              <a:rPr lang="en" sz="1800"/>
              <a:t>(EXAMPLE	(________________________)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sz="1800"/>
          </a:p>
          <a:p>
            <a:pPr lvl="0" rtl="0">
              <a:spcBef>
                <a:spcPts val="0"/>
              </a:spcBef>
              <a:buNone/>
            </a:pPr>
            <a:r>
              <a:rPr lang="en" sz="1800"/>
              <a:t>(EXAMPLE	(_________________________)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sz="1800"/>
          </a:p>
          <a:p>
            <a:pPr lvl="0" rtl="0">
              <a:spcBef>
                <a:spcPts val="0"/>
              </a:spcBef>
              <a:buNone/>
            </a:pPr>
            <a:r>
              <a:rPr lang="en" sz="1800"/>
              <a:t>(EXAMPLE	(__________________________)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sz="1800"/>
          </a:p>
          <a:p>
            <a:pPr lvl="0" rtl="0">
              <a:spcBef>
                <a:spcPts val="0"/>
              </a:spcBef>
              <a:buNone/>
            </a:pPr>
            <a:r>
              <a:rPr lang="en" sz="1800"/>
              <a:t>(EXAMPLE	(_________________________)  ___________________________)</a:t>
            </a:r>
          </a:p>
          <a:p>
            <a:pPr lvl="0" rtl="0">
              <a:spcBef>
                <a:spcPts val="0"/>
              </a:spcBef>
              <a:buNone/>
            </a:pPr>
            <a:r>
              <a:rPr lang="en" sz="1800"/>
              <a:t>			Use the function here				What should the function produce?</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15940692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529425" y="27280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Verdana"/>
                <a:ea typeface="Verdana"/>
                <a:cs typeface="Verdana"/>
                <a:sym typeface="Verdana"/>
              </a:rPr>
              <a:t>;Develop an expression to compute the distance of a point from the origin.</a:t>
            </a:r>
          </a:p>
          <a:p>
            <a:pPr>
              <a:buNone/>
            </a:pPr>
            <a:endParaRPr sz="2400">
              <a:solidFill>
                <a:srgbClr val="843C24"/>
              </a:solidFill>
              <a:highlight>
                <a:srgbClr val="FFFFFF"/>
              </a:highlight>
              <a:latin typeface="Verdana"/>
              <a:ea typeface="Verdana"/>
              <a:cs typeface="Verdana"/>
              <a:sym typeface="Verdana"/>
            </a:endParaRPr>
          </a:p>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define</a:t>
            </a:r>
            <a:r>
              <a:rPr lang="en" sz="2400">
                <a:solidFill>
                  <a:srgbClr val="000000"/>
                </a:solidFill>
                <a:highlight>
                  <a:srgbClr val="FFFFFF"/>
                </a:highlight>
                <a:latin typeface="Verdana"/>
                <a:ea typeface="Verdana"/>
                <a:cs typeface="Verdana"/>
                <a:sym typeface="Verdana"/>
              </a:rPr>
              <a:t> x </a:t>
            </a:r>
            <a:r>
              <a:rPr lang="en" sz="2400">
                <a:solidFill>
                  <a:srgbClr val="228B22"/>
                </a:solidFill>
                <a:highlight>
                  <a:srgbClr val="FFFFFF"/>
                </a:highlight>
                <a:latin typeface="Verdana"/>
                <a:ea typeface="Verdana"/>
                <a:cs typeface="Verdana"/>
                <a:sym typeface="Verdana"/>
              </a:rPr>
              <a:t>3</a:t>
            </a:r>
            <a:r>
              <a:rPr lang="en" sz="2400">
                <a:solidFill>
                  <a:srgbClr val="843C24"/>
                </a:solidFill>
                <a:highlight>
                  <a:srgbClr val="FFFFFF"/>
                </a:highlight>
                <a:latin typeface="Verdana"/>
                <a:ea typeface="Verdana"/>
                <a:cs typeface="Verdana"/>
                <a:sym typeface="Verdana"/>
              </a:rPr>
              <a:t>)</a:t>
            </a:r>
          </a:p>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define</a:t>
            </a:r>
            <a:r>
              <a:rPr lang="en" sz="2400">
                <a:solidFill>
                  <a:srgbClr val="000000"/>
                </a:solidFill>
                <a:highlight>
                  <a:srgbClr val="FFFFFF"/>
                </a:highlight>
                <a:latin typeface="Verdana"/>
                <a:ea typeface="Verdana"/>
                <a:cs typeface="Verdana"/>
                <a:sym typeface="Verdana"/>
              </a:rPr>
              <a:t> y </a:t>
            </a:r>
            <a:r>
              <a:rPr lang="en" sz="2400">
                <a:solidFill>
                  <a:srgbClr val="228B22"/>
                </a:solidFill>
                <a:highlight>
                  <a:srgbClr val="FFFFFF"/>
                </a:highlight>
                <a:latin typeface="Verdana"/>
                <a:ea typeface="Verdana"/>
                <a:cs typeface="Verdana"/>
                <a:sym typeface="Verdana"/>
              </a:rPr>
              <a:t>4</a:t>
            </a:r>
            <a:r>
              <a:rPr lang="en" sz="2400">
                <a:solidFill>
                  <a:srgbClr val="843C24"/>
                </a:solidFill>
                <a:highlight>
                  <a:srgbClr val="FFFFFF"/>
                </a:highlight>
                <a:latin typeface="Verdana"/>
                <a:ea typeface="Verdana"/>
                <a:cs typeface="Verdana"/>
                <a:sym typeface="Verdana"/>
              </a:rPr>
              <a:t>)</a:t>
            </a:r>
          </a:p>
          <a:p>
            <a:pPr>
              <a:buNone/>
            </a:pPr>
            <a:endParaRPr sz="2400"/>
          </a:p>
        </p:txBody>
      </p:sp>
      <p:sp>
        <p:nvSpPr>
          <p:cNvPr id="188" name="Shape 18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Defining variables</a:t>
            </a:r>
          </a:p>
        </p:txBody>
      </p:sp>
      <p:cxnSp>
        <p:nvCxnSpPr>
          <p:cNvPr id="189" name="Shape 189"/>
          <p:cNvCxnSpPr/>
          <p:nvPr/>
        </p:nvCxnSpPr>
        <p:spPr>
          <a:xfrm>
            <a:off x="5266250" y="3116401"/>
            <a:ext cx="0" cy="2151899"/>
          </a:xfrm>
          <a:prstGeom prst="straightConnector1">
            <a:avLst/>
          </a:prstGeom>
          <a:noFill/>
          <a:ln w="9525" cap="flat" cmpd="sng">
            <a:solidFill>
              <a:schemeClr val="dk2"/>
            </a:solidFill>
            <a:prstDash val="solid"/>
            <a:round/>
            <a:headEnd type="triangle" w="lg" len="lg"/>
            <a:tailEnd type="triangle" w="lg" len="lg"/>
          </a:ln>
        </p:spPr>
      </p:cxnSp>
      <p:cxnSp>
        <p:nvCxnSpPr>
          <p:cNvPr id="190" name="Shape 190"/>
          <p:cNvCxnSpPr/>
          <p:nvPr/>
        </p:nvCxnSpPr>
        <p:spPr>
          <a:xfrm flipH="1">
            <a:off x="4236349" y="4082976"/>
            <a:ext cx="2059800" cy="299"/>
          </a:xfrm>
          <a:prstGeom prst="straightConnector1">
            <a:avLst/>
          </a:prstGeom>
          <a:noFill/>
          <a:ln w="9525" cap="flat" cmpd="sng">
            <a:solidFill>
              <a:schemeClr val="dk2"/>
            </a:solidFill>
            <a:prstDash val="solid"/>
            <a:round/>
            <a:headEnd type="triangle" w="lg" len="lg"/>
            <a:tailEnd type="triangle" w="lg" len="lg"/>
          </a:ln>
        </p:spPr>
      </p:cxnSp>
      <p:cxnSp>
        <p:nvCxnSpPr>
          <p:cNvPr id="191" name="Shape 191"/>
          <p:cNvCxnSpPr/>
          <p:nvPr/>
        </p:nvCxnSpPr>
        <p:spPr>
          <a:xfrm>
            <a:off x="5323775" y="4129000"/>
            <a:ext cx="552300" cy="0"/>
          </a:xfrm>
          <a:prstGeom prst="straightConnector1">
            <a:avLst/>
          </a:prstGeom>
          <a:noFill/>
          <a:ln w="9525" cap="flat" cmpd="sng">
            <a:solidFill>
              <a:schemeClr val="dk2"/>
            </a:solidFill>
            <a:prstDash val="solid"/>
            <a:round/>
            <a:headEnd type="triangle" w="lg" len="lg"/>
            <a:tailEnd type="triangle" w="lg" len="lg"/>
          </a:ln>
        </p:spPr>
      </p:cxnSp>
      <p:cxnSp>
        <p:nvCxnSpPr>
          <p:cNvPr id="192" name="Shape 192"/>
          <p:cNvCxnSpPr/>
          <p:nvPr/>
        </p:nvCxnSpPr>
        <p:spPr>
          <a:xfrm rot="10800000">
            <a:off x="5876100" y="3369574"/>
            <a:ext cx="0" cy="747900"/>
          </a:xfrm>
          <a:prstGeom prst="straightConnector1">
            <a:avLst/>
          </a:prstGeom>
          <a:noFill/>
          <a:ln w="9525" cap="flat" cmpd="sng">
            <a:solidFill>
              <a:schemeClr val="dk2"/>
            </a:solidFill>
            <a:prstDash val="solid"/>
            <a:round/>
            <a:headEnd type="triangle" w="lg" len="lg"/>
            <a:tailEnd type="triangle" w="lg" len="lg"/>
          </a:ln>
        </p:spPr>
      </p:cxnSp>
      <p:sp>
        <p:nvSpPr>
          <p:cNvPr id="193" name="Shape 193"/>
          <p:cNvSpPr txBox="1"/>
          <p:nvPr/>
        </p:nvSpPr>
        <p:spPr>
          <a:xfrm>
            <a:off x="5473351" y="4255575"/>
            <a:ext cx="402899" cy="310800"/>
          </a:xfrm>
          <a:prstGeom prst="rect">
            <a:avLst/>
          </a:prstGeom>
          <a:noFill/>
          <a:ln>
            <a:noFill/>
          </a:ln>
        </p:spPr>
        <p:txBody>
          <a:bodyPr lIns="91425" tIns="91425" rIns="91425" bIns="91425" anchor="t" anchorCtr="0">
            <a:noAutofit/>
          </a:bodyPr>
          <a:lstStyle/>
          <a:p>
            <a:r>
              <a:rPr lang="en"/>
              <a:t>3</a:t>
            </a:r>
          </a:p>
        </p:txBody>
      </p:sp>
      <p:sp>
        <p:nvSpPr>
          <p:cNvPr id="194" name="Shape 194"/>
          <p:cNvSpPr txBox="1"/>
          <p:nvPr/>
        </p:nvSpPr>
        <p:spPr>
          <a:xfrm>
            <a:off x="5876101" y="3588125"/>
            <a:ext cx="402899" cy="310800"/>
          </a:xfrm>
          <a:prstGeom prst="rect">
            <a:avLst/>
          </a:prstGeom>
          <a:noFill/>
          <a:ln>
            <a:noFill/>
          </a:ln>
        </p:spPr>
        <p:txBody>
          <a:bodyPr lIns="91425" tIns="91425" rIns="91425" bIns="91425" anchor="t" anchorCtr="0">
            <a:noAutofit/>
          </a:bodyPr>
          <a:lstStyle/>
          <a:p>
            <a:r>
              <a:rPr lang="en"/>
              <a:t>4</a:t>
            </a:r>
          </a:p>
        </p:txBody>
      </p:sp>
      <p:cxnSp>
        <p:nvCxnSpPr>
          <p:cNvPr id="195" name="Shape 195"/>
          <p:cNvCxnSpPr/>
          <p:nvPr/>
        </p:nvCxnSpPr>
        <p:spPr>
          <a:xfrm rot="10800000" flipH="1">
            <a:off x="5277750" y="3438476"/>
            <a:ext cx="586800" cy="667499"/>
          </a:xfrm>
          <a:prstGeom prst="straightConnector1">
            <a:avLst/>
          </a:prstGeom>
          <a:noFill/>
          <a:ln w="9525" cap="flat" cmpd="sng">
            <a:solidFill>
              <a:schemeClr val="dk2"/>
            </a:solidFill>
            <a:prstDash val="solid"/>
            <a:round/>
            <a:headEnd type="triangle" w="lg" len="lg"/>
            <a:tailEnd type="triangle" w="lg" len="lg"/>
          </a:ln>
        </p:spPr>
      </p:cxnSp>
      <p:sp>
        <p:nvSpPr>
          <p:cNvPr id="196" name="Shape 196"/>
          <p:cNvSpPr txBox="1"/>
          <p:nvPr/>
        </p:nvSpPr>
        <p:spPr>
          <a:xfrm>
            <a:off x="5427325" y="3438600"/>
            <a:ext cx="172500" cy="310800"/>
          </a:xfrm>
          <a:prstGeom prst="rect">
            <a:avLst/>
          </a:prstGeom>
          <a:noFill/>
          <a:ln>
            <a:noFill/>
          </a:ln>
        </p:spPr>
        <p:txBody>
          <a:bodyPr lIns="91425" tIns="91425" rIns="91425" bIns="91425" anchor="t" anchorCtr="0">
            <a:noAutofit/>
          </a:bodyPr>
          <a:lstStyle/>
          <a:p>
            <a:r>
              <a:rPr lang="en"/>
              <a:t>?</a:t>
            </a:r>
          </a:p>
        </p:txBody>
      </p:sp>
    </p:spTree>
    <p:extLst>
      <p:ext uri="{BB962C8B-B14F-4D97-AF65-F5344CB8AC3E}">
        <p14:creationId xmlns:p14="http://schemas.microsoft.com/office/powerpoint/2010/main" val="221753170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Reminder</a:t>
            </a:r>
          </a:p>
        </p:txBody>
      </p:sp>
      <p:sp>
        <p:nvSpPr>
          <p:cNvPr id="202" name="Shape 20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In case you forgot, we find the length of the line using the Pythagorean theorem</a:t>
            </a:r>
          </a:p>
        </p:txBody>
      </p:sp>
      <p:pic>
        <p:nvPicPr>
          <p:cNvPr id="203" name="Shape 203"/>
          <p:cNvPicPr preferRelativeResize="0"/>
          <p:nvPr/>
        </p:nvPicPr>
        <p:blipFill>
          <a:blip r:embed="rId3">
            <a:alphaModFix/>
          </a:blip>
          <a:stretch>
            <a:fillRect/>
          </a:stretch>
        </p:blipFill>
        <p:spPr>
          <a:xfrm>
            <a:off x="3017617" y="3435350"/>
            <a:ext cx="3130674" cy="923800"/>
          </a:xfrm>
          <a:prstGeom prst="rect">
            <a:avLst/>
          </a:prstGeom>
          <a:noFill/>
          <a:ln>
            <a:noFill/>
          </a:ln>
        </p:spPr>
      </p:pic>
    </p:spTree>
    <p:extLst>
      <p:ext uri="{BB962C8B-B14F-4D97-AF65-F5344CB8AC3E}">
        <p14:creationId xmlns:p14="http://schemas.microsoft.com/office/powerpoint/2010/main" val="66053953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Math in Racket</a:t>
            </a:r>
          </a:p>
        </p:txBody>
      </p:sp>
      <p:sp>
        <p:nvSpPr>
          <p:cNvPr id="209" name="Shape 209"/>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What functions will you need?</a:t>
            </a:r>
          </a:p>
        </p:txBody>
      </p:sp>
      <p:pic>
        <p:nvPicPr>
          <p:cNvPr id="210" name="Shape 210"/>
          <p:cNvPicPr preferRelativeResize="0"/>
          <p:nvPr/>
        </p:nvPicPr>
        <p:blipFill>
          <a:blip r:embed="rId3">
            <a:alphaModFix/>
          </a:blip>
          <a:stretch>
            <a:fillRect/>
          </a:stretch>
        </p:blipFill>
        <p:spPr>
          <a:xfrm>
            <a:off x="4018724" y="2883025"/>
            <a:ext cx="1880400" cy="554874"/>
          </a:xfrm>
          <a:prstGeom prst="rect">
            <a:avLst/>
          </a:prstGeom>
          <a:noFill/>
          <a:ln>
            <a:noFill/>
          </a:ln>
        </p:spPr>
      </p:pic>
    </p:spTree>
    <p:extLst>
      <p:ext uri="{BB962C8B-B14F-4D97-AF65-F5344CB8AC3E}">
        <p14:creationId xmlns:p14="http://schemas.microsoft.com/office/powerpoint/2010/main" val="2166341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graphicFrame>
        <p:nvGraphicFramePr>
          <p:cNvPr id="39" name="Shape 39"/>
          <p:cNvGraphicFramePr/>
          <p:nvPr/>
        </p:nvGraphicFramePr>
        <p:xfrm>
          <a:off x="306075" y="1753350"/>
          <a:ext cx="8531850" cy="4143573"/>
        </p:xfrm>
        <a:graphic>
          <a:graphicData uri="http://schemas.openxmlformats.org/drawingml/2006/table">
            <a:tbl>
              <a:tblPr>
                <a:solidFill>
                  <a:srgbClr val="D3D3D3"/>
                </a:solidFill>
              </a:tblPr>
              <a:tblGrid>
                <a:gridCol w="4265925">
                  <a:extLst>
                    <a:ext uri="{9D8B030D-6E8A-4147-A177-3AD203B41FA5}">
                      <a16:colId xmlns:a16="http://schemas.microsoft.com/office/drawing/2014/main" val="20000"/>
                    </a:ext>
                  </a:extLst>
                </a:gridCol>
                <a:gridCol w="4265925">
                  <a:extLst>
                    <a:ext uri="{9D8B030D-6E8A-4147-A177-3AD203B41FA5}">
                      <a16:colId xmlns:a16="http://schemas.microsoft.com/office/drawing/2014/main" val="20001"/>
                    </a:ext>
                  </a:extLst>
                </a:gridCol>
              </a:tblGrid>
              <a:tr h="992275">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Data Types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Functions that produce this data type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039825">
                <a:tc>
                  <a:txBody>
                    <a:bodyPr/>
                    <a:lstStyle/>
                    <a:p>
                      <a:pPr lvl="0" algn="ctr" rtl="0">
                        <a:lnSpc>
                          <a:spcPct val="115000"/>
                        </a:lnSpc>
                        <a:spcBef>
                          <a:spcPts val="0"/>
                        </a:spcBef>
                        <a:buNone/>
                      </a:pPr>
                      <a:endParaRPr sz="2400">
                        <a:highlight>
                          <a:srgbClr val="D3D3D3"/>
                        </a:highlight>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2400">
                        <a:solidFill>
                          <a:srgbClr val="4682B4"/>
                        </a:solidFill>
                        <a:highlight>
                          <a:srgbClr val="D3D3D3"/>
                        </a:highlight>
                        <a:latin typeface="Verdana"/>
                        <a:ea typeface="Verdana"/>
                        <a:cs typeface="Verdana"/>
                        <a:sym typeface="Verdana"/>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039825">
                <a:tc>
                  <a:txBody>
                    <a:bodyPr/>
                    <a:lstStyle/>
                    <a:p>
                      <a:pPr lvl="0" algn="ctr" rtl="0">
                        <a:lnSpc>
                          <a:spcPct val="115000"/>
                        </a:lnSpc>
                        <a:spcBef>
                          <a:spcPts val="0"/>
                        </a:spcBef>
                        <a:buNone/>
                      </a:pPr>
                      <a:endParaRPr sz="2400">
                        <a:highlight>
                          <a:srgbClr val="D3D3D3"/>
                        </a:highlight>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2400">
                        <a:solidFill>
                          <a:srgbClr val="4682B4"/>
                        </a:solidFill>
                        <a:highlight>
                          <a:srgbClr val="D3D3D3"/>
                        </a:highlight>
                        <a:latin typeface="Verdana"/>
                        <a:ea typeface="Verdana"/>
                        <a:cs typeface="Verdana"/>
                        <a:sym typeface="Verdana"/>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39825">
                <a:tc>
                  <a:txBody>
                    <a:bodyPr/>
                    <a:lstStyle/>
                    <a:p>
                      <a:pPr lvl="0" algn="ctr" rtl="0">
                        <a:lnSpc>
                          <a:spcPct val="115000"/>
                        </a:lnSpc>
                        <a:spcBef>
                          <a:spcPts val="0"/>
                        </a:spcBef>
                        <a:buNone/>
                      </a:pPr>
                      <a:endParaRPr sz="2400">
                        <a:highlight>
                          <a:srgbClr val="D3D3D3"/>
                        </a:highlight>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2400">
                        <a:solidFill>
                          <a:srgbClr val="4682B4"/>
                        </a:solidFill>
                        <a:highlight>
                          <a:srgbClr val="D3D3D3"/>
                        </a:highlight>
                        <a:latin typeface="Verdana"/>
                        <a:ea typeface="Verdana"/>
                        <a:cs typeface="Verdana"/>
                        <a:sym typeface="Verdana"/>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40" name="Shape 40"/>
          <p:cNvSpPr txBox="1"/>
          <p:nvPr/>
        </p:nvSpPr>
        <p:spPr>
          <a:xfrm>
            <a:off x="124901" y="948076"/>
            <a:ext cx="8822399" cy="681299"/>
          </a:xfrm>
          <a:prstGeom prst="rect">
            <a:avLst/>
          </a:prstGeom>
          <a:noFill/>
          <a:ln>
            <a:noFill/>
          </a:ln>
        </p:spPr>
        <p:txBody>
          <a:bodyPr lIns="91425" tIns="91425" rIns="91425" bIns="91425" anchor="t" anchorCtr="0">
            <a:noAutofit/>
          </a:bodyPr>
          <a:lstStyle/>
          <a:p>
            <a:r>
              <a:rPr lang="en" sz="2200"/>
              <a:t>Notes 2/5 - Data Types Table</a:t>
            </a:r>
          </a:p>
          <a:p>
            <a:r>
              <a:rPr lang="en" sz="2200"/>
              <a:t>Copy this table into your notes.  We will use it today in our lesson</a:t>
            </a: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135103034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Math in Racket</a:t>
            </a:r>
          </a:p>
        </p:txBody>
      </p:sp>
      <p:sp>
        <p:nvSpPr>
          <p:cNvPr id="216" name="Shape 21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What functions will you need?</a:t>
            </a:r>
          </a:p>
          <a:p>
            <a:pPr>
              <a:buNone/>
            </a:pPr>
            <a:r>
              <a:rPr lang="en" sz="2400"/>
              <a:t>+</a:t>
            </a:r>
          </a:p>
          <a:p>
            <a:pPr>
              <a:buNone/>
            </a:pPr>
            <a:r>
              <a:rPr lang="en" sz="2400"/>
              <a:t>sqr</a:t>
            </a:r>
          </a:p>
          <a:p>
            <a:pPr>
              <a:buNone/>
            </a:pPr>
            <a:r>
              <a:rPr lang="en" sz="2400"/>
              <a:t>sqrt</a:t>
            </a:r>
          </a:p>
        </p:txBody>
      </p:sp>
      <p:pic>
        <p:nvPicPr>
          <p:cNvPr id="217" name="Shape 217"/>
          <p:cNvPicPr preferRelativeResize="0"/>
          <p:nvPr/>
        </p:nvPicPr>
        <p:blipFill>
          <a:blip r:embed="rId3">
            <a:alphaModFix/>
          </a:blip>
          <a:stretch>
            <a:fillRect/>
          </a:stretch>
        </p:blipFill>
        <p:spPr>
          <a:xfrm>
            <a:off x="4018724" y="2883025"/>
            <a:ext cx="1880400" cy="554874"/>
          </a:xfrm>
          <a:prstGeom prst="rect">
            <a:avLst/>
          </a:prstGeom>
          <a:noFill/>
          <a:ln>
            <a:noFill/>
          </a:ln>
        </p:spPr>
      </p:pic>
    </p:spTree>
    <p:extLst>
      <p:ext uri="{BB962C8B-B14F-4D97-AF65-F5344CB8AC3E}">
        <p14:creationId xmlns:p14="http://schemas.microsoft.com/office/powerpoint/2010/main" val="50295557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Using Variables</a:t>
            </a:r>
          </a:p>
        </p:txBody>
      </p:sp>
      <p:sp>
        <p:nvSpPr>
          <p:cNvPr id="223" name="Shape 223"/>
          <p:cNvSpPr txBox="1">
            <a:spLocks noGrp="1"/>
          </p:cNvSpPr>
          <p:nvPr>
            <p:ph type="body" idx="1"/>
          </p:nvPr>
        </p:nvSpPr>
        <p:spPr>
          <a:xfrm>
            <a:off x="471900" y="236367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latin typeface="Verdana"/>
                <a:ea typeface="Verdana"/>
                <a:cs typeface="Verdana"/>
                <a:sym typeface="Verdana"/>
              </a:rPr>
              <a:t>&gt; x</a:t>
            </a:r>
          </a:p>
          <a:p>
            <a:pPr>
              <a:lnSpc>
                <a:spcPct val="140000"/>
              </a:lnSpc>
              <a:buNone/>
            </a:pPr>
            <a:r>
              <a:rPr lang="en" sz="2400">
                <a:solidFill>
                  <a:srgbClr val="0000AF"/>
                </a:solidFill>
                <a:latin typeface="Verdana"/>
                <a:ea typeface="Verdana"/>
                <a:cs typeface="Verdana"/>
                <a:sym typeface="Verdana"/>
              </a:rPr>
              <a:t>3</a:t>
            </a:r>
          </a:p>
          <a:p>
            <a:pPr>
              <a:buNone/>
            </a:pPr>
            <a:r>
              <a:rPr lang="en" sz="2400">
                <a:solidFill>
                  <a:srgbClr val="000000"/>
                </a:solidFill>
                <a:latin typeface="Verdana"/>
                <a:ea typeface="Verdana"/>
                <a:cs typeface="Verdana"/>
                <a:sym typeface="Verdana"/>
              </a:rPr>
              <a:t>&gt; y</a:t>
            </a:r>
          </a:p>
          <a:p>
            <a:pPr>
              <a:lnSpc>
                <a:spcPct val="140000"/>
              </a:lnSpc>
              <a:buNone/>
            </a:pPr>
            <a:r>
              <a:rPr lang="en" sz="2400">
                <a:solidFill>
                  <a:srgbClr val="0000AF"/>
                </a:solidFill>
                <a:latin typeface="Verdana"/>
                <a:ea typeface="Verdana"/>
                <a:cs typeface="Verdana"/>
                <a:sym typeface="Verdana"/>
              </a:rPr>
              <a:t>4</a:t>
            </a:r>
          </a:p>
          <a:p>
            <a:pPr>
              <a:buNone/>
            </a:pPr>
            <a:r>
              <a:rPr lang="en" sz="2400">
                <a:solidFill>
                  <a:srgbClr val="000000"/>
                </a:solidFill>
                <a:latin typeface="Verdana"/>
                <a:ea typeface="Verdana"/>
                <a:cs typeface="Verdana"/>
                <a:sym typeface="Verdana"/>
              </a:rPr>
              <a:t>&gt;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3"/>
              </a:rPr>
              <a:t>+</a:t>
            </a:r>
            <a:r>
              <a:rPr lang="en" sz="2400">
                <a:solidFill>
                  <a:srgbClr val="000000"/>
                </a:solidFill>
                <a:latin typeface="Verdana"/>
                <a:ea typeface="Verdana"/>
                <a:cs typeface="Verdana"/>
                <a:sym typeface="Verdana"/>
              </a:rPr>
              <a:t> x </a:t>
            </a:r>
            <a:r>
              <a:rPr lang="en" sz="2400">
                <a:solidFill>
                  <a:srgbClr val="228B22"/>
                </a:solidFill>
                <a:latin typeface="Verdana"/>
                <a:ea typeface="Verdana"/>
                <a:cs typeface="Verdana"/>
                <a:sym typeface="Verdana"/>
              </a:rPr>
              <a:t>10</a:t>
            </a:r>
            <a:r>
              <a:rPr lang="en" sz="2400">
                <a:solidFill>
                  <a:srgbClr val="843C24"/>
                </a:solidFill>
                <a:latin typeface="Verdana"/>
                <a:ea typeface="Verdana"/>
                <a:cs typeface="Verdana"/>
                <a:sym typeface="Verdana"/>
              </a:rPr>
              <a:t>)</a:t>
            </a:r>
          </a:p>
          <a:p>
            <a:pPr>
              <a:lnSpc>
                <a:spcPct val="140000"/>
              </a:lnSpc>
              <a:buNone/>
            </a:pPr>
            <a:r>
              <a:rPr lang="en" sz="2400">
                <a:solidFill>
                  <a:srgbClr val="0000AF"/>
                </a:solidFill>
                <a:latin typeface="Verdana"/>
                <a:ea typeface="Verdana"/>
                <a:cs typeface="Verdana"/>
                <a:sym typeface="Verdana"/>
              </a:rPr>
              <a:t>13</a:t>
            </a:r>
          </a:p>
          <a:p>
            <a:pPr>
              <a:buNone/>
            </a:pPr>
            <a:r>
              <a:rPr lang="en" sz="2400">
                <a:solidFill>
                  <a:srgbClr val="000000"/>
                </a:solidFill>
                <a:latin typeface="Verdana"/>
                <a:ea typeface="Verdana"/>
                <a:cs typeface="Verdana"/>
                <a:sym typeface="Verdana"/>
              </a:rPr>
              <a:t>&gt;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4"/>
              </a:rPr>
              <a:t>*</a:t>
            </a:r>
            <a:r>
              <a:rPr lang="en" sz="2400">
                <a:solidFill>
                  <a:srgbClr val="000000"/>
                </a:solidFill>
                <a:latin typeface="Verdana"/>
                <a:ea typeface="Verdana"/>
                <a:cs typeface="Verdana"/>
                <a:sym typeface="Verdana"/>
              </a:rPr>
              <a:t> x y</a:t>
            </a:r>
            <a:r>
              <a:rPr lang="en" sz="2400">
                <a:solidFill>
                  <a:srgbClr val="843C24"/>
                </a:solidFill>
                <a:latin typeface="Verdana"/>
                <a:ea typeface="Verdana"/>
                <a:cs typeface="Verdana"/>
                <a:sym typeface="Verdana"/>
              </a:rPr>
              <a:t>)</a:t>
            </a:r>
          </a:p>
          <a:p>
            <a:pPr>
              <a:lnSpc>
                <a:spcPct val="140000"/>
              </a:lnSpc>
              <a:buNone/>
            </a:pPr>
            <a:r>
              <a:rPr lang="en" sz="2400">
                <a:solidFill>
                  <a:srgbClr val="0000AF"/>
                </a:solidFill>
                <a:latin typeface="Verdana"/>
                <a:ea typeface="Verdana"/>
                <a:cs typeface="Verdana"/>
                <a:sym typeface="Verdana"/>
              </a:rPr>
              <a:t>12</a:t>
            </a:r>
          </a:p>
        </p:txBody>
      </p:sp>
    </p:spTree>
    <p:extLst>
      <p:ext uri="{BB962C8B-B14F-4D97-AF65-F5344CB8AC3E}">
        <p14:creationId xmlns:p14="http://schemas.microsoft.com/office/powerpoint/2010/main" val="15388196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On your own</a:t>
            </a:r>
          </a:p>
        </p:txBody>
      </p:sp>
      <p:sp>
        <p:nvSpPr>
          <p:cNvPr id="229" name="Shape 229"/>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Develop the final expression </a:t>
            </a:r>
          </a:p>
        </p:txBody>
      </p:sp>
      <p:pic>
        <p:nvPicPr>
          <p:cNvPr id="230" name="Shape 230"/>
          <p:cNvPicPr preferRelativeResize="0"/>
          <p:nvPr/>
        </p:nvPicPr>
        <p:blipFill>
          <a:blip r:embed="rId3">
            <a:alphaModFix/>
          </a:blip>
          <a:stretch>
            <a:fillRect/>
          </a:stretch>
        </p:blipFill>
        <p:spPr>
          <a:xfrm>
            <a:off x="3540247" y="2641375"/>
            <a:ext cx="1549449" cy="457200"/>
          </a:xfrm>
          <a:prstGeom prst="rect">
            <a:avLst/>
          </a:prstGeom>
          <a:noFill/>
          <a:ln>
            <a:noFill/>
          </a:ln>
        </p:spPr>
      </p:pic>
    </p:spTree>
    <p:extLst>
      <p:ext uri="{BB962C8B-B14F-4D97-AF65-F5344CB8AC3E}">
        <p14:creationId xmlns:p14="http://schemas.microsoft.com/office/powerpoint/2010/main" val="28051123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Roles</a:t>
            </a:r>
          </a:p>
        </p:txBody>
      </p:sp>
      <p:sp>
        <p:nvSpPr>
          <p:cNvPr id="34" name="Shape 34"/>
          <p:cNvSpPr txBox="1">
            <a:spLocks noGrp="1"/>
          </p:cNvSpPr>
          <p:nvPr>
            <p:ph idx="1"/>
          </p:nvPr>
        </p:nvSpPr>
        <p:spPr/>
        <p:txBody>
          <a:bodyPr/>
          <a:lstStyle/>
          <a:p>
            <a:r>
              <a:rPr lang="en"/>
              <a:t>Message Writers/Receivers</a:t>
            </a:r>
          </a:p>
          <a:p>
            <a:r>
              <a:rPr lang="en"/>
              <a:t>Carriers </a:t>
            </a:r>
          </a:p>
          <a:p>
            <a:r>
              <a:rPr lang="en"/>
              <a:t>Routers</a:t>
            </a:r>
          </a:p>
        </p:txBody>
      </p:sp>
    </p:spTree>
    <p:extLst>
      <p:ext uri="{BB962C8B-B14F-4D97-AF65-F5344CB8AC3E}">
        <p14:creationId xmlns:p14="http://schemas.microsoft.com/office/powerpoint/2010/main" val="32283139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r>
              <a:rPr lang="en"/>
              <a:t>Routes</a:t>
            </a:r>
          </a:p>
        </p:txBody>
      </p:sp>
      <p:sp>
        <p:nvSpPr>
          <p:cNvPr id="8" name="Content Placeholder 7"/>
          <p:cNvSpPr>
            <a:spLocks noGrp="1"/>
          </p:cNvSpPr>
          <p:nvPr>
            <p:ph idx="1"/>
          </p:nvPr>
        </p:nvSpPr>
        <p:spPr/>
        <p:txBody>
          <a:bodyPr/>
          <a:lstStyle/>
          <a:p>
            <a:endParaRPr lang="en-US"/>
          </a:p>
        </p:txBody>
      </p:sp>
      <p:cxnSp>
        <p:nvCxnSpPr>
          <p:cNvPr id="40" name="Shape 40"/>
          <p:cNvCxnSpPr/>
          <p:nvPr/>
        </p:nvCxnSpPr>
        <p:spPr>
          <a:xfrm rot="10800000">
            <a:off x="4301199" y="3037399"/>
            <a:ext cx="2614500" cy="158700"/>
          </a:xfrm>
          <a:prstGeom prst="straightConnector1">
            <a:avLst/>
          </a:prstGeom>
          <a:noFill/>
          <a:ln w="19050" cap="flat" cmpd="sng">
            <a:solidFill>
              <a:schemeClr val="dk2"/>
            </a:solidFill>
            <a:prstDash val="solid"/>
            <a:round/>
            <a:headEnd type="none" w="lg" len="lg"/>
            <a:tailEnd type="none" w="lg" len="lg"/>
          </a:ln>
        </p:spPr>
      </p:cxnSp>
      <p:cxnSp>
        <p:nvCxnSpPr>
          <p:cNvPr id="41" name="Shape 41"/>
          <p:cNvCxnSpPr>
            <a:endCxn id="42" idx="2"/>
          </p:cNvCxnSpPr>
          <p:nvPr/>
        </p:nvCxnSpPr>
        <p:spPr>
          <a:xfrm rot="10800000">
            <a:off x="4296150" y="2997899"/>
            <a:ext cx="2897100" cy="822600"/>
          </a:xfrm>
          <a:prstGeom prst="straightConnector1">
            <a:avLst/>
          </a:prstGeom>
          <a:noFill/>
          <a:ln w="19050" cap="flat" cmpd="sng">
            <a:solidFill>
              <a:schemeClr val="dk2"/>
            </a:solidFill>
            <a:prstDash val="solid"/>
            <a:round/>
            <a:headEnd type="none" w="lg" len="lg"/>
            <a:tailEnd type="none" w="lg" len="lg"/>
          </a:ln>
        </p:spPr>
      </p:cxnSp>
      <p:cxnSp>
        <p:nvCxnSpPr>
          <p:cNvPr id="43" name="Shape 43"/>
          <p:cNvCxnSpPr/>
          <p:nvPr/>
        </p:nvCxnSpPr>
        <p:spPr>
          <a:xfrm rot="10800000">
            <a:off x="4281426" y="3027551"/>
            <a:ext cx="2951399" cy="1645199"/>
          </a:xfrm>
          <a:prstGeom prst="straightConnector1">
            <a:avLst/>
          </a:prstGeom>
          <a:noFill/>
          <a:ln w="19050" cap="flat" cmpd="sng">
            <a:solidFill>
              <a:schemeClr val="dk2"/>
            </a:solidFill>
            <a:prstDash val="solid"/>
            <a:round/>
            <a:headEnd type="none" w="lg" len="lg"/>
            <a:tailEnd type="none" w="lg" len="lg"/>
          </a:ln>
        </p:spPr>
      </p:cxnSp>
      <p:cxnSp>
        <p:nvCxnSpPr>
          <p:cNvPr id="44" name="Shape 44"/>
          <p:cNvCxnSpPr/>
          <p:nvPr/>
        </p:nvCxnSpPr>
        <p:spPr>
          <a:xfrm rot="10800000" flipH="1">
            <a:off x="1574001" y="2997899"/>
            <a:ext cx="2667599" cy="277500"/>
          </a:xfrm>
          <a:prstGeom prst="straightConnector1">
            <a:avLst/>
          </a:prstGeom>
          <a:noFill/>
          <a:ln w="19050" cap="flat" cmpd="sng">
            <a:solidFill>
              <a:schemeClr val="dk2"/>
            </a:solidFill>
            <a:prstDash val="solid"/>
            <a:round/>
            <a:headEnd type="none" w="lg" len="lg"/>
            <a:tailEnd type="none" w="lg" len="lg"/>
          </a:ln>
        </p:spPr>
      </p:cxnSp>
      <p:cxnSp>
        <p:nvCxnSpPr>
          <p:cNvPr id="45" name="Shape 45"/>
          <p:cNvCxnSpPr/>
          <p:nvPr/>
        </p:nvCxnSpPr>
        <p:spPr>
          <a:xfrm rot="10800000" flipH="1">
            <a:off x="1435251" y="3007926"/>
            <a:ext cx="2816399" cy="961199"/>
          </a:xfrm>
          <a:prstGeom prst="straightConnector1">
            <a:avLst/>
          </a:prstGeom>
          <a:noFill/>
          <a:ln w="19050" cap="flat" cmpd="sng">
            <a:solidFill>
              <a:schemeClr val="dk2"/>
            </a:solidFill>
            <a:prstDash val="solid"/>
            <a:round/>
            <a:headEnd type="none" w="lg" len="lg"/>
            <a:tailEnd type="none" w="lg" len="lg"/>
          </a:ln>
        </p:spPr>
      </p:cxnSp>
      <p:cxnSp>
        <p:nvCxnSpPr>
          <p:cNvPr id="46" name="Shape 46"/>
          <p:cNvCxnSpPr/>
          <p:nvPr/>
        </p:nvCxnSpPr>
        <p:spPr>
          <a:xfrm rot="10800000" flipH="1">
            <a:off x="1504625" y="3047476"/>
            <a:ext cx="2757000" cy="1744199"/>
          </a:xfrm>
          <a:prstGeom prst="straightConnector1">
            <a:avLst/>
          </a:prstGeom>
          <a:noFill/>
          <a:ln w="19050" cap="flat" cmpd="sng">
            <a:solidFill>
              <a:schemeClr val="dk2"/>
            </a:solidFill>
            <a:prstDash val="solid"/>
            <a:round/>
            <a:headEnd type="none" w="lg" len="lg"/>
            <a:tailEnd type="none" w="lg" len="lg"/>
          </a:ln>
        </p:spPr>
      </p:cxnSp>
      <p:sp>
        <p:nvSpPr>
          <p:cNvPr id="42" name="Shape 42"/>
          <p:cNvSpPr txBox="1"/>
          <p:nvPr/>
        </p:nvSpPr>
        <p:spPr>
          <a:xfrm>
            <a:off x="3855151" y="2541901"/>
            <a:ext cx="881999" cy="455999"/>
          </a:xfrm>
          <a:prstGeom prst="rect">
            <a:avLst/>
          </a:prstGeom>
          <a:noFill/>
          <a:ln>
            <a:noFill/>
          </a:ln>
        </p:spPr>
        <p:txBody>
          <a:bodyPr lIns="91425" tIns="91425" rIns="91425" bIns="91425" anchor="t" anchorCtr="0">
            <a:noAutofit/>
          </a:bodyPr>
          <a:lstStyle/>
          <a:p>
            <a:r>
              <a:rPr lang="en"/>
              <a:t>Router</a:t>
            </a:r>
          </a:p>
        </p:txBody>
      </p:sp>
      <p:sp>
        <p:nvSpPr>
          <p:cNvPr id="47" name="Shape 47"/>
          <p:cNvSpPr txBox="1"/>
          <p:nvPr/>
        </p:nvSpPr>
        <p:spPr>
          <a:xfrm>
            <a:off x="5457701" y="3448601"/>
            <a:ext cx="881999" cy="455999"/>
          </a:xfrm>
          <a:prstGeom prst="rect">
            <a:avLst/>
          </a:prstGeom>
          <a:noFill/>
          <a:ln>
            <a:noFill/>
          </a:ln>
        </p:spPr>
        <p:txBody>
          <a:bodyPr lIns="91425" tIns="91425" rIns="91425" bIns="91425" anchor="t" anchorCtr="0">
            <a:noAutofit/>
          </a:bodyPr>
          <a:lstStyle/>
          <a:p>
            <a:r>
              <a:rPr lang="en"/>
              <a:t>Carriers</a:t>
            </a:r>
          </a:p>
        </p:txBody>
      </p:sp>
      <p:sp>
        <p:nvSpPr>
          <p:cNvPr id="48" name="Shape 48"/>
          <p:cNvSpPr txBox="1"/>
          <p:nvPr/>
        </p:nvSpPr>
        <p:spPr>
          <a:xfrm>
            <a:off x="2292526" y="3524801"/>
            <a:ext cx="881999" cy="455999"/>
          </a:xfrm>
          <a:prstGeom prst="rect">
            <a:avLst/>
          </a:prstGeom>
          <a:noFill/>
          <a:ln>
            <a:noFill/>
          </a:ln>
        </p:spPr>
        <p:txBody>
          <a:bodyPr lIns="91425" tIns="91425" rIns="91425" bIns="91425" anchor="t" anchorCtr="0">
            <a:noAutofit/>
          </a:bodyPr>
          <a:lstStyle/>
          <a:p>
            <a:r>
              <a:rPr lang="en"/>
              <a:t>Carriers</a:t>
            </a:r>
          </a:p>
        </p:txBody>
      </p:sp>
      <p:sp>
        <p:nvSpPr>
          <p:cNvPr id="49" name="Shape 49"/>
          <p:cNvSpPr txBox="1"/>
          <p:nvPr/>
        </p:nvSpPr>
        <p:spPr>
          <a:xfrm>
            <a:off x="6914525" y="2971801"/>
            <a:ext cx="1106700" cy="455999"/>
          </a:xfrm>
          <a:prstGeom prst="rect">
            <a:avLst/>
          </a:prstGeom>
          <a:noFill/>
          <a:ln>
            <a:noFill/>
          </a:ln>
        </p:spPr>
        <p:txBody>
          <a:bodyPr lIns="91425" tIns="91425" rIns="91425" bIns="91425" anchor="t" anchorCtr="0">
            <a:noAutofit/>
          </a:bodyPr>
          <a:lstStyle/>
          <a:p>
            <a:r>
              <a:rPr lang="en"/>
              <a:t>Message</a:t>
            </a:r>
          </a:p>
        </p:txBody>
      </p:sp>
      <p:sp>
        <p:nvSpPr>
          <p:cNvPr id="50" name="Shape 50"/>
          <p:cNvSpPr txBox="1"/>
          <p:nvPr/>
        </p:nvSpPr>
        <p:spPr>
          <a:xfrm>
            <a:off x="7231650" y="3602201"/>
            <a:ext cx="1106700" cy="455999"/>
          </a:xfrm>
          <a:prstGeom prst="rect">
            <a:avLst/>
          </a:prstGeom>
          <a:noFill/>
          <a:ln>
            <a:noFill/>
          </a:ln>
        </p:spPr>
        <p:txBody>
          <a:bodyPr lIns="91425" tIns="91425" rIns="91425" bIns="91425" anchor="t" anchorCtr="0">
            <a:noAutofit/>
          </a:bodyPr>
          <a:lstStyle/>
          <a:p>
            <a:r>
              <a:rPr lang="en"/>
              <a:t>Message</a:t>
            </a:r>
          </a:p>
        </p:txBody>
      </p:sp>
      <p:sp>
        <p:nvSpPr>
          <p:cNvPr id="51" name="Shape 51"/>
          <p:cNvSpPr txBox="1"/>
          <p:nvPr/>
        </p:nvSpPr>
        <p:spPr>
          <a:xfrm>
            <a:off x="7216100" y="4500976"/>
            <a:ext cx="1106700" cy="455999"/>
          </a:xfrm>
          <a:prstGeom prst="rect">
            <a:avLst/>
          </a:prstGeom>
          <a:noFill/>
          <a:ln>
            <a:noFill/>
          </a:ln>
        </p:spPr>
        <p:txBody>
          <a:bodyPr lIns="91425" tIns="91425" rIns="91425" bIns="91425" anchor="t" anchorCtr="0">
            <a:noAutofit/>
          </a:bodyPr>
          <a:lstStyle/>
          <a:p>
            <a:r>
              <a:rPr lang="en"/>
              <a:t>Message</a:t>
            </a:r>
          </a:p>
        </p:txBody>
      </p:sp>
      <p:sp>
        <p:nvSpPr>
          <p:cNvPr id="52" name="Shape 52"/>
          <p:cNvSpPr txBox="1"/>
          <p:nvPr/>
        </p:nvSpPr>
        <p:spPr>
          <a:xfrm>
            <a:off x="700700" y="3100651"/>
            <a:ext cx="1106700" cy="455999"/>
          </a:xfrm>
          <a:prstGeom prst="rect">
            <a:avLst/>
          </a:prstGeom>
          <a:noFill/>
          <a:ln>
            <a:noFill/>
          </a:ln>
        </p:spPr>
        <p:txBody>
          <a:bodyPr lIns="91425" tIns="91425" rIns="91425" bIns="91425" anchor="t" anchorCtr="0">
            <a:noAutofit/>
          </a:bodyPr>
          <a:lstStyle/>
          <a:p>
            <a:r>
              <a:rPr lang="en"/>
              <a:t>Message</a:t>
            </a:r>
          </a:p>
        </p:txBody>
      </p:sp>
      <p:sp>
        <p:nvSpPr>
          <p:cNvPr id="53" name="Shape 53"/>
          <p:cNvSpPr txBox="1"/>
          <p:nvPr/>
        </p:nvSpPr>
        <p:spPr>
          <a:xfrm>
            <a:off x="557150" y="3757676"/>
            <a:ext cx="1106700" cy="455999"/>
          </a:xfrm>
          <a:prstGeom prst="rect">
            <a:avLst/>
          </a:prstGeom>
          <a:noFill/>
          <a:ln>
            <a:noFill/>
          </a:ln>
        </p:spPr>
        <p:txBody>
          <a:bodyPr lIns="91425" tIns="91425" rIns="91425" bIns="91425" anchor="t" anchorCtr="0">
            <a:noAutofit/>
          </a:bodyPr>
          <a:lstStyle/>
          <a:p>
            <a:r>
              <a:rPr lang="en"/>
              <a:t>Message</a:t>
            </a:r>
          </a:p>
        </p:txBody>
      </p:sp>
      <p:sp>
        <p:nvSpPr>
          <p:cNvPr id="54" name="Shape 54"/>
          <p:cNvSpPr txBox="1"/>
          <p:nvPr/>
        </p:nvSpPr>
        <p:spPr>
          <a:xfrm>
            <a:off x="688900" y="4490901"/>
            <a:ext cx="1106700" cy="455999"/>
          </a:xfrm>
          <a:prstGeom prst="rect">
            <a:avLst/>
          </a:prstGeom>
          <a:noFill/>
          <a:ln>
            <a:noFill/>
          </a:ln>
        </p:spPr>
        <p:txBody>
          <a:bodyPr lIns="91425" tIns="91425" rIns="91425" bIns="91425" anchor="t" anchorCtr="0">
            <a:noAutofit/>
          </a:bodyPr>
          <a:lstStyle/>
          <a:p>
            <a:r>
              <a:rPr lang="en"/>
              <a:t>Message</a:t>
            </a:r>
          </a:p>
        </p:txBody>
      </p:sp>
    </p:spTree>
    <p:extLst>
      <p:ext uri="{BB962C8B-B14F-4D97-AF65-F5344CB8AC3E}">
        <p14:creationId xmlns:p14="http://schemas.microsoft.com/office/powerpoint/2010/main" val="413771782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r>
              <a:rPr lang="en"/>
              <a:t>Message Senders</a:t>
            </a:r>
          </a:p>
        </p:txBody>
      </p:sp>
      <p:sp>
        <p:nvSpPr>
          <p:cNvPr id="69" name="Shape 69"/>
          <p:cNvSpPr txBox="1">
            <a:spLocks noGrp="1"/>
          </p:cNvSpPr>
          <p:nvPr>
            <p:ph idx="1"/>
          </p:nvPr>
        </p:nvSpPr>
        <p:spPr/>
        <p:txBody>
          <a:bodyPr/>
          <a:lstStyle/>
          <a:p>
            <a:r>
              <a:rPr lang="en"/>
              <a:t>Write a message describing your favorite food.</a:t>
            </a:r>
          </a:p>
          <a:p>
            <a:r>
              <a:rPr lang="en"/>
              <a:t>Number each word of your sentence.</a:t>
            </a:r>
          </a:p>
          <a:p>
            <a:r>
              <a:rPr lang="en"/>
              <a:t>Write each word on a separate note card.</a:t>
            </a:r>
          </a:p>
        </p:txBody>
      </p:sp>
    </p:spTree>
    <p:extLst>
      <p:ext uri="{BB962C8B-B14F-4D97-AF65-F5344CB8AC3E}">
        <p14:creationId xmlns:p14="http://schemas.microsoft.com/office/powerpoint/2010/main" val="109016158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p:txBody>
          <a:bodyPr/>
          <a:lstStyle/>
          <a:p>
            <a:r>
              <a:rPr lang="en"/>
              <a:t>Message Senders</a:t>
            </a:r>
          </a:p>
        </p:txBody>
      </p:sp>
      <p:sp>
        <p:nvSpPr>
          <p:cNvPr id="75" name="Shape 75"/>
          <p:cNvSpPr txBox="1">
            <a:spLocks noGrp="1"/>
          </p:cNvSpPr>
          <p:nvPr>
            <p:ph idx="1"/>
          </p:nvPr>
        </p:nvSpPr>
        <p:spPr/>
        <p:txBody>
          <a:bodyPr/>
          <a:lstStyle/>
          <a:p>
            <a:r>
              <a:rPr lang="en"/>
              <a:t>Place each word of your message in a separate envelope.</a:t>
            </a:r>
          </a:p>
          <a:p>
            <a:r>
              <a:rPr lang="en"/>
              <a:t>On the outside of the envelope write the </a:t>
            </a:r>
          </a:p>
          <a:p>
            <a:pPr lvl="1"/>
            <a:r>
              <a:rPr lang="en"/>
              <a:t>Destination</a:t>
            </a:r>
          </a:p>
          <a:p>
            <a:pPr lvl="1"/>
            <a:r>
              <a:rPr lang="en"/>
              <a:t>Number of word</a:t>
            </a:r>
          </a:p>
          <a:p>
            <a:pPr lvl="1"/>
            <a:r>
              <a:rPr lang="en"/>
              <a:t>Total number of words</a:t>
            </a:r>
          </a:p>
        </p:txBody>
      </p:sp>
    </p:spTree>
    <p:extLst>
      <p:ext uri="{BB962C8B-B14F-4D97-AF65-F5344CB8AC3E}">
        <p14:creationId xmlns:p14="http://schemas.microsoft.com/office/powerpoint/2010/main" val="207479565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r>
              <a:rPr lang="en"/>
              <a:t>Carriers </a:t>
            </a:r>
          </a:p>
        </p:txBody>
      </p:sp>
      <p:sp>
        <p:nvSpPr>
          <p:cNvPr id="81" name="Shape 81"/>
          <p:cNvSpPr txBox="1">
            <a:spLocks noGrp="1"/>
          </p:cNvSpPr>
          <p:nvPr>
            <p:ph idx="1"/>
          </p:nvPr>
        </p:nvSpPr>
        <p:spPr/>
        <p:txBody>
          <a:bodyPr/>
          <a:lstStyle/>
          <a:p>
            <a:r>
              <a:rPr lang="en"/>
              <a:t>Pick up message packets one at a time.</a:t>
            </a:r>
          </a:p>
          <a:p>
            <a:r>
              <a:rPr lang="en"/>
              <a:t>Carry the message packet to the router.</a:t>
            </a:r>
          </a:p>
          <a:p>
            <a:r>
              <a:rPr lang="en"/>
              <a:t>Take a message from the router to its destination.</a:t>
            </a:r>
          </a:p>
        </p:txBody>
      </p:sp>
    </p:spTree>
    <p:extLst>
      <p:ext uri="{BB962C8B-B14F-4D97-AF65-F5344CB8AC3E}">
        <p14:creationId xmlns:p14="http://schemas.microsoft.com/office/powerpoint/2010/main" val="295466017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r>
              <a:rPr lang="en"/>
              <a:t>Routers</a:t>
            </a:r>
          </a:p>
        </p:txBody>
      </p:sp>
      <p:sp>
        <p:nvSpPr>
          <p:cNvPr id="87" name="Shape 87"/>
          <p:cNvSpPr txBox="1">
            <a:spLocks noGrp="1"/>
          </p:cNvSpPr>
          <p:nvPr>
            <p:ph idx="1"/>
          </p:nvPr>
        </p:nvSpPr>
        <p:spPr/>
        <p:txBody>
          <a:bodyPr/>
          <a:lstStyle/>
          <a:p>
            <a:r>
              <a:rPr lang="en"/>
              <a:t>Accept packets from carriers on the left.</a:t>
            </a:r>
          </a:p>
          <a:p>
            <a:r>
              <a:rPr lang="en"/>
              <a:t>Hand them to carriers on the right.</a:t>
            </a:r>
          </a:p>
        </p:txBody>
      </p:sp>
    </p:spTree>
    <p:extLst>
      <p:ext uri="{BB962C8B-B14F-4D97-AF65-F5344CB8AC3E}">
        <p14:creationId xmlns:p14="http://schemas.microsoft.com/office/powerpoint/2010/main" val="204792238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p:txBody>
          <a:bodyPr/>
          <a:lstStyle/>
          <a:p>
            <a:r>
              <a:rPr lang="en"/>
              <a:t>Message Receivers</a:t>
            </a:r>
          </a:p>
        </p:txBody>
      </p:sp>
      <p:sp>
        <p:nvSpPr>
          <p:cNvPr id="93" name="Shape 93"/>
          <p:cNvSpPr txBox="1">
            <a:spLocks noGrp="1"/>
          </p:cNvSpPr>
          <p:nvPr>
            <p:ph idx="1"/>
          </p:nvPr>
        </p:nvSpPr>
        <p:spPr/>
        <p:txBody>
          <a:bodyPr/>
          <a:lstStyle/>
          <a:p>
            <a:r>
              <a:rPr lang="en"/>
              <a:t>Put the packets back in order using the address on the outside of the envelope.</a:t>
            </a:r>
          </a:p>
        </p:txBody>
      </p:sp>
    </p:spTree>
    <p:extLst>
      <p:ext uri="{BB962C8B-B14F-4D97-AF65-F5344CB8AC3E}">
        <p14:creationId xmlns:p14="http://schemas.microsoft.com/office/powerpoint/2010/main" val="5670283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aphicFrame>
        <p:nvGraphicFramePr>
          <p:cNvPr id="92" name="Shape 92"/>
          <p:cNvGraphicFramePr/>
          <p:nvPr/>
        </p:nvGraphicFramePr>
        <p:xfrm>
          <a:off x="152400" y="203200"/>
          <a:ext cx="8531850" cy="5682257"/>
        </p:xfrm>
        <a:graphic>
          <a:graphicData uri="http://schemas.openxmlformats.org/drawingml/2006/table">
            <a:tbl>
              <a:tblPr>
                <a:solidFill>
                  <a:srgbClr val="D3D3D3"/>
                </a:solidFill>
              </a:tblPr>
              <a:tblGrid>
                <a:gridCol w="4265925">
                  <a:extLst>
                    <a:ext uri="{9D8B030D-6E8A-4147-A177-3AD203B41FA5}">
                      <a16:colId xmlns:a16="http://schemas.microsoft.com/office/drawing/2014/main" val="20000"/>
                    </a:ext>
                  </a:extLst>
                </a:gridCol>
                <a:gridCol w="4265925">
                  <a:extLst>
                    <a:ext uri="{9D8B030D-6E8A-4147-A177-3AD203B41FA5}">
                      <a16:colId xmlns:a16="http://schemas.microsoft.com/office/drawing/2014/main" val="20001"/>
                    </a:ext>
                  </a:extLst>
                </a:gridCol>
              </a:tblGrid>
              <a:tr h="715175">
                <a:tc>
                  <a:txBody>
                    <a:bodyPr/>
                    <a:lstStyle/>
                    <a:p>
                      <a:pPr lvl="0" algn="ctr" rtl="0">
                        <a:lnSpc>
                          <a:spcPct val="115000"/>
                        </a:lnSpc>
                        <a:spcBef>
                          <a:spcPts val="0"/>
                        </a:spcBef>
                        <a:buNone/>
                      </a:pPr>
                      <a:r>
                        <a:rPr lang="en" sz="3200" b="1">
                          <a:highlight>
                            <a:srgbClr val="D3D3D3"/>
                          </a:highlight>
                          <a:latin typeface="Verdana"/>
                          <a:ea typeface="Verdana"/>
                          <a:cs typeface="Verdana"/>
                          <a:sym typeface="Verdana"/>
                        </a:rPr>
                        <a:t>Types</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3200" b="1">
                          <a:highlight>
                            <a:srgbClr val="D3D3D3"/>
                          </a:highlight>
                          <a:latin typeface="Verdana"/>
                          <a:ea typeface="Verdana"/>
                          <a:cs typeface="Verdana"/>
                          <a:sym typeface="Verdana"/>
                        </a:rPr>
                        <a:t>Functions</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625875">
                <a:tc>
                  <a:txBody>
                    <a:bodyPr/>
                    <a:lstStyle/>
                    <a:p>
                      <a:pPr lvl="0" algn="ctr" rtl="0">
                        <a:lnSpc>
                          <a:spcPct val="115000"/>
                        </a:lnSpc>
                        <a:spcBef>
                          <a:spcPts val="0"/>
                        </a:spcBef>
                        <a:buNone/>
                      </a:pPr>
                      <a:endParaRPr sz="3200">
                        <a:highlight>
                          <a:srgbClr val="D3D3D3"/>
                        </a:highlight>
                        <a:latin typeface="Times New Roman"/>
                        <a:ea typeface="Times New Roman"/>
                        <a:cs typeface="Times New Roman"/>
                        <a:sym typeface="Times New Roman"/>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3200">
                        <a:solidFill>
                          <a:srgbClr val="4682B4"/>
                        </a:solidFill>
                        <a:highlight>
                          <a:srgbClr val="D3D3D3"/>
                        </a:highlight>
                        <a:latin typeface="Verdana"/>
                        <a:ea typeface="Verdana"/>
                        <a:cs typeface="Verdana"/>
                        <a:sym typeface="Verdana"/>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625875">
                <a:tc>
                  <a:txBody>
                    <a:bodyPr/>
                    <a:lstStyle/>
                    <a:p>
                      <a:pPr lvl="0" algn="ctr" rtl="0">
                        <a:lnSpc>
                          <a:spcPct val="115000"/>
                        </a:lnSpc>
                        <a:spcBef>
                          <a:spcPts val="0"/>
                        </a:spcBef>
                        <a:buNone/>
                      </a:pPr>
                      <a:endParaRPr sz="3200">
                        <a:highlight>
                          <a:srgbClr val="D3D3D3"/>
                        </a:highlight>
                        <a:latin typeface="Times New Roman"/>
                        <a:ea typeface="Times New Roman"/>
                        <a:cs typeface="Times New Roman"/>
                        <a:sym typeface="Times New Roman"/>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3200">
                        <a:solidFill>
                          <a:srgbClr val="4682B4"/>
                        </a:solidFill>
                        <a:highlight>
                          <a:srgbClr val="D3D3D3"/>
                        </a:highlight>
                        <a:latin typeface="Verdana"/>
                        <a:ea typeface="Verdana"/>
                        <a:cs typeface="Verdana"/>
                        <a:sym typeface="Verdana"/>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625875">
                <a:tc>
                  <a:txBody>
                    <a:bodyPr/>
                    <a:lstStyle/>
                    <a:p>
                      <a:pPr lvl="0" algn="ctr" rtl="0">
                        <a:lnSpc>
                          <a:spcPct val="115000"/>
                        </a:lnSpc>
                        <a:spcBef>
                          <a:spcPts val="0"/>
                        </a:spcBef>
                        <a:buNone/>
                      </a:pPr>
                      <a:endParaRPr sz="3200">
                        <a:highlight>
                          <a:srgbClr val="D3D3D3"/>
                        </a:highlight>
                        <a:latin typeface="Times New Roman"/>
                        <a:ea typeface="Times New Roman"/>
                        <a:cs typeface="Times New Roman"/>
                        <a:sym typeface="Times New Roman"/>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3200">
                        <a:solidFill>
                          <a:srgbClr val="4682B4"/>
                        </a:solidFill>
                        <a:highlight>
                          <a:srgbClr val="D3D3D3"/>
                        </a:highlight>
                        <a:latin typeface="Verdana"/>
                        <a:ea typeface="Verdana"/>
                        <a:cs typeface="Verdana"/>
                        <a:sym typeface="Verdana"/>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38869411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IP Addresses use binary numbers</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261749140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Shape 38"/>
          <p:cNvSpPr txBox="1">
            <a:spLocks noGrp="1"/>
          </p:cNvSpPr>
          <p:nvPr>
            <p:ph type="title"/>
          </p:nvPr>
        </p:nvSpPr>
        <p:spPr/>
        <p:txBody>
          <a:bodyPr/>
          <a:lstStyle/>
          <a:p>
            <a:r>
              <a:rPr lang="en"/>
              <a:t>Binary</a:t>
            </a:r>
          </a:p>
        </p:txBody>
      </p:sp>
      <p:sp>
        <p:nvSpPr>
          <p:cNvPr id="8" name="Content Placeholder 7"/>
          <p:cNvSpPr>
            <a:spLocks noGrp="1"/>
          </p:cNvSpPr>
          <p:nvPr>
            <p:ph idx="1"/>
          </p:nvPr>
        </p:nvSpPr>
        <p:spPr/>
        <p:txBody>
          <a:bodyPr/>
          <a:lstStyle/>
          <a:p>
            <a:endParaRPr lang="en-US"/>
          </a:p>
        </p:txBody>
      </p:sp>
      <p:pic>
        <p:nvPicPr>
          <p:cNvPr id="40" name="Shape 40"/>
          <p:cNvPicPr preferRelativeResize="0"/>
          <p:nvPr/>
        </p:nvPicPr>
        <p:blipFill>
          <a:blip r:embed="rId3">
            <a:alphaModFix/>
          </a:blip>
          <a:stretch>
            <a:fillRect/>
          </a:stretch>
        </p:blipFill>
        <p:spPr>
          <a:xfrm>
            <a:off x="457201" y="2057401"/>
            <a:ext cx="8229599" cy="3725699"/>
          </a:xfrm>
          <a:prstGeom prst="rect">
            <a:avLst/>
          </a:prstGeom>
          <a:noFill/>
          <a:ln>
            <a:noFill/>
          </a:ln>
        </p:spPr>
      </p:pic>
    </p:spTree>
    <p:extLst>
      <p:ext uri="{BB962C8B-B14F-4D97-AF65-F5344CB8AC3E}">
        <p14:creationId xmlns:p14="http://schemas.microsoft.com/office/powerpoint/2010/main" val="132762606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r>
              <a:rPr lang="en"/>
              <a:t>What is binary?</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72860844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title"/>
          </p:nvPr>
        </p:nvSpPr>
        <p:spPr/>
        <p:txBody>
          <a:bodyPr/>
          <a:lstStyle/>
          <a:p>
            <a:r>
              <a:rPr lang="en"/>
              <a:t>What is binary?</a:t>
            </a:r>
          </a:p>
        </p:txBody>
      </p:sp>
      <p:sp>
        <p:nvSpPr>
          <p:cNvPr id="57" name="Shape 57"/>
          <p:cNvSpPr txBox="1">
            <a:spLocks noGrp="1"/>
          </p:cNvSpPr>
          <p:nvPr>
            <p:ph idx="1"/>
          </p:nvPr>
        </p:nvSpPr>
        <p:spPr/>
        <p:txBody>
          <a:bodyPr/>
          <a:lstStyle/>
          <a:p>
            <a:r>
              <a:rPr lang="en"/>
              <a:t>A way of representing numbers using only two digits: 1 and 0.</a:t>
            </a:r>
          </a:p>
        </p:txBody>
      </p:sp>
      <p:pic>
        <p:nvPicPr>
          <p:cNvPr id="58" name="Shape 58"/>
          <p:cNvPicPr preferRelativeResize="0"/>
          <p:nvPr/>
        </p:nvPicPr>
        <p:blipFill>
          <a:blip r:embed="rId3">
            <a:alphaModFix/>
          </a:blip>
          <a:stretch>
            <a:fillRect/>
          </a:stretch>
        </p:blipFill>
        <p:spPr>
          <a:xfrm>
            <a:off x="1722775" y="3272676"/>
            <a:ext cx="5368874" cy="2430599"/>
          </a:xfrm>
          <a:prstGeom prst="rect">
            <a:avLst/>
          </a:prstGeom>
          <a:noFill/>
          <a:ln>
            <a:noFill/>
          </a:ln>
        </p:spPr>
      </p:pic>
    </p:spTree>
    <p:extLst>
      <p:ext uri="{BB962C8B-B14F-4D97-AF65-F5344CB8AC3E}">
        <p14:creationId xmlns:p14="http://schemas.microsoft.com/office/powerpoint/2010/main" val="273562056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p:nvPr/>
        </p:nvSpPr>
        <p:spPr>
          <a:xfrm>
            <a:off x="5304626" y="1700051"/>
            <a:ext cx="2912699" cy="1410899"/>
          </a:xfrm>
          <a:prstGeom prst="roundRect">
            <a:avLst>
              <a:gd name="adj" fmla="val 16667"/>
            </a:avLst>
          </a:prstGeom>
          <a:solidFill>
            <a:srgbClr val="EA9999"/>
          </a:solidFill>
          <a:ln w="19050" cap="flat" cmpd="sng">
            <a:solidFill>
              <a:srgbClr val="EA9999"/>
            </a:solidFill>
            <a:prstDash val="solid"/>
            <a:round/>
            <a:headEnd type="none" w="med" len="med"/>
            <a:tailEnd type="none" w="med" len="med"/>
          </a:ln>
        </p:spPr>
        <p:txBody>
          <a:bodyPr lIns="91425" tIns="91425" rIns="91425" bIns="91425" anchor="ctr" anchorCtr="0">
            <a:noAutofit/>
          </a:bodyPr>
          <a:lstStyle/>
          <a:p>
            <a:endParaRPr/>
          </a:p>
        </p:txBody>
      </p:sp>
      <p:sp>
        <p:nvSpPr>
          <p:cNvPr id="64" name="Shape 64"/>
          <p:cNvSpPr/>
          <p:nvPr/>
        </p:nvSpPr>
        <p:spPr>
          <a:xfrm>
            <a:off x="5059500" y="4944050"/>
            <a:ext cx="879900" cy="681600"/>
          </a:xfrm>
          <a:prstGeom prst="ellipse">
            <a:avLst/>
          </a:prstGeom>
          <a:solidFill>
            <a:srgbClr val="EA9999"/>
          </a:solidFill>
          <a:ln>
            <a:noFill/>
          </a:ln>
        </p:spPr>
        <p:txBody>
          <a:bodyPr lIns="91425" tIns="91425" rIns="91425" bIns="91425" anchor="ctr" anchorCtr="0">
            <a:noAutofit/>
          </a:bodyPr>
          <a:lstStyle/>
          <a:p>
            <a:endParaRPr/>
          </a:p>
        </p:txBody>
      </p:sp>
      <p:sp>
        <p:nvSpPr>
          <p:cNvPr id="65" name="Shape 65"/>
          <p:cNvSpPr/>
          <p:nvPr/>
        </p:nvSpPr>
        <p:spPr>
          <a:xfrm>
            <a:off x="1859100" y="2429450"/>
            <a:ext cx="879900" cy="681600"/>
          </a:xfrm>
          <a:prstGeom prst="ellipse">
            <a:avLst/>
          </a:prstGeom>
          <a:solidFill>
            <a:srgbClr val="EA9999"/>
          </a:solidFill>
          <a:ln>
            <a:noFill/>
          </a:ln>
        </p:spPr>
        <p:txBody>
          <a:bodyPr lIns="91425" tIns="91425" rIns="91425" bIns="91425" anchor="ctr" anchorCtr="0">
            <a:noAutofit/>
          </a:bodyPr>
          <a:lstStyle/>
          <a:p>
            <a:endParaRPr/>
          </a:p>
        </p:txBody>
      </p:sp>
      <p:pic>
        <p:nvPicPr>
          <p:cNvPr id="66" name="Shape 66"/>
          <p:cNvPicPr preferRelativeResize="0"/>
          <p:nvPr/>
        </p:nvPicPr>
        <p:blipFill>
          <a:blip r:embed="rId3">
            <a:alphaModFix/>
          </a:blip>
          <a:stretch>
            <a:fillRect/>
          </a:stretch>
        </p:blipFill>
        <p:spPr>
          <a:xfrm>
            <a:off x="152400" y="1606875"/>
            <a:ext cx="4381874" cy="2629124"/>
          </a:xfrm>
          <a:prstGeom prst="rect">
            <a:avLst/>
          </a:prstGeom>
          <a:noFill/>
          <a:ln>
            <a:noFill/>
          </a:ln>
        </p:spPr>
      </p:pic>
      <p:sp>
        <p:nvSpPr>
          <p:cNvPr id="67" name="Shape 67"/>
          <p:cNvSpPr txBox="1"/>
          <p:nvPr/>
        </p:nvSpPr>
        <p:spPr>
          <a:xfrm>
            <a:off x="970850" y="916475"/>
            <a:ext cx="2577900" cy="579300"/>
          </a:xfrm>
          <a:prstGeom prst="rect">
            <a:avLst/>
          </a:prstGeom>
          <a:noFill/>
          <a:ln>
            <a:noFill/>
          </a:ln>
        </p:spPr>
        <p:txBody>
          <a:bodyPr lIns="91425" tIns="91425" rIns="91425" bIns="91425" anchor="t" anchorCtr="0">
            <a:noAutofit/>
          </a:bodyPr>
          <a:lstStyle/>
          <a:p>
            <a:r>
              <a:rPr lang="en" sz="2400" u="sng"/>
              <a:t>Roman Numerals</a:t>
            </a:r>
          </a:p>
        </p:txBody>
      </p:sp>
      <p:sp>
        <p:nvSpPr>
          <p:cNvPr id="68" name="Shape 68"/>
          <p:cNvSpPr txBox="1"/>
          <p:nvPr/>
        </p:nvSpPr>
        <p:spPr>
          <a:xfrm>
            <a:off x="5771450" y="916475"/>
            <a:ext cx="2577900" cy="579300"/>
          </a:xfrm>
          <a:prstGeom prst="rect">
            <a:avLst/>
          </a:prstGeom>
          <a:noFill/>
          <a:ln>
            <a:noFill/>
          </a:ln>
        </p:spPr>
        <p:txBody>
          <a:bodyPr lIns="91425" tIns="91425" rIns="91425" bIns="91425" anchor="t" anchorCtr="0">
            <a:noAutofit/>
          </a:bodyPr>
          <a:lstStyle/>
          <a:p>
            <a:r>
              <a:rPr lang="en" sz="2400" u="sng"/>
              <a:t>Tick Marks</a:t>
            </a:r>
          </a:p>
        </p:txBody>
      </p:sp>
      <p:sp>
        <p:nvSpPr>
          <p:cNvPr id="69" name="Shape 69"/>
          <p:cNvSpPr txBox="1"/>
          <p:nvPr/>
        </p:nvSpPr>
        <p:spPr>
          <a:xfrm>
            <a:off x="3179275" y="4236000"/>
            <a:ext cx="3067200" cy="579300"/>
          </a:xfrm>
          <a:prstGeom prst="rect">
            <a:avLst/>
          </a:prstGeom>
          <a:noFill/>
          <a:ln>
            <a:noFill/>
          </a:ln>
        </p:spPr>
        <p:txBody>
          <a:bodyPr lIns="91425" tIns="91425" rIns="91425" bIns="91425" anchor="t" anchorCtr="0">
            <a:noAutofit/>
          </a:bodyPr>
          <a:lstStyle/>
          <a:p>
            <a:r>
              <a:rPr lang="en" sz="2400" u="sng"/>
              <a:t>Decimal Numbers</a:t>
            </a:r>
          </a:p>
        </p:txBody>
      </p:sp>
      <p:sp>
        <p:nvSpPr>
          <p:cNvPr id="70" name="Shape 70"/>
          <p:cNvSpPr txBox="1"/>
          <p:nvPr/>
        </p:nvSpPr>
        <p:spPr>
          <a:xfrm>
            <a:off x="532951" y="4835726"/>
            <a:ext cx="8018699" cy="987899"/>
          </a:xfrm>
          <a:prstGeom prst="rect">
            <a:avLst/>
          </a:prstGeom>
          <a:noFill/>
          <a:ln>
            <a:noFill/>
          </a:ln>
        </p:spPr>
        <p:txBody>
          <a:bodyPr lIns="91425" tIns="91425" rIns="91425" bIns="91425" anchor="t" anchorCtr="0">
            <a:noAutofit/>
          </a:bodyPr>
          <a:lstStyle/>
          <a:p>
            <a:r>
              <a:rPr lang="en" sz="4800">
                <a:latin typeface="Consolas"/>
                <a:ea typeface="Consolas"/>
                <a:cs typeface="Consolas"/>
                <a:sym typeface="Consolas"/>
              </a:rPr>
              <a:t>1 2 3 4 5 6 7 8 9 10 11</a:t>
            </a:r>
          </a:p>
        </p:txBody>
      </p:sp>
      <p:cxnSp>
        <p:nvCxnSpPr>
          <p:cNvPr id="71" name="Shape 71"/>
          <p:cNvCxnSpPr>
            <a:stCxn id="72" idx="0"/>
            <a:endCxn id="72" idx="0"/>
          </p:cNvCxnSpPr>
          <p:nvPr/>
        </p:nvCxnSpPr>
        <p:spPr>
          <a:xfrm flipH="1">
            <a:off x="5498750" y="1898350"/>
            <a:ext cx="272700" cy="942000"/>
          </a:xfrm>
          <a:prstGeom prst="straightConnector1">
            <a:avLst/>
          </a:prstGeom>
          <a:noFill/>
          <a:ln w="76200" cap="flat" cmpd="sng">
            <a:solidFill>
              <a:srgbClr val="000000"/>
            </a:solidFill>
            <a:prstDash val="solid"/>
            <a:round/>
            <a:headEnd type="none" w="lg" len="lg"/>
            <a:tailEnd type="none" w="lg" len="lg"/>
          </a:ln>
        </p:spPr>
      </p:cxnSp>
      <p:cxnSp>
        <p:nvCxnSpPr>
          <p:cNvPr id="73" name="Shape 73"/>
          <p:cNvCxnSpPr>
            <a:stCxn id="72" idx="0"/>
            <a:endCxn id="72" idx="0"/>
          </p:cNvCxnSpPr>
          <p:nvPr/>
        </p:nvCxnSpPr>
        <p:spPr>
          <a:xfrm flipH="1">
            <a:off x="5825150" y="1898350"/>
            <a:ext cx="219000" cy="1003800"/>
          </a:xfrm>
          <a:prstGeom prst="straightConnector1">
            <a:avLst/>
          </a:prstGeom>
          <a:noFill/>
          <a:ln w="76200" cap="flat" cmpd="sng">
            <a:solidFill>
              <a:srgbClr val="000000"/>
            </a:solidFill>
            <a:prstDash val="solid"/>
            <a:round/>
            <a:headEnd type="none" w="lg" len="lg"/>
            <a:tailEnd type="none" w="lg" len="lg"/>
          </a:ln>
        </p:spPr>
      </p:cxnSp>
      <p:cxnSp>
        <p:nvCxnSpPr>
          <p:cNvPr id="74" name="Shape 74"/>
          <p:cNvCxnSpPr>
            <a:stCxn id="72" idx="0"/>
            <a:endCxn id="72" idx="0"/>
          </p:cNvCxnSpPr>
          <p:nvPr/>
        </p:nvCxnSpPr>
        <p:spPr>
          <a:xfrm flipH="1">
            <a:off x="6129950" y="1898350"/>
            <a:ext cx="219000" cy="1003800"/>
          </a:xfrm>
          <a:prstGeom prst="straightConnector1">
            <a:avLst/>
          </a:prstGeom>
          <a:noFill/>
          <a:ln w="76200" cap="flat" cmpd="sng">
            <a:solidFill>
              <a:srgbClr val="000000"/>
            </a:solidFill>
            <a:prstDash val="solid"/>
            <a:round/>
            <a:headEnd type="none" w="lg" len="lg"/>
            <a:tailEnd type="none" w="lg" len="lg"/>
          </a:ln>
        </p:spPr>
      </p:cxnSp>
      <p:cxnSp>
        <p:nvCxnSpPr>
          <p:cNvPr id="75" name="Shape 75"/>
          <p:cNvCxnSpPr>
            <a:stCxn id="72" idx="0"/>
            <a:endCxn id="72" idx="0"/>
          </p:cNvCxnSpPr>
          <p:nvPr/>
        </p:nvCxnSpPr>
        <p:spPr>
          <a:xfrm flipH="1">
            <a:off x="6543950" y="1898350"/>
            <a:ext cx="109800" cy="979200"/>
          </a:xfrm>
          <a:prstGeom prst="straightConnector1">
            <a:avLst/>
          </a:prstGeom>
          <a:noFill/>
          <a:ln w="76200" cap="flat" cmpd="sng">
            <a:solidFill>
              <a:srgbClr val="000000"/>
            </a:solidFill>
            <a:prstDash val="solid"/>
            <a:round/>
            <a:headEnd type="none" w="lg" len="lg"/>
            <a:tailEnd type="none" w="lg" len="lg"/>
          </a:ln>
        </p:spPr>
      </p:cxnSp>
      <p:cxnSp>
        <p:nvCxnSpPr>
          <p:cNvPr id="76" name="Shape 76"/>
          <p:cNvCxnSpPr>
            <a:stCxn id="72" idx="0"/>
            <a:endCxn id="72" idx="0"/>
          </p:cNvCxnSpPr>
          <p:nvPr/>
        </p:nvCxnSpPr>
        <p:spPr>
          <a:xfrm flipH="1">
            <a:off x="5444575" y="1861150"/>
            <a:ext cx="1384500" cy="1028700"/>
          </a:xfrm>
          <a:prstGeom prst="straightConnector1">
            <a:avLst/>
          </a:prstGeom>
          <a:noFill/>
          <a:ln w="76200" cap="flat" cmpd="sng">
            <a:solidFill>
              <a:srgbClr val="000000"/>
            </a:solidFill>
            <a:prstDash val="solid"/>
            <a:round/>
            <a:headEnd type="none" w="lg" len="lg"/>
            <a:tailEnd type="none" w="lg" len="lg"/>
          </a:ln>
        </p:spPr>
      </p:cxnSp>
      <p:cxnSp>
        <p:nvCxnSpPr>
          <p:cNvPr id="77" name="Shape 77"/>
          <p:cNvCxnSpPr>
            <a:stCxn id="72" idx="0"/>
            <a:endCxn id="72" idx="0"/>
          </p:cNvCxnSpPr>
          <p:nvPr/>
        </p:nvCxnSpPr>
        <p:spPr>
          <a:xfrm flipH="1">
            <a:off x="7349525" y="1795525"/>
            <a:ext cx="124500" cy="1094400"/>
          </a:xfrm>
          <a:prstGeom prst="straightConnector1">
            <a:avLst/>
          </a:prstGeom>
          <a:noFill/>
          <a:ln w="76200" cap="flat" cmpd="sng">
            <a:solidFill>
              <a:srgbClr val="000000"/>
            </a:solidFill>
            <a:prstDash val="solid"/>
            <a:round/>
            <a:headEnd type="none" w="lg" len="lg"/>
            <a:tailEnd type="none" w="lg" len="lg"/>
          </a:ln>
        </p:spPr>
      </p:cxnSp>
      <p:cxnSp>
        <p:nvCxnSpPr>
          <p:cNvPr id="78" name="Shape 78"/>
          <p:cNvCxnSpPr>
            <a:stCxn id="72" idx="0"/>
            <a:endCxn id="72" idx="0"/>
          </p:cNvCxnSpPr>
          <p:nvPr/>
        </p:nvCxnSpPr>
        <p:spPr>
          <a:xfrm flipH="1">
            <a:off x="7654325" y="1795525"/>
            <a:ext cx="124500" cy="1094400"/>
          </a:xfrm>
          <a:prstGeom prst="straightConnector1">
            <a:avLst/>
          </a:prstGeom>
          <a:noFill/>
          <a:ln w="76200" cap="flat" cmpd="sng">
            <a:solidFill>
              <a:srgbClr val="000000"/>
            </a:solidFill>
            <a:prstDash val="solid"/>
            <a:round/>
            <a:headEnd type="none" w="lg" len="lg"/>
            <a:tailEnd type="none" w="lg" len="lg"/>
          </a:ln>
        </p:spPr>
      </p:cxnSp>
      <p:cxnSp>
        <p:nvCxnSpPr>
          <p:cNvPr id="79" name="Shape 79"/>
          <p:cNvCxnSpPr>
            <a:stCxn id="72" idx="0"/>
            <a:endCxn id="72" idx="0"/>
          </p:cNvCxnSpPr>
          <p:nvPr/>
        </p:nvCxnSpPr>
        <p:spPr>
          <a:xfrm flipH="1">
            <a:off x="7959125" y="1795525"/>
            <a:ext cx="124500" cy="1094400"/>
          </a:xfrm>
          <a:prstGeom prst="straightConnector1">
            <a:avLst/>
          </a:prstGeom>
          <a:noFill/>
          <a:ln w="76200" cap="flat" cmpd="sng">
            <a:solidFill>
              <a:srgbClr val="000000"/>
            </a:solidFill>
            <a:prstDash val="solid"/>
            <a:round/>
            <a:headEnd type="none" w="lg" len="lg"/>
            <a:tailEnd type="none" w="lg" len="lg"/>
          </a:ln>
        </p:spPr>
      </p:cxn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314325233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p:txBody>
          <a:bodyPr/>
          <a:lstStyle/>
          <a:p>
            <a:r>
              <a:rPr lang="en"/>
              <a:t>Why Use Binary?</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245383779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p:txBody>
          <a:bodyPr/>
          <a:lstStyle/>
          <a:p>
            <a:r>
              <a:rPr lang="en"/>
              <a:t>Why Use Binary?</a:t>
            </a:r>
          </a:p>
        </p:txBody>
      </p:sp>
      <p:sp>
        <p:nvSpPr>
          <p:cNvPr id="91" name="Shape 91"/>
          <p:cNvSpPr txBox="1">
            <a:spLocks noGrp="1"/>
          </p:cNvSpPr>
          <p:nvPr>
            <p:ph idx="1"/>
          </p:nvPr>
        </p:nvSpPr>
        <p:spPr/>
        <p:txBody>
          <a:bodyPr/>
          <a:lstStyle/>
          <a:p>
            <a:r>
              <a:rPr lang="en"/>
              <a:t>Alan Turing showed that any function can be described by adding and subtracting binary numbers.</a:t>
            </a:r>
          </a:p>
        </p:txBody>
      </p:sp>
      <p:pic>
        <p:nvPicPr>
          <p:cNvPr id="92" name="Shape 92" descr="Alan_Turing_Aged_16.jpg"/>
          <p:cNvPicPr preferRelativeResize="0"/>
          <p:nvPr/>
        </p:nvPicPr>
        <p:blipFill>
          <a:blip r:embed="rId3">
            <a:alphaModFix/>
          </a:blip>
          <a:stretch>
            <a:fillRect/>
          </a:stretch>
        </p:blipFill>
        <p:spPr>
          <a:xfrm>
            <a:off x="5509976" y="1619251"/>
            <a:ext cx="2592649" cy="3595899"/>
          </a:xfrm>
          <a:prstGeom prst="rect">
            <a:avLst/>
          </a:prstGeom>
          <a:noFill/>
          <a:ln>
            <a:noFill/>
          </a:ln>
        </p:spPr>
      </p:pic>
    </p:spTree>
    <p:extLst>
      <p:ext uri="{BB962C8B-B14F-4D97-AF65-F5344CB8AC3E}">
        <p14:creationId xmlns:p14="http://schemas.microsoft.com/office/powerpoint/2010/main" val="50269181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p:txBody>
          <a:bodyPr/>
          <a:lstStyle/>
          <a:p>
            <a:r>
              <a:rPr lang="en"/>
              <a:t>Why Use Binary?</a:t>
            </a:r>
          </a:p>
        </p:txBody>
      </p:sp>
      <p:sp>
        <p:nvSpPr>
          <p:cNvPr id="98" name="Shape 98"/>
          <p:cNvSpPr txBox="1">
            <a:spLocks noGrp="1"/>
          </p:cNvSpPr>
          <p:nvPr>
            <p:ph idx="1"/>
          </p:nvPr>
        </p:nvSpPr>
        <p:spPr/>
        <p:txBody>
          <a:bodyPr/>
          <a:lstStyle/>
          <a:p>
            <a:r>
              <a:rPr lang="en-US"/>
              <a:t>Computers are physical machines that store and process electricity. </a:t>
            </a:r>
          </a:p>
          <a:p>
            <a:endParaRPr lang="en-US"/>
          </a:p>
          <a:p>
            <a:r>
              <a:rPr lang="en-US"/>
              <a:t>In every part of the machine, electricity flows through or it doesn’t flow through.</a:t>
            </a:r>
          </a:p>
          <a:p>
            <a:endParaRPr lang="en-US"/>
          </a:p>
          <a:p>
            <a:r>
              <a:rPr lang="en-US"/>
              <a:t>We interpret the presence of electricity as 1 and the absence of electricity as 0.</a:t>
            </a:r>
          </a:p>
          <a:p>
            <a:endParaRPr lang="en-US"/>
          </a:p>
        </p:txBody>
      </p:sp>
    </p:spTree>
    <p:extLst>
      <p:ext uri="{BB962C8B-B14F-4D97-AF65-F5344CB8AC3E}">
        <p14:creationId xmlns:p14="http://schemas.microsoft.com/office/powerpoint/2010/main" val="363561881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p:txBody>
          <a:bodyPr/>
          <a:lstStyle/>
          <a:p>
            <a:r>
              <a:rPr lang="en"/>
              <a:t>Why Use Binary?</a:t>
            </a:r>
          </a:p>
        </p:txBody>
      </p:sp>
      <p:sp>
        <p:nvSpPr>
          <p:cNvPr id="8" name="Content Placeholder 7"/>
          <p:cNvSpPr>
            <a:spLocks noGrp="1"/>
          </p:cNvSpPr>
          <p:nvPr>
            <p:ph idx="1"/>
          </p:nvPr>
        </p:nvSpPr>
        <p:spPr/>
        <p:txBody>
          <a:bodyPr/>
          <a:lstStyle/>
          <a:p>
            <a:endParaRPr lang="en-US"/>
          </a:p>
        </p:txBody>
      </p:sp>
      <p:pic>
        <p:nvPicPr>
          <p:cNvPr id="104" name="Shape 104"/>
          <p:cNvPicPr preferRelativeResize="0"/>
          <p:nvPr/>
        </p:nvPicPr>
        <p:blipFill>
          <a:blip r:embed="rId3">
            <a:alphaModFix/>
          </a:blip>
          <a:stretch>
            <a:fillRect/>
          </a:stretch>
        </p:blipFill>
        <p:spPr>
          <a:xfrm>
            <a:off x="1746175" y="1920626"/>
            <a:ext cx="5281200" cy="3586825"/>
          </a:xfrm>
          <a:prstGeom prst="rect">
            <a:avLst/>
          </a:prstGeom>
          <a:noFill/>
          <a:ln>
            <a:noFill/>
          </a:ln>
        </p:spPr>
      </p:pic>
      <p:sp>
        <p:nvSpPr>
          <p:cNvPr id="105" name="Shape 105"/>
          <p:cNvSpPr txBox="1"/>
          <p:nvPr/>
        </p:nvSpPr>
        <p:spPr>
          <a:xfrm>
            <a:off x="2615125" y="1539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06" name="Shape 106"/>
          <p:cNvSpPr txBox="1"/>
          <p:nvPr/>
        </p:nvSpPr>
        <p:spPr>
          <a:xfrm>
            <a:off x="4824925" y="1539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07" name="Shape 107"/>
          <p:cNvSpPr txBox="1"/>
          <p:nvPr/>
        </p:nvSpPr>
        <p:spPr>
          <a:xfrm>
            <a:off x="6348925" y="1539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08" name="Shape 108"/>
          <p:cNvSpPr txBox="1"/>
          <p:nvPr/>
        </p:nvSpPr>
        <p:spPr>
          <a:xfrm>
            <a:off x="6425125" y="2682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09" name="Shape 109"/>
          <p:cNvSpPr txBox="1"/>
          <p:nvPr/>
        </p:nvSpPr>
        <p:spPr>
          <a:xfrm>
            <a:off x="4139125" y="2682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0" name="Shape 110"/>
          <p:cNvSpPr txBox="1"/>
          <p:nvPr/>
        </p:nvSpPr>
        <p:spPr>
          <a:xfrm>
            <a:off x="3300925" y="2682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1" name="Shape 111"/>
          <p:cNvSpPr txBox="1"/>
          <p:nvPr/>
        </p:nvSpPr>
        <p:spPr>
          <a:xfrm>
            <a:off x="1853125" y="27588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2" name="Shape 112"/>
          <p:cNvSpPr txBox="1"/>
          <p:nvPr/>
        </p:nvSpPr>
        <p:spPr>
          <a:xfrm>
            <a:off x="3377125" y="39780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3" name="Shape 113"/>
          <p:cNvSpPr txBox="1"/>
          <p:nvPr/>
        </p:nvSpPr>
        <p:spPr>
          <a:xfrm>
            <a:off x="4901125" y="39780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4" name="Shape 114"/>
          <p:cNvSpPr txBox="1"/>
          <p:nvPr/>
        </p:nvSpPr>
        <p:spPr>
          <a:xfrm>
            <a:off x="5663125" y="39780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5" name="Shape 115"/>
          <p:cNvSpPr txBox="1"/>
          <p:nvPr/>
        </p:nvSpPr>
        <p:spPr>
          <a:xfrm>
            <a:off x="6425125" y="39780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6" name="Shape 116"/>
          <p:cNvSpPr txBox="1"/>
          <p:nvPr/>
        </p:nvSpPr>
        <p:spPr>
          <a:xfrm>
            <a:off x="1822375" y="1564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17" name="Shape 117"/>
          <p:cNvSpPr txBox="1"/>
          <p:nvPr/>
        </p:nvSpPr>
        <p:spPr>
          <a:xfrm>
            <a:off x="3346375" y="1564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18" name="Shape 118"/>
          <p:cNvSpPr txBox="1"/>
          <p:nvPr/>
        </p:nvSpPr>
        <p:spPr>
          <a:xfrm>
            <a:off x="4032175" y="1564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19" name="Shape 119"/>
          <p:cNvSpPr txBox="1"/>
          <p:nvPr/>
        </p:nvSpPr>
        <p:spPr>
          <a:xfrm>
            <a:off x="5556175" y="14883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0" name="Shape 120"/>
          <p:cNvSpPr txBox="1"/>
          <p:nvPr/>
        </p:nvSpPr>
        <p:spPr>
          <a:xfrm>
            <a:off x="5632375" y="27837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1" name="Shape 121"/>
          <p:cNvSpPr txBox="1"/>
          <p:nvPr/>
        </p:nvSpPr>
        <p:spPr>
          <a:xfrm>
            <a:off x="4870375" y="2707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2" name="Shape 122"/>
          <p:cNvSpPr txBox="1"/>
          <p:nvPr/>
        </p:nvSpPr>
        <p:spPr>
          <a:xfrm>
            <a:off x="2584375" y="2707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3" name="Shape 123"/>
          <p:cNvSpPr txBox="1"/>
          <p:nvPr/>
        </p:nvSpPr>
        <p:spPr>
          <a:xfrm>
            <a:off x="1898575" y="40029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4" name="Shape 124"/>
          <p:cNvSpPr txBox="1"/>
          <p:nvPr/>
        </p:nvSpPr>
        <p:spPr>
          <a:xfrm>
            <a:off x="2660575" y="39267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5" name="Shape 125"/>
          <p:cNvSpPr txBox="1"/>
          <p:nvPr/>
        </p:nvSpPr>
        <p:spPr>
          <a:xfrm>
            <a:off x="4184575" y="39267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Tree>
    <p:extLst>
      <p:ext uri="{BB962C8B-B14F-4D97-AF65-F5344CB8AC3E}">
        <p14:creationId xmlns:p14="http://schemas.microsoft.com/office/powerpoint/2010/main" val="68585437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r>
              <a:rPr lang="en"/>
              <a:t>Why Use Binary?</a:t>
            </a:r>
          </a:p>
        </p:txBody>
      </p:sp>
      <p:sp>
        <p:nvSpPr>
          <p:cNvPr id="8" name="Content Placeholder 7"/>
          <p:cNvSpPr>
            <a:spLocks noGrp="1"/>
          </p:cNvSpPr>
          <p:nvPr>
            <p:ph idx="1"/>
          </p:nvPr>
        </p:nvSpPr>
        <p:spPr/>
        <p:txBody>
          <a:bodyPr/>
          <a:lstStyle/>
          <a:p>
            <a:endParaRPr lang="en-US"/>
          </a:p>
        </p:txBody>
      </p:sp>
      <p:pic>
        <p:nvPicPr>
          <p:cNvPr id="131" name="Shape 131"/>
          <p:cNvPicPr preferRelativeResize="0"/>
          <p:nvPr/>
        </p:nvPicPr>
        <p:blipFill>
          <a:blip r:embed="rId3">
            <a:alphaModFix/>
          </a:blip>
          <a:stretch>
            <a:fillRect/>
          </a:stretch>
        </p:blipFill>
        <p:spPr>
          <a:xfrm>
            <a:off x="1158626" y="1840051"/>
            <a:ext cx="2681575" cy="904343"/>
          </a:xfrm>
          <a:prstGeom prst="rect">
            <a:avLst/>
          </a:prstGeom>
          <a:noFill/>
          <a:ln>
            <a:noFill/>
          </a:ln>
        </p:spPr>
      </p:pic>
      <p:pic>
        <p:nvPicPr>
          <p:cNvPr id="132" name="Shape 132"/>
          <p:cNvPicPr preferRelativeResize="0"/>
          <p:nvPr/>
        </p:nvPicPr>
        <p:blipFill>
          <a:blip r:embed="rId4">
            <a:alphaModFix/>
          </a:blip>
          <a:stretch>
            <a:fillRect/>
          </a:stretch>
        </p:blipFill>
        <p:spPr>
          <a:xfrm>
            <a:off x="1363313" y="2402826"/>
            <a:ext cx="1809975" cy="1809975"/>
          </a:xfrm>
          <a:prstGeom prst="rect">
            <a:avLst/>
          </a:prstGeom>
          <a:noFill/>
          <a:ln>
            <a:noFill/>
          </a:ln>
        </p:spPr>
      </p:pic>
      <p:pic>
        <p:nvPicPr>
          <p:cNvPr id="133" name="Shape 133"/>
          <p:cNvPicPr preferRelativeResize="0"/>
          <p:nvPr/>
        </p:nvPicPr>
        <p:blipFill>
          <a:blip r:embed="rId5">
            <a:alphaModFix/>
          </a:blip>
          <a:stretch>
            <a:fillRect/>
          </a:stretch>
        </p:blipFill>
        <p:spPr>
          <a:xfrm>
            <a:off x="597254" y="5001550"/>
            <a:ext cx="3242956" cy="1095374"/>
          </a:xfrm>
          <a:prstGeom prst="rect">
            <a:avLst/>
          </a:prstGeom>
          <a:noFill/>
          <a:ln>
            <a:noFill/>
          </a:ln>
        </p:spPr>
      </p:pic>
      <p:pic>
        <p:nvPicPr>
          <p:cNvPr id="134" name="Shape 134"/>
          <p:cNvPicPr preferRelativeResize="0"/>
          <p:nvPr/>
        </p:nvPicPr>
        <p:blipFill>
          <a:blip r:embed="rId6">
            <a:alphaModFix/>
          </a:blip>
          <a:stretch>
            <a:fillRect/>
          </a:stretch>
        </p:blipFill>
        <p:spPr>
          <a:xfrm>
            <a:off x="1445101" y="4251376"/>
            <a:ext cx="1646425" cy="789575"/>
          </a:xfrm>
          <a:prstGeom prst="rect">
            <a:avLst/>
          </a:prstGeom>
          <a:noFill/>
          <a:ln>
            <a:noFill/>
          </a:ln>
        </p:spPr>
      </p:pic>
      <p:sp>
        <p:nvSpPr>
          <p:cNvPr id="135" name="Shape 135"/>
          <p:cNvSpPr/>
          <p:nvPr/>
        </p:nvSpPr>
        <p:spPr>
          <a:xfrm>
            <a:off x="4052825" y="1947926"/>
            <a:ext cx="942000" cy="3779999"/>
          </a:xfrm>
          <a:prstGeom prst="rightArrow">
            <a:avLst>
              <a:gd name="adj1" fmla="val 50000"/>
              <a:gd name="adj2" fmla="val 50000"/>
            </a:avLst>
          </a:prstGeom>
          <a:solidFill>
            <a:srgbClr val="00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136" name="Shape 136"/>
          <p:cNvPicPr preferRelativeResize="0"/>
          <p:nvPr/>
        </p:nvPicPr>
        <p:blipFill>
          <a:blip r:embed="rId7">
            <a:alphaModFix/>
          </a:blip>
          <a:stretch>
            <a:fillRect/>
          </a:stretch>
        </p:blipFill>
        <p:spPr>
          <a:xfrm>
            <a:off x="5692500" y="2031050"/>
            <a:ext cx="2857500" cy="3009900"/>
          </a:xfrm>
          <a:prstGeom prst="rect">
            <a:avLst/>
          </a:prstGeom>
          <a:noFill/>
          <a:ln>
            <a:noFill/>
          </a:ln>
        </p:spPr>
      </p:pic>
    </p:spTree>
    <p:extLst>
      <p:ext uri="{BB962C8B-B14F-4D97-AF65-F5344CB8AC3E}">
        <p14:creationId xmlns:p14="http://schemas.microsoft.com/office/powerpoint/2010/main" val="1136355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graphicFrame>
        <p:nvGraphicFramePr>
          <p:cNvPr id="97" name="Shape 97"/>
          <p:cNvGraphicFramePr/>
          <p:nvPr/>
        </p:nvGraphicFramePr>
        <p:xfrm>
          <a:off x="152400" y="203200"/>
          <a:ext cx="8531850" cy="2430507"/>
        </p:xfrm>
        <a:graphic>
          <a:graphicData uri="http://schemas.openxmlformats.org/drawingml/2006/table">
            <a:tbl>
              <a:tblPr>
                <a:solidFill>
                  <a:srgbClr val="D3D3D3"/>
                </a:solidFill>
              </a:tblPr>
              <a:tblGrid>
                <a:gridCol w="4265925">
                  <a:extLst>
                    <a:ext uri="{9D8B030D-6E8A-4147-A177-3AD203B41FA5}">
                      <a16:colId xmlns:a16="http://schemas.microsoft.com/office/drawing/2014/main" val="20000"/>
                    </a:ext>
                  </a:extLst>
                </a:gridCol>
                <a:gridCol w="4265925">
                  <a:extLst>
                    <a:ext uri="{9D8B030D-6E8A-4147-A177-3AD203B41FA5}">
                      <a16:colId xmlns:a16="http://schemas.microsoft.com/office/drawing/2014/main" val="20001"/>
                    </a:ext>
                  </a:extLst>
                </a:gridCol>
              </a:tblGrid>
              <a:tr h="715175">
                <a:tc>
                  <a:txBody>
                    <a:bodyPr/>
                    <a:lstStyle/>
                    <a:p>
                      <a:pPr lvl="0" algn="ctr" rtl="0">
                        <a:lnSpc>
                          <a:spcPct val="115000"/>
                        </a:lnSpc>
                        <a:spcBef>
                          <a:spcPts val="0"/>
                        </a:spcBef>
                        <a:buNone/>
                      </a:pPr>
                      <a:r>
                        <a:rPr lang="en" sz="3200" b="1">
                          <a:highlight>
                            <a:srgbClr val="D3D3D3"/>
                          </a:highlight>
                          <a:latin typeface="Verdana"/>
                          <a:ea typeface="Verdana"/>
                          <a:cs typeface="Verdana"/>
                          <a:sym typeface="Verdana"/>
                        </a:rPr>
                        <a:t>Types</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3200" b="1">
                          <a:highlight>
                            <a:srgbClr val="D3D3D3"/>
                          </a:highlight>
                          <a:latin typeface="Verdana"/>
                          <a:ea typeface="Verdana"/>
                          <a:cs typeface="Verdana"/>
                          <a:sym typeface="Verdana"/>
                        </a:rPr>
                        <a:t>Functions</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625875">
                <a:tc>
                  <a:txBody>
                    <a:bodyPr/>
                    <a:lstStyle/>
                    <a:p>
                      <a:pPr lvl="0" algn="ctr" rtl="0">
                        <a:lnSpc>
                          <a:spcPct val="115000"/>
                        </a:lnSpc>
                        <a:spcBef>
                          <a:spcPts val="0"/>
                        </a:spcBef>
                        <a:buNone/>
                      </a:pPr>
                      <a:r>
                        <a:rPr lang="en" sz="3200">
                          <a:highlight>
                            <a:srgbClr val="D3D3D3"/>
                          </a:highlight>
                          <a:latin typeface="Times New Roman"/>
                          <a:ea typeface="Times New Roman"/>
                          <a:cs typeface="Times New Roman"/>
                          <a:sym typeface="Times New Roman"/>
                        </a:rPr>
                        <a:t>Number</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3200">
                          <a:solidFill>
                            <a:srgbClr val="4682B4"/>
                          </a:solidFill>
                          <a:highlight>
                            <a:srgbClr val="D3D3D3"/>
                          </a:highlight>
                          <a:latin typeface="Verdana"/>
                          <a:ea typeface="Verdana"/>
                          <a:cs typeface="Verdana"/>
                          <a:sym typeface="Verdana"/>
                        </a:rPr>
                        <a: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sqr</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sqrt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expt</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329155984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Shape 142"/>
          <p:cNvSpPr txBox="1">
            <a:spLocks noGrp="1"/>
          </p:cNvSpPr>
          <p:nvPr>
            <p:ph type="title"/>
          </p:nvPr>
        </p:nvSpPr>
        <p:spPr/>
        <p:txBody>
          <a:bodyPr/>
          <a:lstStyle/>
          <a:p>
            <a:r>
              <a:rPr lang="en"/>
              <a:t>Translating Binary to Decimal</a:t>
            </a:r>
          </a:p>
        </p:txBody>
      </p:sp>
      <p:sp>
        <p:nvSpPr>
          <p:cNvPr id="8" name="Content Placeholder 7"/>
          <p:cNvSpPr>
            <a:spLocks noGrp="1"/>
          </p:cNvSpPr>
          <p:nvPr>
            <p:ph idx="1"/>
          </p:nvPr>
        </p:nvSpPr>
        <p:spPr/>
        <p:txBody>
          <a:bodyPr/>
          <a:lstStyle/>
          <a:p>
            <a:endParaRPr lang="en-US"/>
          </a:p>
        </p:txBody>
      </p:sp>
      <p:pic>
        <p:nvPicPr>
          <p:cNvPr id="143" name="Shape 143"/>
          <p:cNvPicPr preferRelativeResize="0"/>
          <p:nvPr/>
        </p:nvPicPr>
        <p:blipFill>
          <a:blip r:embed="rId3">
            <a:alphaModFix/>
          </a:blip>
          <a:stretch>
            <a:fillRect/>
          </a:stretch>
        </p:blipFill>
        <p:spPr>
          <a:xfrm>
            <a:off x="457200" y="2057401"/>
            <a:ext cx="8229600" cy="3725699"/>
          </a:xfrm>
          <a:prstGeom prst="rect">
            <a:avLst/>
          </a:prstGeom>
          <a:noFill/>
          <a:ln>
            <a:noFill/>
          </a:ln>
        </p:spPr>
      </p:pic>
    </p:spTree>
    <p:extLst>
      <p:ext uri="{BB962C8B-B14F-4D97-AF65-F5344CB8AC3E}">
        <p14:creationId xmlns:p14="http://schemas.microsoft.com/office/powerpoint/2010/main" val="21085839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9" name="Shape 149"/>
          <p:cNvSpPr txBox="1">
            <a:spLocks noGrp="1"/>
          </p:cNvSpPr>
          <p:nvPr>
            <p:ph type="title"/>
          </p:nvPr>
        </p:nvSpPr>
        <p:spPr/>
        <p:txBody>
          <a:bodyPr/>
          <a:lstStyle/>
          <a:p>
            <a:r>
              <a:rPr lang="en"/>
              <a:t>Step 0: Make 8 Columns</a:t>
            </a:r>
          </a:p>
        </p:txBody>
      </p:sp>
      <p:sp>
        <p:nvSpPr>
          <p:cNvPr id="8" name="Content Placeholder 7"/>
          <p:cNvSpPr>
            <a:spLocks noGrp="1"/>
          </p:cNvSpPr>
          <p:nvPr>
            <p:ph idx="1"/>
          </p:nvPr>
        </p:nvSpPr>
        <p:spPr/>
        <p:txBody>
          <a:bodyPr/>
          <a:lstStyle/>
          <a:p>
            <a:endParaRPr lang="en-US"/>
          </a:p>
        </p:txBody>
      </p:sp>
      <p:pic>
        <p:nvPicPr>
          <p:cNvPr id="150" name="Shape 150"/>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51" name="Shape 151"/>
          <p:cNvGraphicFramePr/>
          <p:nvPr/>
        </p:nvGraphicFramePr>
        <p:xfrm>
          <a:off x="457200" y="2057400"/>
          <a:ext cx="3000000" cy="3000000"/>
        </p:xfrm>
        <a:graphic>
          <a:graphicData uri="http://schemas.openxmlformats.org/drawingml/2006/table">
            <a:tbl>
              <a:tblPr>
                <a:noFill/>
              </a:tblPr>
              <a:tblGrid>
                <a:gridCol w="1018750">
                  <a:extLst>
                    <a:ext uri="{9D8B030D-6E8A-4147-A177-3AD203B41FA5}">
                      <a16:colId xmlns:a16="http://schemas.microsoft.com/office/drawing/2014/main" val="20000"/>
                    </a:ext>
                  </a:extLst>
                </a:gridCol>
                <a:gridCol w="1018750">
                  <a:extLst>
                    <a:ext uri="{9D8B030D-6E8A-4147-A177-3AD203B41FA5}">
                      <a16:colId xmlns:a16="http://schemas.microsoft.com/office/drawing/2014/main" val="20001"/>
                    </a:ext>
                  </a:extLst>
                </a:gridCol>
                <a:gridCol w="1018750">
                  <a:extLst>
                    <a:ext uri="{9D8B030D-6E8A-4147-A177-3AD203B41FA5}">
                      <a16:colId xmlns:a16="http://schemas.microsoft.com/office/drawing/2014/main" val="20002"/>
                    </a:ext>
                  </a:extLst>
                </a:gridCol>
                <a:gridCol w="1018750">
                  <a:extLst>
                    <a:ext uri="{9D8B030D-6E8A-4147-A177-3AD203B41FA5}">
                      <a16:colId xmlns:a16="http://schemas.microsoft.com/office/drawing/2014/main" val="20003"/>
                    </a:ext>
                  </a:extLst>
                </a:gridCol>
                <a:gridCol w="1018750">
                  <a:extLst>
                    <a:ext uri="{9D8B030D-6E8A-4147-A177-3AD203B41FA5}">
                      <a16:colId xmlns:a16="http://schemas.microsoft.com/office/drawing/2014/main" val="20004"/>
                    </a:ext>
                  </a:extLst>
                </a:gridCol>
                <a:gridCol w="1018750">
                  <a:extLst>
                    <a:ext uri="{9D8B030D-6E8A-4147-A177-3AD203B41FA5}">
                      <a16:colId xmlns:a16="http://schemas.microsoft.com/office/drawing/2014/main" val="20005"/>
                    </a:ext>
                  </a:extLst>
                </a:gridCol>
                <a:gridCol w="1018750">
                  <a:extLst>
                    <a:ext uri="{9D8B030D-6E8A-4147-A177-3AD203B41FA5}">
                      <a16:colId xmlns:a16="http://schemas.microsoft.com/office/drawing/2014/main" val="20006"/>
                    </a:ext>
                  </a:extLst>
                </a:gridCol>
                <a:gridCol w="1018750">
                  <a:extLst>
                    <a:ext uri="{9D8B030D-6E8A-4147-A177-3AD203B41FA5}">
                      <a16:colId xmlns:a16="http://schemas.microsoft.com/office/drawing/2014/main" val="20007"/>
                    </a:ext>
                  </a:extLst>
                </a:gridCol>
              </a:tblGrid>
              <a:tr h="367440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1737169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7" name="Shape 157"/>
          <p:cNvSpPr txBox="1">
            <a:spLocks noGrp="1"/>
          </p:cNvSpPr>
          <p:nvPr>
            <p:ph type="title"/>
          </p:nvPr>
        </p:nvSpPr>
        <p:spPr/>
        <p:txBody>
          <a:bodyPr/>
          <a:lstStyle/>
          <a:p>
            <a:r>
              <a:rPr lang="en"/>
              <a:t>Step 1: Make 4 Rows</a:t>
            </a:r>
          </a:p>
        </p:txBody>
      </p:sp>
      <p:sp>
        <p:nvSpPr>
          <p:cNvPr id="8" name="Content Placeholder 7"/>
          <p:cNvSpPr>
            <a:spLocks noGrp="1"/>
          </p:cNvSpPr>
          <p:nvPr>
            <p:ph idx="1"/>
          </p:nvPr>
        </p:nvSpPr>
        <p:spPr/>
        <p:txBody>
          <a:bodyPr/>
          <a:lstStyle/>
          <a:p>
            <a:endParaRPr lang="en-US"/>
          </a:p>
        </p:txBody>
      </p:sp>
      <p:pic>
        <p:nvPicPr>
          <p:cNvPr id="158" name="Shape 15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59" name="Shape 159"/>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320690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Shape 165"/>
          <p:cNvSpPr txBox="1">
            <a:spLocks noGrp="1"/>
          </p:cNvSpPr>
          <p:nvPr>
            <p:ph type="title"/>
          </p:nvPr>
        </p:nvSpPr>
        <p:spPr/>
        <p:txBody>
          <a:bodyPr/>
          <a:lstStyle/>
          <a:p>
            <a:r>
              <a:rPr lang="en"/>
              <a:t>Step 2: Powers of 2 in 2nd Row</a:t>
            </a:r>
          </a:p>
        </p:txBody>
      </p:sp>
      <p:sp>
        <p:nvSpPr>
          <p:cNvPr id="8" name="Content Placeholder 7"/>
          <p:cNvSpPr>
            <a:spLocks noGrp="1"/>
          </p:cNvSpPr>
          <p:nvPr>
            <p:ph idx="1"/>
          </p:nvPr>
        </p:nvSpPr>
        <p:spPr/>
        <p:txBody>
          <a:bodyPr/>
          <a:lstStyle/>
          <a:p>
            <a:endParaRPr lang="en-US"/>
          </a:p>
        </p:txBody>
      </p:sp>
      <p:pic>
        <p:nvPicPr>
          <p:cNvPr id="166" name="Shape 166"/>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67" name="Shape 167"/>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5907551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Shape 173"/>
          <p:cNvSpPr txBox="1">
            <a:spLocks noGrp="1"/>
          </p:cNvSpPr>
          <p:nvPr>
            <p:ph type="title"/>
          </p:nvPr>
        </p:nvSpPr>
        <p:spPr/>
        <p:txBody>
          <a:bodyPr/>
          <a:lstStyle/>
          <a:p>
            <a:r>
              <a:rPr lang="en"/>
              <a:t>Step 3: Value of Powers of 2 in 1st Row</a:t>
            </a:r>
          </a:p>
        </p:txBody>
      </p:sp>
      <p:sp>
        <p:nvSpPr>
          <p:cNvPr id="8" name="Content Placeholder 7"/>
          <p:cNvSpPr>
            <a:spLocks noGrp="1"/>
          </p:cNvSpPr>
          <p:nvPr>
            <p:ph idx="1"/>
          </p:nvPr>
        </p:nvSpPr>
        <p:spPr/>
        <p:txBody>
          <a:bodyPr/>
          <a:lstStyle/>
          <a:p>
            <a:endParaRPr lang="en-US"/>
          </a:p>
        </p:txBody>
      </p:sp>
      <p:pic>
        <p:nvPicPr>
          <p:cNvPr id="174" name="Shape 17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75" name="Shape 175"/>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endParaRPr>
                        <a:solidFill>
                          <a:srgbClr val="CC0000"/>
                        </a:solidFill>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endParaRPr>
                        <a:solidFill>
                          <a:srgbClr val="CC0000"/>
                        </a:solidFill>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endParaRPr>
                        <a:solidFill>
                          <a:srgbClr val="CC0000"/>
                        </a:solidFill>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endParaRPr>
                        <a:solidFill>
                          <a:srgbClr val="CC0000"/>
                        </a:solidFill>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4084491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Shape 181"/>
          <p:cNvSpPr txBox="1">
            <a:spLocks noGrp="1"/>
          </p:cNvSpPr>
          <p:nvPr>
            <p:ph type="title"/>
          </p:nvPr>
        </p:nvSpPr>
        <p:spPr/>
        <p:txBody>
          <a:bodyPr/>
          <a:lstStyle/>
          <a:p>
            <a:r>
              <a:rPr lang="en"/>
              <a:t>Step 3: Value of Powers of 2 in 1st Row</a:t>
            </a:r>
          </a:p>
        </p:txBody>
      </p:sp>
      <p:sp>
        <p:nvSpPr>
          <p:cNvPr id="8" name="Content Placeholder 7"/>
          <p:cNvSpPr>
            <a:spLocks noGrp="1"/>
          </p:cNvSpPr>
          <p:nvPr>
            <p:ph idx="1"/>
          </p:nvPr>
        </p:nvSpPr>
        <p:spPr/>
        <p:txBody>
          <a:bodyPr/>
          <a:lstStyle/>
          <a:p>
            <a:endParaRPr lang="en-US"/>
          </a:p>
        </p:txBody>
      </p:sp>
      <p:pic>
        <p:nvPicPr>
          <p:cNvPr id="182" name="Shape 182"/>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83" name="Shape 183"/>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solidFill>
                            <a:srgbClr val="CC0000"/>
                          </a:solidFill>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29079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Shape 189"/>
          <p:cNvSpPr txBox="1">
            <a:spLocks noGrp="1"/>
          </p:cNvSpPr>
          <p:nvPr>
            <p:ph type="title"/>
          </p:nvPr>
        </p:nvSpPr>
        <p:spPr/>
        <p:txBody>
          <a:bodyPr/>
          <a:lstStyle/>
          <a:p>
            <a:r>
              <a:rPr lang="en"/>
              <a:t>Step 4: 0’s in 3rd Row </a:t>
            </a:r>
          </a:p>
        </p:txBody>
      </p:sp>
      <p:sp>
        <p:nvSpPr>
          <p:cNvPr id="8" name="Content Placeholder 7"/>
          <p:cNvSpPr>
            <a:spLocks noGrp="1"/>
          </p:cNvSpPr>
          <p:nvPr>
            <p:ph idx="1"/>
          </p:nvPr>
        </p:nvSpPr>
        <p:spPr/>
        <p:txBody>
          <a:bodyPr/>
          <a:lstStyle/>
          <a:p>
            <a:endParaRPr lang="en-US"/>
          </a:p>
        </p:txBody>
      </p:sp>
      <p:pic>
        <p:nvPicPr>
          <p:cNvPr id="190" name="Shape 190"/>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91" name="Shape 191"/>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6942570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Shape 197"/>
          <p:cNvSpPr txBox="1">
            <a:spLocks noGrp="1"/>
          </p:cNvSpPr>
          <p:nvPr>
            <p:ph type="title"/>
          </p:nvPr>
        </p:nvSpPr>
        <p:spPr/>
        <p:txBody>
          <a:bodyPr/>
          <a:lstStyle/>
          <a:p>
            <a:r>
              <a:rPr lang="en"/>
              <a:t>Step 5: Cut Columns in Last Row </a:t>
            </a:r>
          </a:p>
        </p:txBody>
      </p:sp>
      <p:sp>
        <p:nvSpPr>
          <p:cNvPr id="8" name="Content Placeholder 7"/>
          <p:cNvSpPr>
            <a:spLocks noGrp="1"/>
          </p:cNvSpPr>
          <p:nvPr>
            <p:ph idx="1"/>
          </p:nvPr>
        </p:nvSpPr>
        <p:spPr/>
        <p:txBody>
          <a:bodyPr/>
          <a:lstStyle/>
          <a:p>
            <a:endParaRPr lang="en-US"/>
          </a:p>
        </p:txBody>
      </p:sp>
      <p:pic>
        <p:nvPicPr>
          <p:cNvPr id="198" name="Shape 19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99" name="Shape 199"/>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00" name="Shape 20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1" name="Shape 20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2" name="Shape 20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3" name="Shape 20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4" name="Shape 20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5" name="Shape 20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6" name="Shape 20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pic>
        <p:nvPicPr>
          <p:cNvPr id="207" name="Shape 207"/>
          <p:cNvPicPr preferRelativeResize="0"/>
          <p:nvPr/>
        </p:nvPicPr>
        <p:blipFill>
          <a:blip r:embed="rId4">
            <a:alphaModFix/>
          </a:blip>
          <a:stretch>
            <a:fillRect/>
          </a:stretch>
        </p:blipFill>
        <p:spPr>
          <a:xfrm>
            <a:off x="7034575" y="4715001"/>
            <a:ext cx="1293724" cy="2145425"/>
          </a:xfrm>
          <a:prstGeom prst="rect">
            <a:avLst/>
          </a:prstGeom>
          <a:noFill/>
          <a:ln>
            <a:noFill/>
          </a:ln>
        </p:spPr>
      </p:pic>
    </p:spTree>
    <p:extLst>
      <p:ext uri="{BB962C8B-B14F-4D97-AF65-F5344CB8AC3E}">
        <p14:creationId xmlns:p14="http://schemas.microsoft.com/office/powerpoint/2010/main" val="251639643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Shape 213"/>
          <p:cNvSpPr txBox="1">
            <a:spLocks noGrp="1"/>
          </p:cNvSpPr>
          <p:nvPr>
            <p:ph type="title"/>
          </p:nvPr>
        </p:nvSpPr>
        <p:spPr/>
        <p:txBody>
          <a:bodyPr/>
          <a:lstStyle/>
          <a:p>
            <a:r>
              <a:rPr lang="en"/>
              <a:t>Step 5: 1’s on Back of Bottom Row</a:t>
            </a:r>
          </a:p>
        </p:txBody>
      </p:sp>
      <p:sp>
        <p:nvSpPr>
          <p:cNvPr id="8" name="Content Placeholder 7"/>
          <p:cNvSpPr>
            <a:spLocks noGrp="1"/>
          </p:cNvSpPr>
          <p:nvPr>
            <p:ph idx="1"/>
          </p:nvPr>
        </p:nvSpPr>
        <p:spPr/>
        <p:txBody>
          <a:bodyPr/>
          <a:lstStyle/>
          <a:p>
            <a:endParaRPr lang="en-US"/>
          </a:p>
        </p:txBody>
      </p:sp>
      <p:pic>
        <p:nvPicPr>
          <p:cNvPr id="214" name="Shape 21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15" name="Shape 215"/>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16" name="Shape 216"/>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17" name="Shape 217"/>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18" name="Shape 218"/>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19" name="Shape 219"/>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20" name="Shape 220"/>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21" name="Shape 221"/>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22" name="Shape 222"/>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223" name="Shape 223"/>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24" name="Shape 224"/>
          <p:cNvSpPr/>
          <p:nvPr/>
        </p:nvSpPr>
        <p:spPr>
          <a:xfrm>
            <a:off x="7634701" y="4810925"/>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87475359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Shape 230"/>
          <p:cNvSpPr txBox="1">
            <a:spLocks noGrp="1"/>
          </p:cNvSpPr>
          <p:nvPr>
            <p:ph type="title"/>
          </p:nvPr>
        </p:nvSpPr>
        <p:spPr/>
        <p:txBody>
          <a:bodyPr/>
          <a:lstStyle/>
          <a:p>
            <a:r>
              <a:rPr lang="en"/>
              <a:t>Step 5: 1’s on Back of Bottom Row</a:t>
            </a:r>
          </a:p>
        </p:txBody>
      </p:sp>
      <p:sp>
        <p:nvSpPr>
          <p:cNvPr id="8" name="Content Placeholder 7"/>
          <p:cNvSpPr>
            <a:spLocks noGrp="1"/>
          </p:cNvSpPr>
          <p:nvPr>
            <p:ph idx="1"/>
          </p:nvPr>
        </p:nvSpPr>
        <p:spPr/>
        <p:txBody>
          <a:bodyPr/>
          <a:lstStyle/>
          <a:p>
            <a:endParaRPr lang="en-US"/>
          </a:p>
        </p:txBody>
      </p:sp>
      <p:pic>
        <p:nvPicPr>
          <p:cNvPr id="231" name="Shape 231"/>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32" name="Shape 232"/>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33" name="Shape 233"/>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4" name="Shape 234"/>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5" name="Shape 235"/>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6" name="Shape 236"/>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7" name="Shape 237"/>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8" name="Shape 238"/>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9" name="Shape 239"/>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240" name="Shape 240"/>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41" name="Shape 241"/>
          <p:cNvSpPr/>
          <p:nvPr/>
        </p:nvSpPr>
        <p:spPr>
          <a:xfrm>
            <a:off x="6580276" y="4810926"/>
            <a:ext cx="2051699" cy="972299"/>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42" name="Shape 242"/>
          <p:cNvSpPr/>
          <p:nvPr/>
        </p:nvSpPr>
        <p:spPr>
          <a:xfrm>
            <a:off x="65802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Tree>
    <p:extLst>
      <p:ext uri="{BB962C8B-B14F-4D97-AF65-F5344CB8AC3E}">
        <p14:creationId xmlns:p14="http://schemas.microsoft.com/office/powerpoint/2010/main" val="918745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p:txBody>
          <a:bodyPr/>
          <a:lstStyle/>
          <a:p>
            <a:pPr lvl="0"/>
            <a:r>
              <a:rPr lang="en"/>
              <a:t>language table</a:t>
            </a:r>
          </a:p>
        </p:txBody>
      </p:sp>
      <p:sp>
        <p:nvSpPr>
          <p:cNvPr id="9" name="Content Placeholder 8"/>
          <p:cNvSpPr>
            <a:spLocks noGrp="1"/>
          </p:cNvSpPr>
          <p:nvPr>
            <p:ph idx="1"/>
          </p:nvPr>
        </p:nvSpPr>
        <p:spPr/>
        <p:txBody>
          <a:bodyPr/>
          <a:lstStyle/>
          <a:p>
            <a:endParaRPr lang="en-US"/>
          </a:p>
        </p:txBody>
      </p:sp>
      <p:graphicFrame>
        <p:nvGraphicFramePr>
          <p:cNvPr id="72" name="Shape 72"/>
          <p:cNvGraphicFramePr/>
          <p:nvPr/>
        </p:nvGraphicFramePr>
        <p:xfrm>
          <a:off x="349000" y="2013200"/>
          <a:ext cx="8354600" cy="4348990"/>
        </p:xfrm>
        <a:graphic>
          <a:graphicData uri="http://schemas.openxmlformats.org/drawingml/2006/table">
            <a:tbl>
              <a:tblPr>
                <a:noFill/>
              </a:tblPr>
              <a:tblGrid>
                <a:gridCol w="4177300">
                  <a:extLst>
                    <a:ext uri="{9D8B030D-6E8A-4147-A177-3AD203B41FA5}">
                      <a16:colId xmlns:a16="http://schemas.microsoft.com/office/drawing/2014/main" val="20000"/>
                    </a:ext>
                  </a:extLst>
                </a:gridCol>
                <a:gridCol w="4177300">
                  <a:extLst>
                    <a:ext uri="{9D8B030D-6E8A-4147-A177-3AD203B41FA5}">
                      <a16:colId xmlns:a16="http://schemas.microsoft.com/office/drawing/2014/main" val="20001"/>
                    </a:ext>
                  </a:extLst>
                </a:gridCol>
              </a:tblGrid>
              <a:tr h="575175">
                <a:tc>
                  <a:txBody>
                    <a:bodyPr/>
                    <a:lstStyle/>
                    <a:p>
                      <a:pPr lvl="0">
                        <a:spcBef>
                          <a:spcPts val="0"/>
                        </a:spcBef>
                        <a:buNone/>
                      </a:pPr>
                      <a:r>
                        <a:rPr lang="en" sz="3600"/>
                        <a:t>Data Types</a:t>
                      </a:r>
                    </a:p>
                  </a:txBody>
                  <a:tcPr marL="91425" marR="91425" marT="91425" marB="91425"/>
                </a:tc>
                <a:tc>
                  <a:txBody>
                    <a:bodyPr/>
                    <a:lstStyle/>
                    <a:p>
                      <a:pPr lvl="0" algn="r">
                        <a:spcBef>
                          <a:spcPts val="0"/>
                        </a:spcBef>
                        <a:buNone/>
                      </a:pPr>
                      <a:r>
                        <a:rPr lang="en" sz="3600"/>
                        <a:t>Functions</a:t>
                      </a:r>
                    </a:p>
                  </a:txBody>
                  <a:tcPr marL="91425" marR="91425" marT="91425" marB="91425"/>
                </a:tc>
                <a:extLst>
                  <a:ext uri="{0D108BD9-81ED-4DB2-BD59-A6C34878D82A}">
                    <a16:rowId xmlns:a16="http://schemas.microsoft.com/office/drawing/2014/main" val="10000"/>
                  </a:ext>
                </a:extLst>
              </a:tr>
              <a:tr h="904375">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1"/>
                  </a:ext>
                </a:extLst>
              </a:tr>
              <a:tr h="904375">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2"/>
                  </a:ext>
                </a:extLst>
              </a:tr>
              <a:tr h="904375">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904375">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377969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Shape 248"/>
          <p:cNvSpPr txBox="1">
            <a:spLocks noGrp="1"/>
          </p:cNvSpPr>
          <p:nvPr>
            <p:ph type="title"/>
          </p:nvPr>
        </p:nvSpPr>
        <p:spPr/>
        <p:txBody>
          <a:bodyPr/>
          <a:lstStyle/>
          <a:p>
            <a:r>
              <a:rPr lang="en"/>
              <a:t>Step 5: 1’s on Back of Bottom Row</a:t>
            </a:r>
          </a:p>
        </p:txBody>
      </p:sp>
      <p:sp>
        <p:nvSpPr>
          <p:cNvPr id="8" name="Content Placeholder 7"/>
          <p:cNvSpPr>
            <a:spLocks noGrp="1"/>
          </p:cNvSpPr>
          <p:nvPr>
            <p:ph idx="1"/>
          </p:nvPr>
        </p:nvSpPr>
        <p:spPr/>
        <p:txBody>
          <a:bodyPr/>
          <a:lstStyle/>
          <a:p>
            <a:endParaRPr lang="en-US"/>
          </a:p>
        </p:txBody>
      </p:sp>
      <p:pic>
        <p:nvPicPr>
          <p:cNvPr id="249" name="Shape 249"/>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50" name="Shape 250"/>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51" name="Shape 251"/>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2" name="Shape 252"/>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3" name="Shape 253"/>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4" name="Shape 254"/>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5" name="Shape 255"/>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6" name="Shape 256"/>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7" name="Shape 257"/>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258" name="Shape 258"/>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59" name="Shape 259"/>
          <p:cNvSpPr/>
          <p:nvPr/>
        </p:nvSpPr>
        <p:spPr>
          <a:xfrm>
            <a:off x="5589676" y="4810926"/>
            <a:ext cx="3042299" cy="972299"/>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60" name="Shape 260"/>
          <p:cNvSpPr/>
          <p:nvPr/>
        </p:nvSpPr>
        <p:spPr>
          <a:xfrm>
            <a:off x="65802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61" name="Shape 261"/>
          <p:cNvSpPr/>
          <p:nvPr/>
        </p:nvSpPr>
        <p:spPr>
          <a:xfrm>
            <a:off x="55896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Tree>
    <p:extLst>
      <p:ext uri="{BB962C8B-B14F-4D97-AF65-F5344CB8AC3E}">
        <p14:creationId xmlns:p14="http://schemas.microsoft.com/office/powerpoint/2010/main" val="349582285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Shape 267"/>
          <p:cNvSpPr txBox="1">
            <a:spLocks noGrp="1"/>
          </p:cNvSpPr>
          <p:nvPr>
            <p:ph type="title"/>
          </p:nvPr>
        </p:nvSpPr>
        <p:spPr/>
        <p:txBody>
          <a:bodyPr/>
          <a:lstStyle/>
          <a:p>
            <a:r>
              <a:rPr lang="en"/>
              <a:t>Step 5: 1’s on Back of Bottom Row</a:t>
            </a:r>
          </a:p>
        </p:txBody>
      </p:sp>
      <p:sp>
        <p:nvSpPr>
          <p:cNvPr id="8" name="Content Placeholder 7"/>
          <p:cNvSpPr>
            <a:spLocks noGrp="1"/>
          </p:cNvSpPr>
          <p:nvPr>
            <p:ph idx="1"/>
          </p:nvPr>
        </p:nvSpPr>
        <p:spPr/>
        <p:txBody>
          <a:bodyPr/>
          <a:lstStyle/>
          <a:p>
            <a:endParaRPr lang="en-US"/>
          </a:p>
        </p:txBody>
      </p:sp>
      <p:pic>
        <p:nvPicPr>
          <p:cNvPr id="268" name="Shape 26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69" name="Shape 269"/>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70" name="Shape 27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1" name="Shape 27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2" name="Shape 27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3" name="Shape 27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4" name="Shape 27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5" name="Shape 27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6" name="Shape 27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277" name="Shape 277"/>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78" name="Shape 278"/>
          <p:cNvSpPr/>
          <p:nvPr/>
        </p:nvSpPr>
        <p:spPr>
          <a:xfrm>
            <a:off x="402375" y="4810926"/>
            <a:ext cx="8229600" cy="972299"/>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79" name="Shape 279"/>
          <p:cNvSpPr/>
          <p:nvPr/>
        </p:nvSpPr>
        <p:spPr>
          <a:xfrm>
            <a:off x="65802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0" name="Shape 280"/>
          <p:cNvSpPr/>
          <p:nvPr/>
        </p:nvSpPr>
        <p:spPr>
          <a:xfrm>
            <a:off x="55896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1" name="Shape 281"/>
          <p:cNvSpPr/>
          <p:nvPr/>
        </p:nvSpPr>
        <p:spPr>
          <a:xfrm>
            <a:off x="45228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2" name="Shape 282"/>
          <p:cNvSpPr/>
          <p:nvPr/>
        </p:nvSpPr>
        <p:spPr>
          <a:xfrm>
            <a:off x="35322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3" name="Shape 283"/>
          <p:cNvSpPr/>
          <p:nvPr/>
        </p:nvSpPr>
        <p:spPr>
          <a:xfrm>
            <a:off x="24654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4" name="Shape 284"/>
          <p:cNvSpPr/>
          <p:nvPr/>
        </p:nvSpPr>
        <p:spPr>
          <a:xfrm>
            <a:off x="14748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5" name="Shape 285"/>
          <p:cNvSpPr/>
          <p:nvPr/>
        </p:nvSpPr>
        <p:spPr>
          <a:xfrm>
            <a:off x="4080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Tree>
    <p:extLst>
      <p:ext uri="{BB962C8B-B14F-4D97-AF65-F5344CB8AC3E}">
        <p14:creationId xmlns:p14="http://schemas.microsoft.com/office/powerpoint/2010/main" val="7825498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Shape 291"/>
          <p:cNvSpPr txBox="1">
            <a:spLocks noGrp="1"/>
          </p:cNvSpPr>
          <p:nvPr>
            <p:ph type="title"/>
          </p:nvPr>
        </p:nvSpPr>
        <p:spPr/>
        <p:txBody>
          <a:bodyPr/>
          <a:lstStyle/>
          <a:p>
            <a:r>
              <a:rPr lang="en"/>
              <a:t>How does this work?</a:t>
            </a:r>
          </a:p>
        </p:txBody>
      </p:sp>
      <p:sp>
        <p:nvSpPr>
          <p:cNvPr id="8" name="Content Placeholder 7"/>
          <p:cNvSpPr>
            <a:spLocks noGrp="1"/>
          </p:cNvSpPr>
          <p:nvPr>
            <p:ph idx="1"/>
          </p:nvPr>
        </p:nvSpPr>
        <p:spPr/>
        <p:txBody>
          <a:bodyPr/>
          <a:lstStyle/>
          <a:p>
            <a:endParaRPr lang="en-US"/>
          </a:p>
        </p:txBody>
      </p:sp>
      <p:pic>
        <p:nvPicPr>
          <p:cNvPr id="292" name="Shape 292"/>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93" name="Shape 293"/>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94" name="Shape 294"/>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5" name="Shape 295"/>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6" name="Shape 296"/>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7" name="Shape 297"/>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8" name="Shape 298"/>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9" name="Shape 299"/>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00" name="Shape 300"/>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301" name="Shape 301"/>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302" name="Shape 302"/>
          <p:cNvSpPr/>
          <p:nvPr/>
        </p:nvSpPr>
        <p:spPr>
          <a:xfrm>
            <a:off x="7634701" y="4810925"/>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43725475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17" name="Shape 317"/>
          <p:cNvSpPr txBox="1">
            <a:spLocks noGrp="1"/>
          </p:cNvSpPr>
          <p:nvPr>
            <p:ph type="title"/>
          </p:nvPr>
        </p:nvSpPr>
        <p:spPr/>
        <p:txBody>
          <a:bodyPr/>
          <a:lstStyle/>
          <a:p>
            <a:r>
              <a:rPr lang="en"/>
              <a:t>Q0) Represent ten in binary.</a:t>
            </a:r>
          </a:p>
        </p:txBody>
      </p:sp>
      <p:sp>
        <p:nvSpPr>
          <p:cNvPr id="8" name="Content Placeholder 7"/>
          <p:cNvSpPr>
            <a:spLocks noGrp="1"/>
          </p:cNvSpPr>
          <p:nvPr>
            <p:ph idx="1"/>
          </p:nvPr>
        </p:nvSpPr>
        <p:spPr/>
        <p:txBody>
          <a:bodyPr/>
          <a:lstStyle/>
          <a:p>
            <a:endParaRPr lang="en-US"/>
          </a:p>
        </p:txBody>
      </p:sp>
      <p:pic>
        <p:nvPicPr>
          <p:cNvPr id="308" name="Shape 30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09" name="Shape 309"/>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10" name="Shape 31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1" name="Shape 31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2" name="Shape 31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3" name="Shape 31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4" name="Shape 31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5" name="Shape 31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6" name="Shape 31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182490092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32" name="Shape 332"/>
          <p:cNvSpPr txBox="1">
            <a:spLocks noGrp="1"/>
          </p:cNvSpPr>
          <p:nvPr>
            <p:ph type="title"/>
          </p:nvPr>
        </p:nvSpPr>
        <p:spPr/>
        <p:txBody>
          <a:bodyPr/>
          <a:lstStyle/>
          <a:p>
            <a:r>
              <a:rPr lang="en"/>
              <a:t>Q0) 10 = ?</a:t>
            </a:r>
          </a:p>
        </p:txBody>
      </p:sp>
      <p:sp>
        <p:nvSpPr>
          <p:cNvPr id="8" name="Content Placeholder 7"/>
          <p:cNvSpPr>
            <a:spLocks noGrp="1"/>
          </p:cNvSpPr>
          <p:nvPr>
            <p:ph idx="1"/>
          </p:nvPr>
        </p:nvSpPr>
        <p:spPr/>
        <p:txBody>
          <a:bodyPr/>
          <a:lstStyle/>
          <a:p>
            <a:endParaRPr lang="en-US"/>
          </a:p>
        </p:txBody>
      </p:sp>
      <p:pic>
        <p:nvPicPr>
          <p:cNvPr id="323" name="Shape 323"/>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24" name="Shape 324"/>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25" name="Shape 325"/>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26" name="Shape 326"/>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27" name="Shape 327"/>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28" name="Shape 328"/>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29" name="Shape 329"/>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30" name="Shape 330"/>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31" name="Shape 331"/>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33373517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47" name="Shape 347"/>
          <p:cNvSpPr txBox="1">
            <a:spLocks noGrp="1"/>
          </p:cNvSpPr>
          <p:nvPr>
            <p:ph type="title"/>
          </p:nvPr>
        </p:nvSpPr>
        <p:spPr/>
        <p:txBody>
          <a:bodyPr/>
          <a:lstStyle/>
          <a:p>
            <a:r>
              <a:rPr lang="en"/>
              <a:t>Q0) 10 = 8 + ?</a:t>
            </a:r>
          </a:p>
        </p:txBody>
      </p:sp>
      <p:sp>
        <p:nvSpPr>
          <p:cNvPr id="8" name="Content Placeholder 7"/>
          <p:cNvSpPr>
            <a:spLocks noGrp="1"/>
          </p:cNvSpPr>
          <p:nvPr>
            <p:ph idx="1"/>
          </p:nvPr>
        </p:nvSpPr>
        <p:spPr/>
        <p:txBody>
          <a:bodyPr/>
          <a:lstStyle/>
          <a:p>
            <a:endParaRPr lang="en-US"/>
          </a:p>
        </p:txBody>
      </p:sp>
      <p:pic>
        <p:nvPicPr>
          <p:cNvPr id="338" name="Shape 33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39" name="Shape 339"/>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solidFill>
                            <a:srgbClr val="990000"/>
                          </a:solidFill>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solidFill>
                            <a:srgbClr val="990000"/>
                          </a:solidFill>
                          <a:latin typeface="Indie Flower"/>
                          <a:ea typeface="Indie Flower"/>
                          <a:cs typeface="Indie Flower"/>
                          <a:sym typeface="Indie Flower"/>
                        </a:rPr>
                        <a:t>2</a:t>
                      </a:r>
                      <a:r>
                        <a:rPr lang="en" sz="4800" b="1" baseline="30000">
                          <a:solidFill>
                            <a:srgbClr val="990000"/>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40" name="Shape 34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1" name="Shape 34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2" name="Shape 34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3" name="Shape 34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4" name="Shape 34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5" name="Shape 34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6" name="Shape 34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348" name="Shape 348"/>
          <p:cNvSpPr/>
          <p:nvPr/>
        </p:nvSpPr>
        <p:spPr>
          <a:xfrm>
            <a:off x="4586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349" name="Shape 349"/>
          <p:cNvSpPr/>
          <p:nvPr/>
        </p:nvSpPr>
        <p:spPr>
          <a:xfrm>
            <a:off x="45576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38532235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64" name="Shape 364"/>
          <p:cNvSpPr txBox="1">
            <a:spLocks noGrp="1"/>
          </p:cNvSpPr>
          <p:nvPr>
            <p:ph type="title"/>
          </p:nvPr>
        </p:nvSpPr>
        <p:spPr/>
        <p:txBody>
          <a:bodyPr/>
          <a:lstStyle/>
          <a:p>
            <a:r>
              <a:rPr lang="en"/>
              <a:t>Q0) 10 = 8 + 2</a:t>
            </a:r>
          </a:p>
        </p:txBody>
      </p:sp>
      <p:sp>
        <p:nvSpPr>
          <p:cNvPr id="8" name="Content Placeholder 7"/>
          <p:cNvSpPr>
            <a:spLocks noGrp="1"/>
          </p:cNvSpPr>
          <p:nvPr>
            <p:ph idx="1"/>
          </p:nvPr>
        </p:nvSpPr>
        <p:spPr/>
        <p:txBody>
          <a:bodyPr/>
          <a:lstStyle/>
          <a:p>
            <a:endParaRPr lang="en-US"/>
          </a:p>
        </p:txBody>
      </p:sp>
      <p:pic>
        <p:nvPicPr>
          <p:cNvPr id="355" name="Shape 355"/>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56" name="Shape 356"/>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99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990000"/>
                          </a:solidFill>
                          <a:latin typeface="Indie Flower"/>
                          <a:ea typeface="Indie Flower"/>
                          <a:cs typeface="Indie Flower"/>
                          <a:sym typeface="Indie Flower"/>
                        </a:rPr>
                        <a:t>2</a:t>
                      </a:r>
                      <a:r>
                        <a:rPr lang="en" sz="4800" baseline="30000">
                          <a:solidFill>
                            <a:srgbClr val="99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57" name="Shape 357"/>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58" name="Shape 358"/>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59" name="Shape 359"/>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60" name="Shape 360"/>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61" name="Shape 361"/>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62" name="Shape 362"/>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63" name="Shape 363"/>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365" name="Shape 365"/>
          <p:cNvSpPr/>
          <p:nvPr/>
        </p:nvSpPr>
        <p:spPr>
          <a:xfrm>
            <a:off x="4586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366" name="Shape 366"/>
          <p:cNvSpPr/>
          <p:nvPr/>
        </p:nvSpPr>
        <p:spPr>
          <a:xfrm>
            <a:off x="45576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367" name="Shape 367"/>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368" name="Shape 368"/>
          <p:cNvSpPr/>
          <p:nvPr/>
        </p:nvSpPr>
        <p:spPr>
          <a:xfrm>
            <a:off x="6615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77670406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83" name="Shape 383"/>
          <p:cNvSpPr txBox="1">
            <a:spLocks noGrp="1"/>
          </p:cNvSpPr>
          <p:nvPr>
            <p:ph type="title"/>
          </p:nvPr>
        </p:nvSpPr>
        <p:spPr/>
        <p:txBody>
          <a:bodyPr/>
          <a:lstStyle/>
          <a:p>
            <a:r>
              <a:rPr lang="en"/>
              <a:t>A0) Ten in binary is 1010!</a:t>
            </a:r>
          </a:p>
        </p:txBody>
      </p:sp>
      <p:sp>
        <p:nvSpPr>
          <p:cNvPr id="8" name="Content Placeholder 7"/>
          <p:cNvSpPr>
            <a:spLocks noGrp="1"/>
          </p:cNvSpPr>
          <p:nvPr>
            <p:ph idx="1"/>
          </p:nvPr>
        </p:nvSpPr>
        <p:spPr/>
        <p:txBody>
          <a:bodyPr/>
          <a:lstStyle/>
          <a:p>
            <a:endParaRPr lang="en-US"/>
          </a:p>
        </p:txBody>
      </p:sp>
      <p:pic>
        <p:nvPicPr>
          <p:cNvPr id="374" name="Shape 37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75" name="Shape 375"/>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76" name="Shape 376"/>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77" name="Shape 377"/>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78" name="Shape 378"/>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79" name="Shape 379"/>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80" name="Shape 380"/>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81" name="Shape 381"/>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82" name="Shape 382"/>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384" name="Shape 384"/>
          <p:cNvSpPr/>
          <p:nvPr/>
        </p:nvSpPr>
        <p:spPr>
          <a:xfrm>
            <a:off x="4586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385" name="Shape 385"/>
          <p:cNvSpPr/>
          <p:nvPr/>
        </p:nvSpPr>
        <p:spPr>
          <a:xfrm>
            <a:off x="45576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386" name="Shape 386"/>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387" name="Shape 387"/>
          <p:cNvSpPr/>
          <p:nvPr/>
        </p:nvSpPr>
        <p:spPr>
          <a:xfrm>
            <a:off x="6615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122262269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402" name="Shape 402"/>
          <p:cNvSpPr txBox="1">
            <a:spLocks noGrp="1"/>
          </p:cNvSpPr>
          <p:nvPr>
            <p:ph type="title"/>
          </p:nvPr>
        </p:nvSpPr>
        <p:spPr/>
        <p:txBody>
          <a:bodyPr/>
          <a:lstStyle/>
          <a:p>
            <a:r>
              <a:rPr lang="en"/>
              <a:t>Q1) Represent seventy one in binary.</a:t>
            </a:r>
          </a:p>
        </p:txBody>
      </p:sp>
      <p:sp>
        <p:nvSpPr>
          <p:cNvPr id="8" name="Content Placeholder 7"/>
          <p:cNvSpPr>
            <a:spLocks noGrp="1"/>
          </p:cNvSpPr>
          <p:nvPr>
            <p:ph idx="1"/>
          </p:nvPr>
        </p:nvSpPr>
        <p:spPr/>
        <p:txBody>
          <a:bodyPr/>
          <a:lstStyle/>
          <a:p>
            <a:endParaRPr lang="en-US"/>
          </a:p>
        </p:txBody>
      </p:sp>
      <p:pic>
        <p:nvPicPr>
          <p:cNvPr id="393" name="Shape 393"/>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94" name="Shape 394"/>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95" name="Shape 395"/>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96" name="Shape 396"/>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97" name="Shape 397"/>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98" name="Shape 398"/>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99" name="Shape 399"/>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00" name="Shape 400"/>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01" name="Shape 401"/>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325911022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17" name="Shape 417"/>
          <p:cNvSpPr txBox="1">
            <a:spLocks noGrp="1"/>
          </p:cNvSpPr>
          <p:nvPr>
            <p:ph type="title"/>
          </p:nvPr>
        </p:nvSpPr>
        <p:spPr/>
        <p:txBody>
          <a:bodyPr/>
          <a:lstStyle/>
          <a:p>
            <a:r>
              <a:rPr lang="en"/>
              <a:t>Q1) 71 = ?</a:t>
            </a:r>
          </a:p>
        </p:txBody>
      </p:sp>
      <p:sp>
        <p:nvSpPr>
          <p:cNvPr id="8" name="Content Placeholder 7"/>
          <p:cNvSpPr>
            <a:spLocks noGrp="1"/>
          </p:cNvSpPr>
          <p:nvPr>
            <p:ph idx="1"/>
          </p:nvPr>
        </p:nvSpPr>
        <p:spPr/>
        <p:txBody>
          <a:bodyPr/>
          <a:lstStyle/>
          <a:p>
            <a:endParaRPr lang="en-US"/>
          </a:p>
        </p:txBody>
      </p:sp>
      <p:pic>
        <p:nvPicPr>
          <p:cNvPr id="408" name="Shape 40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09" name="Shape 409"/>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10" name="Shape 41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1" name="Shape 41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2" name="Shape 41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3" name="Shape 41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4" name="Shape 41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5" name="Shape 41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6" name="Shape 41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40593286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p:txBody>
          <a:bodyPr/>
          <a:lstStyle/>
          <a:p>
            <a:pPr lvl="0"/>
            <a:r>
              <a:rPr lang="en"/>
              <a:t>numbers</a:t>
            </a:r>
          </a:p>
        </p:txBody>
      </p:sp>
      <p:sp>
        <p:nvSpPr>
          <p:cNvPr id="82" name="Shape 82"/>
          <p:cNvSpPr txBox="1">
            <a:spLocks noGrp="1"/>
          </p:cNvSpPr>
          <p:nvPr>
            <p:ph idx="1"/>
          </p:nvPr>
        </p:nvSpPr>
        <p:spPr/>
        <p:txBody>
          <a:bodyPr/>
          <a:lstStyle/>
          <a:p>
            <a:pPr lvl="0"/>
            <a:r>
              <a:rPr lang="en"/>
              <a:t>everything you already think of</a:t>
            </a:r>
          </a:p>
        </p:txBody>
      </p:sp>
    </p:spTree>
    <p:extLst>
      <p:ext uri="{BB962C8B-B14F-4D97-AF65-F5344CB8AC3E}">
        <p14:creationId xmlns:p14="http://schemas.microsoft.com/office/powerpoint/2010/main" val="3302610686"/>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32" name="Shape 432"/>
          <p:cNvSpPr txBox="1">
            <a:spLocks noGrp="1"/>
          </p:cNvSpPr>
          <p:nvPr>
            <p:ph type="title"/>
          </p:nvPr>
        </p:nvSpPr>
        <p:spPr/>
        <p:txBody>
          <a:bodyPr/>
          <a:lstStyle/>
          <a:p>
            <a:r>
              <a:rPr lang="en"/>
              <a:t>Q1) 71 = 64 + ?</a:t>
            </a:r>
          </a:p>
        </p:txBody>
      </p:sp>
      <p:sp>
        <p:nvSpPr>
          <p:cNvPr id="8" name="Content Placeholder 7"/>
          <p:cNvSpPr>
            <a:spLocks noGrp="1"/>
          </p:cNvSpPr>
          <p:nvPr>
            <p:ph idx="1"/>
          </p:nvPr>
        </p:nvSpPr>
        <p:spPr/>
        <p:txBody>
          <a:bodyPr/>
          <a:lstStyle/>
          <a:p>
            <a:endParaRPr lang="en-US"/>
          </a:p>
        </p:txBody>
      </p:sp>
      <p:pic>
        <p:nvPicPr>
          <p:cNvPr id="423" name="Shape 423"/>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24" name="Shape 424"/>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25" name="Shape 425"/>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26" name="Shape 426"/>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27" name="Shape 427"/>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28" name="Shape 428"/>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29" name="Shape 429"/>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30" name="Shape 430"/>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31" name="Shape 431"/>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433" name="Shape 433"/>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434" name="Shape 434"/>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8989935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9" name="Shape 449"/>
          <p:cNvSpPr txBox="1">
            <a:spLocks noGrp="1"/>
          </p:cNvSpPr>
          <p:nvPr>
            <p:ph type="title"/>
          </p:nvPr>
        </p:nvSpPr>
        <p:spPr/>
        <p:txBody>
          <a:bodyPr/>
          <a:lstStyle/>
          <a:p>
            <a:r>
              <a:rPr lang="en"/>
              <a:t>Q1) 71 = 64 + 4 + ?</a:t>
            </a:r>
          </a:p>
        </p:txBody>
      </p:sp>
      <p:sp>
        <p:nvSpPr>
          <p:cNvPr id="8" name="Content Placeholder 7"/>
          <p:cNvSpPr>
            <a:spLocks noGrp="1"/>
          </p:cNvSpPr>
          <p:nvPr>
            <p:ph idx="1"/>
          </p:nvPr>
        </p:nvSpPr>
        <p:spPr/>
        <p:txBody>
          <a:bodyPr/>
          <a:lstStyle/>
          <a:p>
            <a:endParaRPr lang="en-US"/>
          </a:p>
        </p:txBody>
      </p:sp>
      <p:pic>
        <p:nvPicPr>
          <p:cNvPr id="440" name="Shape 440"/>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41" name="Shape 441"/>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42" name="Shape 442"/>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3" name="Shape 443"/>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4" name="Shape 444"/>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5" name="Shape 445"/>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6" name="Shape 446"/>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7" name="Shape 447"/>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8" name="Shape 448"/>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450" name="Shape 450"/>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51" name="Shape 451"/>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52" name="Shape 452"/>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453" name="Shape 453"/>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61420210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68" name="Shape 468"/>
          <p:cNvSpPr txBox="1">
            <a:spLocks noGrp="1"/>
          </p:cNvSpPr>
          <p:nvPr>
            <p:ph type="title"/>
          </p:nvPr>
        </p:nvSpPr>
        <p:spPr/>
        <p:txBody>
          <a:bodyPr/>
          <a:lstStyle/>
          <a:p>
            <a:r>
              <a:rPr lang="en"/>
              <a:t>Q1) 71 = 64 + 4 + 2 + ?</a:t>
            </a:r>
          </a:p>
        </p:txBody>
      </p:sp>
      <p:sp>
        <p:nvSpPr>
          <p:cNvPr id="8" name="Content Placeholder 7"/>
          <p:cNvSpPr>
            <a:spLocks noGrp="1"/>
          </p:cNvSpPr>
          <p:nvPr>
            <p:ph idx="1"/>
          </p:nvPr>
        </p:nvSpPr>
        <p:spPr/>
        <p:txBody>
          <a:bodyPr/>
          <a:lstStyle/>
          <a:p>
            <a:endParaRPr lang="en-US"/>
          </a:p>
        </p:txBody>
      </p:sp>
      <p:pic>
        <p:nvPicPr>
          <p:cNvPr id="459" name="Shape 459"/>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60" name="Shape 460"/>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61" name="Shape 461"/>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2" name="Shape 462"/>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3" name="Shape 463"/>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4" name="Shape 464"/>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5" name="Shape 465"/>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6" name="Shape 466"/>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7" name="Shape 467"/>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469" name="Shape 469"/>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70" name="Shape 470"/>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71" name="Shape 471"/>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72" name="Shape 472"/>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73" name="Shape 473"/>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474" name="Shape 474"/>
          <p:cNvSpPr/>
          <p:nvPr/>
        </p:nvSpPr>
        <p:spPr>
          <a:xfrm>
            <a:off x="6497476" y="4860500"/>
            <a:ext cx="11495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195589655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89" name="Shape 489"/>
          <p:cNvSpPr txBox="1">
            <a:spLocks noGrp="1"/>
          </p:cNvSpPr>
          <p:nvPr>
            <p:ph type="title"/>
          </p:nvPr>
        </p:nvSpPr>
        <p:spPr/>
        <p:txBody>
          <a:bodyPr/>
          <a:lstStyle/>
          <a:p>
            <a:r>
              <a:rPr lang="en"/>
              <a:t>Q1) 71 = 64 + 4 + 2 + 1</a:t>
            </a:r>
          </a:p>
        </p:txBody>
      </p:sp>
      <p:sp>
        <p:nvSpPr>
          <p:cNvPr id="8" name="Content Placeholder 7"/>
          <p:cNvSpPr>
            <a:spLocks noGrp="1"/>
          </p:cNvSpPr>
          <p:nvPr>
            <p:ph idx="1"/>
          </p:nvPr>
        </p:nvSpPr>
        <p:spPr/>
        <p:txBody>
          <a:bodyPr/>
          <a:lstStyle/>
          <a:p>
            <a:endParaRPr lang="en-US"/>
          </a:p>
        </p:txBody>
      </p:sp>
      <p:pic>
        <p:nvPicPr>
          <p:cNvPr id="480" name="Shape 480"/>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81" name="Shape 481"/>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82" name="Shape 482"/>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3" name="Shape 483"/>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4" name="Shape 484"/>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5" name="Shape 485"/>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6" name="Shape 486"/>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7" name="Shape 487"/>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8" name="Shape 488"/>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490" name="Shape 490"/>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91" name="Shape 491"/>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92" name="Shape 492"/>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93" name="Shape 493"/>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94" name="Shape 494"/>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95" name="Shape 495"/>
          <p:cNvSpPr/>
          <p:nvPr/>
        </p:nvSpPr>
        <p:spPr>
          <a:xfrm>
            <a:off x="6497476" y="4860500"/>
            <a:ext cx="21893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96" name="Shape 496"/>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Tree>
    <p:extLst>
      <p:ext uri="{BB962C8B-B14F-4D97-AF65-F5344CB8AC3E}">
        <p14:creationId xmlns:p14="http://schemas.microsoft.com/office/powerpoint/2010/main" val="90786490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11" name="Shape 511"/>
          <p:cNvSpPr txBox="1">
            <a:spLocks noGrp="1"/>
          </p:cNvSpPr>
          <p:nvPr>
            <p:ph type="title"/>
          </p:nvPr>
        </p:nvSpPr>
        <p:spPr/>
        <p:txBody>
          <a:bodyPr/>
          <a:lstStyle/>
          <a:p>
            <a:r>
              <a:rPr lang="en"/>
              <a:t>Q1) 71 = 64 + 4 + 2 + 1</a:t>
            </a:r>
          </a:p>
        </p:txBody>
      </p:sp>
      <p:sp>
        <p:nvSpPr>
          <p:cNvPr id="8" name="Content Placeholder 7"/>
          <p:cNvSpPr>
            <a:spLocks noGrp="1"/>
          </p:cNvSpPr>
          <p:nvPr>
            <p:ph idx="1"/>
          </p:nvPr>
        </p:nvSpPr>
        <p:spPr/>
        <p:txBody>
          <a:bodyPr/>
          <a:lstStyle/>
          <a:p>
            <a:endParaRPr lang="en-US"/>
          </a:p>
        </p:txBody>
      </p:sp>
      <p:pic>
        <p:nvPicPr>
          <p:cNvPr id="502" name="Shape 502"/>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03" name="Shape 503"/>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04" name="Shape 504"/>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5" name="Shape 505"/>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6" name="Shape 506"/>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7" name="Shape 507"/>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8" name="Shape 508"/>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9" name="Shape 509"/>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10" name="Shape 510"/>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512" name="Shape 512"/>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13" name="Shape 513"/>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14" name="Shape 514"/>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15" name="Shape 515"/>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16" name="Shape 516"/>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17" name="Shape 517"/>
          <p:cNvSpPr/>
          <p:nvPr/>
        </p:nvSpPr>
        <p:spPr>
          <a:xfrm>
            <a:off x="6497476" y="4860500"/>
            <a:ext cx="21893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18" name="Shape 518"/>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Tree>
    <p:extLst>
      <p:ext uri="{BB962C8B-B14F-4D97-AF65-F5344CB8AC3E}">
        <p14:creationId xmlns:p14="http://schemas.microsoft.com/office/powerpoint/2010/main" val="89966765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33" name="Shape 533"/>
          <p:cNvSpPr txBox="1">
            <a:spLocks noGrp="1"/>
          </p:cNvSpPr>
          <p:nvPr>
            <p:ph type="title"/>
          </p:nvPr>
        </p:nvSpPr>
        <p:spPr/>
        <p:txBody>
          <a:bodyPr/>
          <a:lstStyle/>
          <a:p>
            <a:r>
              <a:rPr lang="en"/>
              <a:t>A1) Seventy one in binary is 1000111</a:t>
            </a:r>
          </a:p>
        </p:txBody>
      </p:sp>
      <p:sp>
        <p:nvSpPr>
          <p:cNvPr id="8" name="Content Placeholder 7"/>
          <p:cNvSpPr>
            <a:spLocks noGrp="1"/>
          </p:cNvSpPr>
          <p:nvPr>
            <p:ph idx="1"/>
          </p:nvPr>
        </p:nvSpPr>
        <p:spPr/>
        <p:txBody>
          <a:bodyPr/>
          <a:lstStyle/>
          <a:p>
            <a:endParaRPr lang="en-US"/>
          </a:p>
        </p:txBody>
      </p:sp>
      <p:pic>
        <p:nvPicPr>
          <p:cNvPr id="524" name="Shape 52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25" name="Shape 525"/>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26" name="Shape 526"/>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27" name="Shape 527"/>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28" name="Shape 528"/>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29" name="Shape 529"/>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30" name="Shape 530"/>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31" name="Shape 531"/>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32" name="Shape 532"/>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534" name="Shape 534"/>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35" name="Shape 535"/>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36" name="Shape 536"/>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37" name="Shape 537"/>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38" name="Shape 538"/>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39" name="Shape 539"/>
          <p:cNvSpPr/>
          <p:nvPr/>
        </p:nvSpPr>
        <p:spPr>
          <a:xfrm>
            <a:off x="6497476" y="4860500"/>
            <a:ext cx="21893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40" name="Shape 540"/>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Tree>
    <p:extLst>
      <p:ext uri="{BB962C8B-B14F-4D97-AF65-F5344CB8AC3E}">
        <p14:creationId xmlns:p14="http://schemas.microsoft.com/office/powerpoint/2010/main" val="228829095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55" name="Shape 555"/>
          <p:cNvSpPr txBox="1">
            <a:spLocks noGrp="1"/>
          </p:cNvSpPr>
          <p:nvPr>
            <p:ph type="title"/>
          </p:nvPr>
        </p:nvSpPr>
        <p:spPr/>
        <p:txBody>
          <a:bodyPr/>
          <a:lstStyle/>
          <a:p>
            <a:r>
              <a:rPr lang="en"/>
              <a:t>Q2) Represent 0b1010101 in decimal.</a:t>
            </a:r>
          </a:p>
        </p:txBody>
      </p:sp>
      <p:sp>
        <p:nvSpPr>
          <p:cNvPr id="8" name="Content Placeholder 7"/>
          <p:cNvSpPr>
            <a:spLocks noGrp="1"/>
          </p:cNvSpPr>
          <p:nvPr>
            <p:ph idx="1"/>
          </p:nvPr>
        </p:nvSpPr>
        <p:spPr/>
        <p:txBody>
          <a:bodyPr/>
          <a:lstStyle/>
          <a:p>
            <a:endParaRPr lang="en-US"/>
          </a:p>
        </p:txBody>
      </p:sp>
      <p:pic>
        <p:nvPicPr>
          <p:cNvPr id="546" name="Shape 546"/>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47" name="Shape 547"/>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48" name="Shape 548"/>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49" name="Shape 549"/>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0" name="Shape 550"/>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1" name="Shape 551"/>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2" name="Shape 552"/>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3" name="Shape 553"/>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4" name="Shape 554"/>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235159618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70" name="Shape 570"/>
          <p:cNvSpPr txBox="1">
            <a:spLocks noGrp="1"/>
          </p:cNvSpPr>
          <p:nvPr>
            <p:ph type="title"/>
          </p:nvPr>
        </p:nvSpPr>
        <p:spPr/>
        <p:txBody>
          <a:bodyPr/>
          <a:lstStyle/>
          <a:p>
            <a:r>
              <a:rPr lang="en"/>
              <a:t>Q2) 0b1010101 = 64 + 16 + 4 + 1</a:t>
            </a:r>
          </a:p>
        </p:txBody>
      </p:sp>
      <p:sp>
        <p:nvSpPr>
          <p:cNvPr id="8" name="Content Placeholder 7"/>
          <p:cNvSpPr>
            <a:spLocks noGrp="1"/>
          </p:cNvSpPr>
          <p:nvPr>
            <p:ph idx="1"/>
          </p:nvPr>
        </p:nvSpPr>
        <p:spPr/>
        <p:txBody>
          <a:bodyPr/>
          <a:lstStyle/>
          <a:p>
            <a:endParaRPr lang="en-US"/>
          </a:p>
        </p:txBody>
      </p:sp>
      <p:pic>
        <p:nvPicPr>
          <p:cNvPr id="561" name="Shape 561"/>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62" name="Shape 562"/>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63" name="Shape 563"/>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4" name="Shape 564"/>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5" name="Shape 565"/>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6" name="Shape 566"/>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7" name="Shape 567"/>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8" name="Shape 568"/>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9" name="Shape 569"/>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571" name="Shape 571"/>
          <p:cNvSpPr/>
          <p:nvPr/>
        </p:nvSpPr>
        <p:spPr>
          <a:xfrm>
            <a:off x="76470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72" name="Shape 572"/>
          <p:cNvSpPr/>
          <p:nvPr/>
        </p:nvSpPr>
        <p:spPr>
          <a:xfrm>
            <a:off x="55896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73" name="Shape 573"/>
          <p:cNvSpPr/>
          <p:nvPr/>
        </p:nvSpPr>
        <p:spPr>
          <a:xfrm>
            <a:off x="35322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74" name="Shape 574"/>
          <p:cNvSpPr/>
          <p:nvPr/>
        </p:nvSpPr>
        <p:spPr>
          <a:xfrm>
            <a:off x="14748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75" name="Shape 575"/>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76" name="Shape 576"/>
          <p:cNvSpPr/>
          <p:nvPr/>
        </p:nvSpPr>
        <p:spPr>
          <a:xfrm>
            <a:off x="35289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77" name="Shape 577"/>
          <p:cNvSpPr/>
          <p:nvPr/>
        </p:nvSpPr>
        <p:spPr>
          <a:xfrm>
            <a:off x="558802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78" name="Shape 578"/>
          <p:cNvSpPr/>
          <p:nvPr/>
        </p:nvSpPr>
        <p:spPr>
          <a:xfrm>
            <a:off x="7647076" y="48660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03327295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93" name="Shape 593"/>
          <p:cNvSpPr txBox="1">
            <a:spLocks noGrp="1"/>
          </p:cNvSpPr>
          <p:nvPr>
            <p:ph type="title"/>
          </p:nvPr>
        </p:nvSpPr>
        <p:spPr/>
        <p:txBody>
          <a:bodyPr/>
          <a:lstStyle/>
          <a:p>
            <a:r>
              <a:rPr lang="en"/>
              <a:t>A2) 0b1010101 = 85</a:t>
            </a:r>
          </a:p>
        </p:txBody>
      </p:sp>
      <p:sp>
        <p:nvSpPr>
          <p:cNvPr id="8" name="Content Placeholder 7"/>
          <p:cNvSpPr>
            <a:spLocks noGrp="1"/>
          </p:cNvSpPr>
          <p:nvPr>
            <p:ph idx="1"/>
          </p:nvPr>
        </p:nvSpPr>
        <p:spPr/>
        <p:txBody>
          <a:bodyPr/>
          <a:lstStyle/>
          <a:p>
            <a:endParaRPr lang="en-US"/>
          </a:p>
        </p:txBody>
      </p:sp>
      <p:pic>
        <p:nvPicPr>
          <p:cNvPr id="584" name="Shape 58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85" name="Shape 585"/>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86" name="Shape 586"/>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87" name="Shape 587"/>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88" name="Shape 588"/>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89" name="Shape 589"/>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90" name="Shape 590"/>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91" name="Shape 591"/>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92" name="Shape 592"/>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594" name="Shape 594"/>
          <p:cNvSpPr/>
          <p:nvPr/>
        </p:nvSpPr>
        <p:spPr>
          <a:xfrm>
            <a:off x="76470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95" name="Shape 595"/>
          <p:cNvSpPr/>
          <p:nvPr/>
        </p:nvSpPr>
        <p:spPr>
          <a:xfrm>
            <a:off x="55896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96" name="Shape 596"/>
          <p:cNvSpPr/>
          <p:nvPr/>
        </p:nvSpPr>
        <p:spPr>
          <a:xfrm>
            <a:off x="35322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97" name="Shape 597"/>
          <p:cNvSpPr/>
          <p:nvPr/>
        </p:nvSpPr>
        <p:spPr>
          <a:xfrm>
            <a:off x="14748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98" name="Shape 598"/>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99" name="Shape 599"/>
          <p:cNvSpPr/>
          <p:nvPr/>
        </p:nvSpPr>
        <p:spPr>
          <a:xfrm>
            <a:off x="35289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600" name="Shape 600"/>
          <p:cNvSpPr/>
          <p:nvPr/>
        </p:nvSpPr>
        <p:spPr>
          <a:xfrm>
            <a:off x="558802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601" name="Shape 601"/>
          <p:cNvSpPr/>
          <p:nvPr/>
        </p:nvSpPr>
        <p:spPr>
          <a:xfrm>
            <a:off x="7647076" y="48660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2747025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title"/>
          </p:nvPr>
        </p:nvSpPr>
        <p:spPr/>
        <p:txBody>
          <a:bodyPr/>
          <a:lstStyle/>
          <a:p>
            <a:r>
              <a:rPr lang="en"/>
              <a:t>Binary to Decimal Self Check</a:t>
            </a:r>
          </a:p>
        </p:txBody>
      </p:sp>
      <p:sp>
        <p:nvSpPr>
          <p:cNvPr id="607" name="Shape 607"/>
          <p:cNvSpPr txBox="1">
            <a:spLocks noGrp="1"/>
          </p:cNvSpPr>
          <p:nvPr>
            <p:ph idx="1"/>
          </p:nvPr>
        </p:nvSpPr>
        <p:spPr/>
        <p:txBody>
          <a:bodyPr/>
          <a:lstStyle/>
          <a:p>
            <a:r>
              <a:rPr lang="en-US"/>
              <a:t>Q3) Represent 1 in binary.</a:t>
            </a:r>
          </a:p>
          <a:p>
            <a:r>
              <a:rPr lang="en-US"/>
              <a:t>Q4) Represent 15 in binary.</a:t>
            </a:r>
          </a:p>
          <a:p>
            <a:r>
              <a:rPr lang="en-US"/>
              <a:t>Q5) Represent 234 in binary.</a:t>
            </a:r>
          </a:p>
          <a:p>
            <a:r>
              <a:rPr lang="en-US"/>
              <a:t>Q6) Represent 0b1110 in decimal.</a:t>
            </a:r>
          </a:p>
          <a:p>
            <a:r>
              <a:rPr lang="en-US"/>
              <a:t>Q7) Represent 0b101 in decimal.</a:t>
            </a:r>
          </a:p>
          <a:p>
            <a:r>
              <a:rPr lang="en-US"/>
              <a:t>Q8) Represent 0b11 in decimal. </a:t>
            </a:r>
          </a:p>
          <a:p>
            <a:r>
              <a:rPr lang="en-US"/>
              <a:t>Q9) What is the largest decimal number that can be represented in binary with 8 bits?</a:t>
            </a:r>
          </a:p>
          <a:p>
            <a:endParaRPr lang="en-US"/>
          </a:p>
        </p:txBody>
      </p:sp>
    </p:spTree>
    <p:extLst>
      <p:ext uri="{BB962C8B-B14F-4D97-AF65-F5344CB8AC3E}">
        <p14:creationId xmlns:p14="http://schemas.microsoft.com/office/powerpoint/2010/main" val="2925216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pPr lvl="0"/>
            <a:r>
              <a:rPr lang="en"/>
              <a:t>Functional vs. Procedural Languages</a:t>
            </a:r>
          </a:p>
        </p:txBody>
      </p:sp>
      <p:sp>
        <p:nvSpPr>
          <p:cNvPr id="69" name="Shape 69"/>
          <p:cNvSpPr txBox="1">
            <a:spLocks noGrp="1"/>
          </p:cNvSpPr>
          <p:nvPr>
            <p:ph idx="1"/>
          </p:nvPr>
        </p:nvSpPr>
        <p:spPr/>
        <p:txBody>
          <a:bodyPr/>
          <a:lstStyle/>
          <a:p>
            <a:pPr lvl="0"/>
            <a:r>
              <a:rPr lang="en"/>
              <a:t>A. Procedurals languages mirror machine code</a:t>
            </a:r>
          </a:p>
          <a:p>
            <a:pPr lvl="0"/>
            <a:r>
              <a:rPr lang="en"/>
              <a:t>B. Functional programs allow you to program what you mean</a:t>
            </a:r>
          </a:p>
          <a:p>
            <a:pPr lvl="0"/>
            <a:r>
              <a:rPr lang="en"/>
              <a:t>C. Procedural languages are more common in the software engineering industry</a:t>
            </a:r>
          </a:p>
        </p:txBody>
      </p:sp>
    </p:spTree>
    <p:extLst>
      <p:ext uri="{BB962C8B-B14F-4D97-AF65-F5344CB8AC3E}">
        <p14:creationId xmlns:p14="http://schemas.microsoft.com/office/powerpoint/2010/main" val="36970423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
              <a:t>what is the difference between a type and a value?</a:t>
            </a:r>
          </a:p>
        </p:txBody>
      </p:sp>
      <p:sp>
        <p:nvSpPr>
          <p:cNvPr id="3" name="Text Placeholder 2"/>
          <p:cNvSpPr>
            <a:spLocks noGrp="1"/>
          </p:cNvSpPr>
          <p:nvPr>
            <p:ph idx="1"/>
          </p:nvPr>
        </p:nvSpPr>
        <p:spPr/>
        <p:txBody>
          <a:bodyPr/>
          <a:lstStyle/>
          <a:p>
            <a:r>
              <a:rPr lang="en-US"/>
              <a:t>Units in science, sets/intervals in math, datatypes in computer science.</a:t>
            </a:r>
          </a:p>
          <a:p>
            <a:r>
              <a:rPr lang="en-US"/>
              <a:t>We need to be able to talk about ideas in general terms</a:t>
            </a:r>
          </a:p>
          <a:p>
            <a:r>
              <a:rPr lang="en-US"/>
              <a:t>Types are general</a:t>
            </a:r>
          </a:p>
          <a:p>
            <a:r>
              <a:rPr lang="en-US"/>
              <a:t>Values are specific</a:t>
            </a:r>
          </a:p>
          <a:p>
            <a:endParaRPr lang="en-US" dirty="0"/>
          </a:p>
        </p:txBody>
      </p:sp>
    </p:spTree>
    <p:extLst>
      <p:ext uri="{BB962C8B-B14F-4D97-AF65-F5344CB8AC3E}">
        <p14:creationId xmlns:p14="http://schemas.microsoft.com/office/powerpoint/2010/main" val="415171035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title"/>
          </p:nvPr>
        </p:nvSpPr>
        <p:spPr/>
        <p:txBody>
          <a:bodyPr/>
          <a:lstStyle/>
          <a:p>
            <a:r>
              <a:rPr lang="en"/>
              <a:t>Binary to Decimal Self Check</a:t>
            </a:r>
          </a:p>
        </p:txBody>
      </p:sp>
      <p:sp>
        <p:nvSpPr>
          <p:cNvPr id="613" name="Shape 613"/>
          <p:cNvSpPr txBox="1">
            <a:spLocks noGrp="1"/>
          </p:cNvSpPr>
          <p:nvPr>
            <p:ph idx="1"/>
          </p:nvPr>
        </p:nvSpPr>
        <p:spPr/>
        <p:txBody>
          <a:bodyPr/>
          <a:lstStyle/>
          <a:p>
            <a:r>
              <a:rPr lang="en"/>
              <a:t>Q3) Represent 1 in binary……………..        1</a:t>
            </a:r>
          </a:p>
          <a:p>
            <a:r>
              <a:rPr lang="en"/>
              <a:t>Q4) Represent 15 in binary……….         1111</a:t>
            </a:r>
          </a:p>
          <a:p>
            <a:r>
              <a:rPr lang="en"/>
              <a:t>Q5) Represent 234 in binary………11101010</a:t>
            </a:r>
          </a:p>
          <a:p>
            <a:r>
              <a:rPr lang="en"/>
              <a:t>Q6) Represent 0b1110 in decimal...           14</a:t>
            </a:r>
          </a:p>
          <a:p>
            <a:r>
              <a:rPr lang="en"/>
              <a:t>Q7) Represent 0b101 in decimal....             5</a:t>
            </a:r>
          </a:p>
          <a:p>
            <a:r>
              <a:rPr lang="en"/>
              <a:t>Q8) Represent 0b11 in decimal..….             3</a:t>
            </a:r>
          </a:p>
        </p:txBody>
      </p:sp>
    </p:spTree>
    <p:extLst>
      <p:ext uri="{BB962C8B-B14F-4D97-AF65-F5344CB8AC3E}">
        <p14:creationId xmlns:p14="http://schemas.microsoft.com/office/powerpoint/2010/main" val="125625397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r>
              <a:rPr lang="en"/>
              <a:t>What are we studying this week?</a:t>
            </a:r>
          </a:p>
        </p:txBody>
      </p:sp>
      <p:sp>
        <p:nvSpPr>
          <p:cNvPr id="28" name="Shape 28"/>
          <p:cNvSpPr txBox="1">
            <a:spLocks noGrp="1"/>
          </p:cNvSpPr>
          <p:nvPr>
            <p:ph idx="1"/>
          </p:nvPr>
        </p:nvSpPr>
        <p:spPr/>
        <p:txBody>
          <a:bodyPr/>
          <a:lstStyle/>
          <a:p>
            <a:r>
              <a:rPr lang="en">
                <a:sym typeface="Courier New"/>
              </a:rPr>
              <a:t>plor efrp hevgl</a:t>
            </a:r>
          </a:p>
        </p:txBody>
      </p:sp>
    </p:spTree>
    <p:extLst>
      <p:ext uri="{BB962C8B-B14F-4D97-AF65-F5344CB8AC3E}">
        <p14:creationId xmlns:p14="http://schemas.microsoft.com/office/powerpoint/2010/main" val="15840626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Substition Cypher Key</a:t>
            </a:r>
          </a:p>
        </p:txBody>
      </p:sp>
      <p:sp>
        <p:nvSpPr>
          <p:cNvPr id="34" name="Shape 34"/>
          <p:cNvSpPr txBox="1">
            <a:spLocks noGrp="1"/>
          </p:cNvSpPr>
          <p:nvPr>
            <p:ph idx="1"/>
          </p:nvPr>
        </p:nvSpPr>
        <p:spPr/>
        <p:txBody>
          <a:bodyPr/>
          <a:lstStyle/>
          <a:p>
            <a:r>
              <a:rPr lang="en">
                <a:sym typeface="Courier New"/>
              </a:rPr>
              <a:t>abcdefghijklmnopqrstuvwxyz</a:t>
            </a:r>
          </a:p>
          <a:p>
            <a:r>
              <a:rPr lang="en">
                <a:sym typeface="Courier New"/>
              </a:rPr>
              <a:t>nopqrstuvwxyzabcdefghijklm</a:t>
            </a:r>
          </a:p>
        </p:txBody>
      </p:sp>
      <p:sp>
        <p:nvSpPr>
          <p:cNvPr id="35" name="Shape 35"/>
          <p:cNvSpPr/>
          <p:nvPr/>
        </p:nvSpPr>
        <p:spPr>
          <a:xfrm>
            <a:off x="311100" y="2174225"/>
            <a:ext cx="6533100" cy="1192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02405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5"/>
                                        </p:tgtEl>
                                      </p:cBhvr>
                                    </p:animEffect>
                                    <p:set>
                                      <p:cBhvr>
                                        <p:cTn id="7" dur="1" fill="hold">
                                          <p:stCondLst>
                                            <p:cond delay="100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Explore Task Visual Artifact</a:t>
            </a:r>
          </a:p>
        </p:txBody>
      </p:sp>
      <p:sp>
        <p:nvSpPr>
          <p:cNvPr id="41" name="Shape 41"/>
          <p:cNvSpPr txBox="1">
            <a:spLocks noGrp="1"/>
          </p:cNvSpPr>
          <p:nvPr>
            <p:ph idx="1"/>
          </p:nvPr>
        </p:nvSpPr>
        <p:spPr/>
        <p:txBody>
          <a:bodyPr>
            <a:normAutofit lnSpcReduction="10000"/>
          </a:bodyPr>
          <a:lstStyle/>
          <a:p>
            <a:r>
              <a:rPr lang="en">
                <a:sym typeface="Georgia"/>
              </a:rPr>
              <a:t>Visual Artifact </a:t>
            </a:r>
          </a:p>
          <a:p>
            <a:r>
              <a:rPr lang="en">
                <a:sym typeface="Georgia"/>
              </a:rPr>
              <a:t>Choose one of the potential beneficial or harmful effects of the innovation you described in your previous response and use a computer to create a visual artifact related to it.</a:t>
            </a:r>
          </a:p>
          <a:p>
            <a:r>
              <a:rPr lang="en">
                <a:sym typeface="Georgia"/>
              </a:rPr>
              <a:t>The visual artifact must be a visualization, graphic, or movie that provides additional insight to explain, clarify, or depict the beneficial or harmful effect of the innovation you selected.</a:t>
            </a:r>
          </a:p>
          <a:p>
            <a:r>
              <a:rPr lang="en">
                <a:sym typeface="Georgia"/>
              </a:rPr>
              <a:t>Provide a written summary to describe how the visual artifact you created illustrates the benefit or harm of the innovation. (50 words max)</a:t>
            </a:r>
          </a:p>
        </p:txBody>
      </p:sp>
    </p:spTree>
    <p:extLst>
      <p:ext uri="{BB962C8B-B14F-4D97-AF65-F5344CB8AC3E}">
        <p14:creationId xmlns:p14="http://schemas.microsoft.com/office/powerpoint/2010/main" val="2746384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What makes a good infographic?</a:t>
            </a:r>
          </a:p>
        </p:txBody>
      </p:sp>
      <p:sp>
        <p:nvSpPr>
          <p:cNvPr id="47" name="Shape 47"/>
          <p:cNvSpPr txBox="1">
            <a:spLocks noGrp="1"/>
          </p:cNvSpPr>
          <p:nvPr>
            <p:ph idx="1"/>
          </p:nvPr>
        </p:nvSpPr>
        <p:spPr/>
        <p:txBody>
          <a:bodyPr/>
          <a:lstStyle/>
          <a:p>
            <a:r>
              <a:rPr lang="en"/>
              <a:t>After exploring examples of infographics brainstorm how we could visualize the benefits and harms of social media.</a:t>
            </a:r>
          </a:p>
        </p:txBody>
      </p:sp>
    </p:spTree>
    <p:extLst>
      <p:ext uri="{BB962C8B-B14F-4D97-AF65-F5344CB8AC3E}">
        <p14:creationId xmlns:p14="http://schemas.microsoft.com/office/powerpoint/2010/main" val="9625668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chart junk</a:t>
            </a:r>
          </a:p>
        </p:txBody>
      </p:sp>
      <p:sp>
        <p:nvSpPr>
          <p:cNvPr id="53" name="Shape 53"/>
          <p:cNvSpPr txBox="1">
            <a:spLocks noGrp="1"/>
          </p:cNvSpPr>
          <p:nvPr>
            <p:ph idx="1"/>
          </p:nvPr>
        </p:nvSpPr>
        <p:spPr/>
        <p:txBody>
          <a:bodyPr/>
          <a:lstStyle/>
          <a:p>
            <a:r>
              <a:rPr lang="en"/>
              <a:t>“The interior decoration of graphics generates a lot of ink that does not tell the viewer anything new. The purpose of decoration varies — to make the graphic appear more scientific and precise, to enliven the display, to give the designer an opportunity to exercise artistic skills. Regardless of its cause, it is all non-data-ink or redundant data-ink, and it is often chartjunk.”</a:t>
            </a:r>
          </a:p>
          <a:p>
            <a:r>
              <a:rPr lang="en"/>
              <a:t>Edward Tufte</a:t>
            </a:r>
          </a:p>
        </p:txBody>
      </p:sp>
    </p:spTree>
    <p:extLst>
      <p:ext uri="{BB962C8B-B14F-4D97-AF65-F5344CB8AC3E}">
        <p14:creationId xmlns:p14="http://schemas.microsoft.com/office/powerpoint/2010/main" val="66777868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p:txBody>
          <a:bodyPr/>
          <a:lstStyle/>
          <a:p>
            <a:r>
              <a:rPr lang="en"/>
              <a:t>Reading Pyret documentation</a:t>
            </a:r>
          </a:p>
        </p:txBody>
      </p:sp>
      <p:sp>
        <p:nvSpPr>
          <p:cNvPr id="42" name="Shape 42"/>
          <p:cNvSpPr txBox="1">
            <a:spLocks noGrp="1"/>
          </p:cNvSpPr>
          <p:nvPr>
            <p:ph idx="1"/>
          </p:nvPr>
        </p:nvSpPr>
        <p:spPr/>
        <p:txBody>
          <a:bodyPr/>
          <a:lstStyle/>
          <a:p>
            <a:r>
              <a:rPr lang="en-US">
                <a:sym typeface="Verdana"/>
                <a:hlinkClick r:id="rId3"/>
              </a:rPr>
              <a:t>ellipse</a:t>
            </a:r>
            <a:r>
              <a:rPr lang="en-US">
                <a:sym typeface="Times New Roman"/>
              </a:rPr>
              <a:t> :: (</a:t>
            </a:r>
          </a:p>
          <a:p>
            <a:r>
              <a:rPr lang="en-US">
                <a:sym typeface="Verdana"/>
              </a:rPr>
              <a:t>width :: </a:t>
            </a:r>
            <a:r>
              <a:rPr lang="en-US">
                <a:sym typeface="Verdana"/>
                <a:hlinkClick r:id="rId4"/>
              </a:rPr>
              <a:t>Number</a:t>
            </a:r>
          </a:p>
          <a:p>
            <a:r>
              <a:rPr lang="en-US">
                <a:sym typeface="Verdana"/>
              </a:rPr>
              <a:t>height :: </a:t>
            </a:r>
            <a:r>
              <a:rPr lang="en-US">
                <a:sym typeface="Verdana"/>
                <a:hlinkClick r:id="rId4"/>
              </a:rPr>
              <a:t>Number</a:t>
            </a:r>
          </a:p>
          <a:p>
            <a:r>
              <a:rPr lang="en-US">
                <a:sym typeface="Verdana"/>
              </a:rPr>
              <a:t>mode :: </a:t>
            </a:r>
            <a:r>
              <a:rPr lang="en-US">
                <a:sym typeface="Verdana"/>
                <a:hlinkClick r:id="rId5"/>
              </a:rPr>
              <a:t>String</a:t>
            </a:r>
          </a:p>
          <a:p>
            <a:r>
              <a:rPr lang="en-US">
                <a:sym typeface="Verdana"/>
              </a:rPr>
              <a:t>color :: </a:t>
            </a:r>
            <a:r>
              <a:rPr lang="en-US">
                <a:sym typeface="Verdana"/>
                <a:hlinkClick r:id="rId6"/>
              </a:rPr>
              <a:t>Color</a:t>
            </a:r>
          </a:p>
          <a:p>
            <a:r>
              <a:rPr lang="en-US">
                <a:sym typeface="Verdana"/>
              </a:rPr>
              <a:t>)</a:t>
            </a:r>
          </a:p>
          <a:p>
            <a:r>
              <a:rPr lang="en-US">
                <a:sym typeface="Times New Roman"/>
              </a:rPr>
              <a:t>Constructs an ellipse with the given width, height, mode and color. Corresponds to</a:t>
            </a:r>
            <a:r>
              <a:rPr lang="en-US">
                <a:sym typeface="Verdana"/>
              </a:rPr>
              <a:t>(ellipse ...)</a:t>
            </a:r>
            <a:r>
              <a:rPr lang="en-US">
                <a:sym typeface="Times New Roman"/>
              </a:rPr>
              <a:t> in HtDP.</a:t>
            </a:r>
          </a:p>
          <a:p>
            <a:endParaRPr lang="en-US"/>
          </a:p>
        </p:txBody>
      </p:sp>
    </p:spTree>
    <p:extLst>
      <p:ext uri="{BB962C8B-B14F-4D97-AF65-F5344CB8AC3E}">
        <p14:creationId xmlns:p14="http://schemas.microsoft.com/office/powerpoint/2010/main" val="92723690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a:t>Pyret is a professional language</a:t>
            </a:r>
          </a:p>
        </p:txBody>
      </p:sp>
      <p:sp>
        <p:nvSpPr>
          <p:cNvPr id="35" name="Shape 35"/>
          <p:cNvSpPr txBox="1">
            <a:spLocks noGrp="1"/>
          </p:cNvSpPr>
          <p:nvPr>
            <p:ph idx="1"/>
          </p:nvPr>
        </p:nvSpPr>
        <p:spPr/>
        <p:txBody>
          <a:bodyPr/>
          <a:lstStyle/>
          <a:p>
            <a:r>
              <a:rPr lang="en"/>
              <a:t>There will some differences between Pyret and Racket.  For example in Racket we were able to click run and see our results in the interactions window.  In Pyret we have to type it into the interactions window.</a:t>
            </a:r>
          </a:p>
        </p:txBody>
      </p:sp>
    </p:spTree>
    <p:extLst>
      <p:ext uri="{BB962C8B-B14F-4D97-AF65-F5344CB8AC3E}">
        <p14:creationId xmlns:p14="http://schemas.microsoft.com/office/powerpoint/2010/main" val="331451771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Pyret builds on Racket</a:t>
            </a:r>
          </a:p>
        </p:txBody>
      </p:sp>
      <p:sp>
        <p:nvSpPr>
          <p:cNvPr id="41" name="Shape 41"/>
          <p:cNvSpPr txBox="1">
            <a:spLocks noGrp="1"/>
          </p:cNvSpPr>
          <p:nvPr>
            <p:ph idx="1"/>
          </p:nvPr>
        </p:nvSpPr>
        <p:spPr/>
        <p:txBody>
          <a:bodyPr/>
          <a:lstStyle/>
          <a:p>
            <a:r>
              <a:rPr lang="en"/>
              <a:t>How is Pyret different from Racket?</a:t>
            </a:r>
          </a:p>
        </p:txBody>
      </p:sp>
    </p:spTree>
    <p:extLst>
      <p:ext uri="{BB962C8B-B14F-4D97-AF65-F5344CB8AC3E}">
        <p14:creationId xmlns:p14="http://schemas.microsoft.com/office/powerpoint/2010/main" val="161552547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Pyret use infix syntax.</a:t>
            </a:r>
          </a:p>
        </p:txBody>
      </p:sp>
      <p:sp>
        <p:nvSpPr>
          <p:cNvPr id="47" name="Shape 47"/>
          <p:cNvSpPr txBox="1">
            <a:spLocks noGrp="1"/>
          </p:cNvSpPr>
          <p:nvPr>
            <p:ph idx="1"/>
          </p:nvPr>
        </p:nvSpPr>
        <p:spPr/>
        <p:txBody>
          <a:bodyPr/>
          <a:lstStyle/>
          <a:p>
            <a:r>
              <a:rPr lang="en"/>
              <a:t>What is the opposite of an infix programming language?</a:t>
            </a:r>
          </a:p>
        </p:txBody>
      </p:sp>
    </p:spTree>
    <p:extLst>
      <p:ext uri="{BB962C8B-B14F-4D97-AF65-F5344CB8AC3E}">
        <p14:creationId xmlns:p14="http://schemas.microsoft.com/office/powerpoint/2010/main" val="2686575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Objectives</a:t>
            </a:r>
          </a:p>
        </p:txBody>
      </p:sp>
      <p:sp>
        <p:nvSpPr>
          <p:cNvPr id="74" name="Shape 74"/>
          <p:cNvSpPr txBox="1">
            <a:spLocks noGrp="1"/>
          </p:cNvSpPr>
          <p:nvPr>
            <p:ph type="body" idx="1"/>
          </p:nvPr>
        </p:nvSpPr>
        <p:spPr>
          <a:xfrm>
            <a:off x="471901" y="2776325"/>
            <a:ext cx="3999899" cy="2710200"/>
          </a:xfrm>
          <a:prstGeom prst="rect">
            <a:avLst/>
          </a:prstGeom>
        </p:spPr>
        <p:txBody>
          <a:bodyPr vert="horz" lIns="91425" tIns="91425" rIns="91425" bIns="91425" rtlCol="0" anchor="t" anchorCtr="0">
            <a:noAutofit/>
          </a:bodyPr>
          <a:lstStyle/>
          <a:p>
            <a:pPr>
              <a:buNone/>
            </a:pPr>
            <a:r>
              <a:rPr lang="en"/>
              <a:t>Knowledge:</a:t>
            </a:r>
          </a:p>
          <a:p>
            <a:pPr>
              <a:buNone/>
            </a:pPr>
            <a:r>
              <a:rPr lang="en"/>
              <a:t>How do function signatures help us to solve problems?</a:t>
            </a:r>
          </a:p>
          <a:p>
            <a:pPr>
              <a:buNone/>
            </a:pPr>
            <a:endParaRPr/>
          </a:p>
          <a:p>
            <a:pPr>
              <a:buNone/>
            </a:pPr>
            <a:endParaRPr/>
          </a:p>
        </p:txBody>
      </p:sp>
      <p:sp>
        <p:nvSpPr>
          <p:cNvPr id="75" name="Shape 75"/>
          <p:cNvSpPr txBox="1">
            <a:spLocks noGrp="1"/>
          </p:cNvSpPr>
          <p:nvPr>
            <p:ph type="body" idx="2"/>
          </p:nvPr>
        </p:nvSpPr>
        <p:spPr>
          <a:xfrm>
            <a:off x="4694251" y="2776325"/>
            <a:ext cx="3999899" cy="2710200"/>
          </a:xfrm>
          <a:prstGeom prst="rect">
            <a:avLst/>
          </a:prstGeom>
        </p:spPr>
        <p:txBody>
          <a:bodyPr vert="horz" lIns="91425" tIns="91425" rIns="91425" bIns="91425" rtlCol="0" anchor="t" anchorCtr="0">
            <a:noAutofit/>
          </a:bodyPr>
          <a:lstStyle/>
          <a:p>
            <a:pPr>
              <a:buNone/>
            </a:pPr>
            <a:r>
              <a:rPr lang="en"/>
              <a:t>Skills:</a:t>
            </a:r>
          </a:p>
          <a:p>
            <a:pPr>
              <a:buNone/>
            </a:pPr>
            <a:r>
              <a:rPr lang="en"/>
              <a:t>Evaluate expressions in Racket by identifying signature information and evaluation order.</a:t>
            </a:r>
          </a:p>
        </p:txBody>
      </p:sp>
    </p:spTree>
    <p:extLst>
      <p:ext uri="{BB962C8B-B14F-4D97-AF65-F5344CB8AC3E}">
        <p14:creationId xmlns:p14="http://schemas.microsoft.com/office/powerpoint/2010/main" val="268553237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Pyret has a cloud based REPL</a:t>
            </a:r>
          </a:p>
        </p:txBody>
      </p:sp>
      <p:sp>
        <p:nvSpPr>
          <p:cNvPr id="53" name="Shape 53"/>
          <p:cNvSpPr txBox="1">
            <a:spLocks noGrp="1"/>
          </p:cNvSpPr>
          <p:nvPr>
            <p:ph idx="1"/>
          </p:nvPr>
        </p:nvSpPr>
        <p:spPr/>
        <p:txBody>
          <a:bodyPr/>
          <a:lstStyle/>
          <a:p>
            <a:r>
              <a:rPr lang="en"/>
              <a:t>What is an REPL?</a:t>
            </a:r>
          </a:p>
        </p:txBody>
      </p:sp>
    </p:spTree>
    <p:extLst>
      <p:ext uri="{BB962C8B-B14F-4D97-AF65-F5344CB8AC3E}">
        <p14:creationId xmlns:p14="http://schemas.microsoft.com/office/powerpoint/2010/main" val="424091067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r>
              <a:rPr lang="en"/>
              <a:t>Programmers use style conventions</a:t>
            </a:r>
          </a:p>
        </p:txBody>
      </p:sp>
      <p:sp>
        <p:nvSpPr>
          <p:cNvPr id="59" name="Shape 59"/>
          <p:cNvSpPr txBox="1">
            <a:spLocks noGrp="1"/>
          </p:cNvSpPr>
          <p:nvPr>
            <p:ph idx="1"/>
          </p:nvPr>
        </p:nvSpPr>
        <p:spPr/>
        <p:txBody>
          <a:bodyPr/>
          <a:lstStyle/>
          <a:p>
            <a:r>
              <a:rPr lang="en"/>
              <a:t>What are the conventions that are used in Pyret?</a:t>
            </a:r>
          </a:p>
        </p:txBody>
      </p:sp>
    </p:spTree>
    <p:extLst>
      <p:ext uri="{BB962C8B-B14F-4D97-AF65-F5344CB8AC3E}">
        <p14:creationId xmlns:p14="http://schemas.microsoft.com/office/powerpoint/2010/main" val="84158304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p:txBody>
          <a:bodyPr/>
          <a:lstStyle/>
          <a:p>
            <a:r>
              <a:rPr lang="en"/>
              <a:t>Defining constants</a:t>
            </a:r>
          </a:p>
        </p:txBody>
      </p:sp>
      <p:sp>
        <p:nvSpPr>
          <p:cNvPr id="65" name="Shape 65"/>
          <p:cNvSpPr txBox="1">
            <a:spLocks noGrp="1"/>
          </p:cNvSpPr>
          <p:nvPr>
            <p:ph idx="1"/>
          </p:nvPr>
        </p:nvSpPr>
        <p:spPr/>
        <p:txBody>
          <a:bodyPr/>
          <a:lstStyle/>
          <a:p>
            <a:r>
              <a:rPr lang="en"/>
              <a:t>You should name constants in all-capital letters unless an external convention would dictate using some other capitalization for that particular name. For example,</a:t>
            </a:r>
          </a:p>
        </p:txBody>
      </p:sp>
      <p:graphicFrame>
        <p:nvGraphicFramePr>
          <p:cNvPr id="66" name="Shape 66"/>
          <p:cNvGraphicFramePr/>
          <p:nvPr/>
        </p:nvGraphicFramePr>
        <p:xfrm>
          <a:off x="1363375" y="4180650"/>
          <a:ext cx="3000000" cy="3000000"/>
        </p:xfrm>
        <a:graphic>
          <a:graphicData uri="http://schemas.openxmlformats.org/drawingml/2006/table">
            <a:tbl>
              <a:tblPr>
                <a:noFill/>
              </a:tblPr>
              <a:tblGrid>
                <a:gridCol w="3213750">
                  <a:extLst>
                    <a:ext uri="{9D8B030D-6E8A-4147-A177-3AD203B41FA5}">
                      <a16:colId xmlns:a16="http://schemas.microsoft.com/office/drawing/2014/main" val="20000"/>
                    </a:ext>
                  </a:extLst>
                </a:gridCol>
              </a:tblGrid>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MY-COUNT = 100</a:t>
                      </a:r>
                    </a:p>
                  </a:txBody>
                  <a:tcPr marL="91425" marR="91425" marT="91425" marB="91425"/>
                </a:tc>
                <a:extLst>
                  <a:ext uri="{0D108BD9-81ED-4DB2-BD59-A6C34878D82A}">
                    <a16:rowId xmlns:a16="http://schemas.microsoft.com/office/drawing/2014/main" val="10000"/>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pi = 3.1416</a:t>
                      </a:r>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4204619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p:txBody>
          <a:bodyPr/>
          <a:lstStyle/>
          <a:p>
            <a:r>
              <a:rPr lang="en"/>
              <a:t>Naming</a:t>
            </a:r>
          </a:p>
        </p:txBody>
      </p:sp>
      <p:sp>
        <p:nvSpPr>
          <p:cNvPr id="8" name="Content Placeholder 7"/>
          <p:cNvSpPr>
            <a:spLocks noGrp="1"/>
          </p:cNvSpPr>
          <p:nvPr>
            <p:ph idx="1"/>
          </p:nvPr>
        </p:nvSpPr>
        <p:spPr/>
        <p:txBody>
          <a:bodyPr/>
          <a:lstStyle/>
          <a:p>
            <a:endParaRPr lang="en-US"/>
          </a:p>
        </p:txBody>
      </p:sp>
      <p:sp>
        <p:nvSpPr>
          <p:cNvPr id="72" name="Shape 72"/>
          <p:cNvSpPr txBox="1"/>
          <p:nvPr/>
        </p:nvSpPr>
        <p:spPr>
          <a:xfrm>
            <a:off x="1193538" y="2310376"/>
            <a:ext cx="2891999" cy="725699"/>
          </a:xfrm>
          <a:prstGeom prst="rect">
            <a:avLst/>
          </a:prstGeom>
          <a:noFill/>
          <a:ln>
            <a:noFill/>
          </a:ln>
        </p:spPr>
        <p:txBody>
          <a:bodyPr lIns="91425" tIns="91425" rIns="91425" bIns="91425" anchor="ctr" anchorCtr="0">
            <a:noAutofit/>
          </a:bodyPr>
          <a:lstStyle/>
          <a:p>
            <a:r>
              <a:rPr lang="en" sz="3600"/>
              <a:t>camelCase</a:t>
            </a:r>
          </a:p>
        </p:txBody>
      </p:sp>
      <p:cxnSp>
        <p:nvCxnSpPr>
          <p:cNvPr id="73" name="Shape 73"/>
          <p:cNvCxnSpPr/>
          <p:nvPr/>
        </p:nvCxnSpPr>
        <p:spPr>
          <a:xfrm>
            <a:off x="1642538" y="2204176"/>
            <a:ext cx="1089299" cy="1062899"/>
          </a:xfrm>
          <a:prstGeom prst="straightConnector1">
            <a:avLst/>
          </a:prstGeom>
          <a:noFill/>
          <a:ln w="9525" cap="flat" cmpd="sng">
            <a:solidFill>
              <a:schemeClr val="dk2"/>
            </a:solidFill>
            <a:prstDash val="solid"/>
            <a:round/>
            <a:headEnd type="none" w="lg" len="lg"/>
            <a:tailEnd type="none" w="lg" len="lg"/>
          </a:ln>
        </p:spPr>
      </p:cxnSp>
      <p:cxnSp>
        <p:nvCxnSpPr>
          <p:cNvPr id="74" name="Shape 74"/>
          <p:cNvCxnSpPr/>
          <p:nvPr/>
        </p:nvCxnSpPr>
        <p:spPr>
          <a:xfrm flipH="1">
            <a:off x="1655588" y="2223976"/>
            <a:ext cx="1102799" cy="963899"/>
          </a:xfrm>
          <a:prstGeom prst="straightConnector1">
            <a:avLst/>
          </a:prstGeom>
          <a:noFill/>
          <a:ln w="9525" cap="flat" cmpd="sng">
            <a:solidFill>
              <a:schemeClr val="dk2"/>
            </a:solidFill>
            <a:prstDash val="solid"/>
            <a:round/>
            <a:headEnd type="none" w="lg" len="lg"/>
            <a:tailEnd type="none" w="lg" len="lg"/>
          </a:ln>
        </p:spPr>
      </p:cxnSp>
      <p:sp>
        <p:nvSpPr>
          <p:cNvPr id="75" name="Shape 75"/>
          <p:cNvSpPr txBox="1"/>
          <p:nvPr/>
        </p:nvSpPr>
        <p:spPr>
          <a:xfrm>
            <a:off x="4950462" y="2519625"/>
            <a:ext cx="3000000" cy="372600"/>
          </a:xfrm>
          <a:prstGeom prst="rect">
            <a:avLst/>
          </a:prstGeom>
          <a:noFill/>
          <a:ln>
            <a:noFill/>
          </a:ln>
        </p:spPr>
        <p:txBody>
          <a:bodyPr lIns="91425" tIns="91425" rIns="91425" bIns="91425" anchor="ctr" anchorCtr="0">
            <a:noAutofit/>
          </a:bodyPr>
          <a:lstStyle/>
          <a:p>
            <a:r>
              <a:rPr lang="en" sz="3600"/>
              <a:t>camel-case</a:t>
            </a:r>
          </a:p>
        </p:txBody>
      </p:sp>
    </p:spTree>
    <p:extLst>
      <p:ext uri="{BB962C8B-B14F-4D97-AF65-F5344CB8AC3E}">
        <p14:creationId xmlns:p14="http://schemas.microsoft.com/office/powerpoint/2010/main" val="24803858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r>
              <a:rPr lang="en"/>
              <a:t>Line Length</a:t>
            </a:r>
          </a:p>
        </p:txBody>
      </p:sp>
      <p:sp>
        <p:nvSpPr>
          <p:cNvPr id="81" name="Shape 81"/>
          <p:cNvSpPr txBox="1">
            <a:spLocks noGrp="1"/>
          </p:cNvSpPr>
          <p:nvPr>
            <p:ph idx="1"/>
          </p:nvPr>
        </p:nvSpPr>
        <p:spPr/>
        <p:txBody>
          <a:bodyPr/>
          <a:lstStyle/>
          <a:p>
            <a:r>
              <a:rPr lang="en"/>
              <a:t>Try to keep the total length of your lines under 80 characters.</a:t>
            </a:r>
          </a:p>
        </p:txBody>
      </p:sp>
    </p:spTree>
    <p:extLst>
      <p:ext uri="{BB962C8B-B14F-4D97-AF65-F5344CB8AC3E}">
        <p14:creationId xmlns:p14="http://schemas.microsoft.com/office/powerpoint/2010/main" val="302848727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r>
              <a:rPr lang="en"/>
              <a:t>Test Blocks</a:t>
            </a:r>
          </a:p>
        </p:txBody>
      </p:sp>
      <p:sp>
        <p:nvSpPr>
          <p:cNvPr id="87" name="Shape 87"/>
          <p:cNvSpPr txBox="1">
            <a:spLocks noGrp="1"/>
          </p:cNvSpPr>
          <p:nvPr>
            <p:ph idx="1"/>
          </p:nvPr>
        </p:nvSpPr>
        <p:spPr/>
        <p:txBody>
          <a:bodyPr/>
          <a:lstStyle/>
          <a:p>
            <a:r>
              <a:rPr lang="en"/>
              <a:t>Outside function definitions, use check blocks for testing:</a:t>
            </a:r>
          </a:p>
        </p:txBody>
      </p:sp>
      <p:graphicFrame>
        <p:nvGraphicFramePr>
          <p:cNvPr id="88" name="Shape 88"/>
          <p:cNvGraphicFramePr/>
          <p:nvPr/>
        </p:nvGraphicFramePr>
        <p:xfrm>
          <a:off x="830750" y="3450800"/>
          <a:ext cx="3000000" cy="3000000"/>
        </p:xfrm>
        <a:graphic>
          <a:graphicData uri="http://schemas.openxmlformats.org/drawingml/2006/table">
            <a:tbl>
              <a:tblPr>
                <a:noFill/>
              </a:tblPr>
              <a:tblGrid>
                <a:gridCol w="2657525">
                  <a:extLst>
                    <a:ext uri="{9D8B030D-6E8A-4147-A177-3AD203B41FA5}">
                      <a16:colId xmlns:a16="http://schemas.microsoft.com/office/drawing/2014/main" val="20000"/>
                    </a:ext>
                  </a:extLst>
                </a:gridCol>
              </a:tblGrid>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check:</a:t>
                      </a:r>
                    </a:p>
                  </a:txBody>
                  <a:tcPr marL="91425" marR="91425" marT="91425" marB="91425"/>
                </a:tc>
                <a:extLst>
                  <a:ext uri="{0D108BD9-81ED-4DB2-BD59-A6C34878D82A}">
                    <a16:rowId xmlns:a16="http://schemas.microsoft.com/office/drawing/2014/main" val="10000"/>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  1 + 1 is 2</a:t>
                      </a:r>
                    </a:p>
                  </a:txBody>
                  <a:tcPr marL="91425" marR="91425" marT="91425" marB="91425"/>
                </a:tc>
                <a:extLst>
                  <a:ext uri="{0D108BD9-81ED-4DB2-BD59-A6C34878D82A}">
                    <a16:rowId xmlns:a16="http://schemas.microsoft.com/office/drawing/2014/main" val="10001"/>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  1 + 1 is-not 0</a:t>
                      </a:r>
                    </a:p>
                  </a:txBody>
                  <a:tcPr marL="91425" marR="91425" marT="91425" marB="91425"/>
                </a:tc>
                <a:extLst>
                  <a:ext uri="{0D108BD9-81ED-4DB2-BD59-A6C34878D82A}">
                    <a16:rowId xmlns:a16="http://schemas.microsoft.com/office/drawing/2014/main" val="10002"/>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end</a:t>
                      </a: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8134334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p:txBody>
          <a:bodyPr/>
          <a:lstStyle/>
          <a:p>
            <a:r>
              <a:rPr lang="en"/>
              <a:t>Documentation</a:t>
            </a:r>
          </a:p>
        </p:txBody>
      </p:sp>
      <p:sp>
        <p:nvSpPr>
          <p:cNvPr id="94" name="Shape 94"/>
          <p:cNvSpPr txBox="1">
            <a:spLocks noGrp="1"/>
          </p:cNvSpPr>
          <p:nvPr>
            <p:ph idx="1"/>
          </p:nvPr>
        </p:nvSpPr>
        <p:spPr/>
        <p:txBody>
          <a:bodyPr/>
          <a:lstStyle/>
          <a:p>
            <a:r>
              <a:rPr lang="en"/>
              <a:t>pyret.org/docs</a:t>
            </a:r>
          </a:p>
        </p:txBody>
      </p:sp>
    </p:spTree>
    <p:extLst>
      <p:ext uri="{BB962C8B-B14F-4D97-AF65-F5344CB8AC3E}">
        <p14:creationId xmlns:p14="http://schemas.microsoft.com/office/powerpoint/2010/main" val="238491430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Sample Problem</a:t>
            </a:r>
          </a:p>
        </p:txBody>
      </p:sp>
      <p:sp>
        <p:nvSpPr>
          <p:cNvPr id="41" name="Shape 41"/>
          <p:cNvSpPr txBox="1">
            <a:spLocks noGrp="1"/>
          </p:cNvSpPr>
          <p:nvPr>
            <p:ph idx="1"/>
          </p:nvPr>
        </p:nvSpPr>
        <p:spPr/>
        <p:txBody>
          <a:bodyPr/>
          <a:lstStyle/>
          <a:p>
            <a:r>
              <a:rPr lang="en"/>
              <a:t>Design a world program that simulates firing shots. Every time the “player” hits the space bar, the program adds a shot to the bottom of the canvas. These shots rise vertically at the rate of one pixel per tick.</a:t>
            </a:r>
          </a:p>
        </p:txBody>
      </p:sp>
    </p:spTree>
    <p:extLst>
      <p:ext uri="{BB962C8B-B14F-4D97-AF65-F5344CB8AC3E}">
        <p14:creationId xmlns:p14="http://schemas.microsoft.com/office/powerpoint/2010/main" val="20999447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r>
              <a:rPr lang="en"/>
              <a:t>List Data</a:t>
            </a:r>
          </a:p>
        </p:txBody>
      </p:sp>
      <p:sp>
        <p:nvSpPr>
          <p:cNvPr id="69" name="Shape 69"/>
          <p:cNvSpPr txBox="1">
            <a:spLocks noGrp="1"/>
          </p:cNvSpPr>
          <p:nvPr>
            <p:ph idx="1"/>
          </p:nvPr>
        </p:nvSpPr>
        <p:spPr/>
        <p:txBody>
          <a:bodyPr/>
          <a:lstStyle/>
          <a:p>
            <a:r>
              <a:rPr lang="en"/>
              <a:t>data List:</a:t>
            </a:r>
          </a:p>
          <a:p>
            <a:r>
              <a:rPr lang="en"/>
              <a:t>	| empty</a:t>
            </a:r>
          </a:p>
          <a:p>
            <a:r>
              <a:rPr lang="en"/>
              <a:t>	| link(first :: Item, rest :: List)</a:t>
            </a:r>
          </a:p>
          <a:p>
            <a:r>
              <a:rPr lang="en"/>
              <a:t>end</a:t>
            </a:r>
          </a:p>
        </p:txBody>
      </p:sp>
    </p:spTree>
    <p:extLst>
      <p:ext uri="{BB962C8B-B14F-4D97-AF65-F5344CB8AC3E}">
        <p14:creationId xmlns:p14="http://schemas.microsoft.com/office/powerpoint/2010/main" val="156871500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p:txBody>
          <a:bodyPr/>
          <a:lstStyle/>
          <a:p>
            <a:r>
              <a:rPr lang="en"/>
              <a:t>List Predicates</a:t>
            </a:r>
          </a:p>
        </p:txBody>
      </p:sp>
      <p:sp>
        <p:nvSpPr>
          <p:cNvPr id="75" name="Shape 75"/>
          <p:cNvSpPr txBox="1">
            <a:spLocks noGrp="1"/>
          </p:cNvSpPr>
          <p:nvPr>
            <p:ph idx="1"/>
          </p:nvPr>
        </p:nvSpPr>
        <p:spPr/>
        <p:txBody>
          <a:bodyPr/>
          <a:lstStyle/>
          <a:p>
            <a:r>
              <a:rPr lang="en-US"/>
              <a:t>List data lets us check whether something is a kind of list.</a:t>
            </a:r>
          </a:p>
          <a:p>
            <a:endParaRPr lang="en-US"/>
          </a:p>
          <a:p>
            <a:r>
              <a:rPr lang="en-US"/>
              <a:t>We can ask</a:t>
            </a:r>
          </a:p>
          <a:p>
            <a:r>
              <a:rPr lang="en-US"/>
              <a:t>	is-empty</a:t>
            </a:r>
          </a:p>
          <a:p>
            <a:r>
              <a:rPr lang="en-US"/>
              <a:t>	is-link</a:t>
            </a:r>
          </a:p>
        </p:txBody>
      </p:sp>
    </p:spTree>
    <p:extLst>
      <p:ext uri="{BB962C8B-B14F-4D97-AF65-F5344CB8AC3E}">
        <p14:creationId xmlns:p14="http://schemas.microsoft.com/office/powerpoint/2010/main" val="4858004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 by Design API</a:t>
            </a:r>
          </a:p>
        </p:txBody>
      </p:sp>
      <p:graphicFrame>
        <p:nvGraphicFramePr>
          <p:cNvPr id="104" name="Shape 104"/>
          <p:cNvGraphicFramePr/>
          <p:nvPr/>
        </p:nvGraphicFramePr>
        <p:xfrm>
          <a:off x="0" y="2345375"/>
          <a:ext cx="3000000" cy="3000000"/>
        </p:xfrm>
        <a:graphic>
          <a:graphicData uri="http://schemas.openxmlformats.org/drawingml/2006/table">
            <a:tbl>
              <a:tblPr>
                <a:noFill/>
              </a:tblPr>
              <a:tblGrid>
                <a:gridCol w="1162050">
                  <a:extLst>
                    <a:ext uri="{9D8B030D-6E8A-4147-A177-3AD203B41FA5}">
                      <a16:colId xmlns:a16="http://schemas.microsoft.com/office/drawing/2014/main" val="20000"/>
                    </a:ext>
                  </a:extLst>
                </a:gridCol>
                <a:gridCol w="3248025">
                  <a:extLst>
                    <a:ext uri="{9D8B030D-6E8A-4147-A177-3AD203B41FA5}">
                      <a16:colId xmlns:a16="http://schemas.microsoft.com/office/drawing/2014/main" val="20001"/>
                    </a:ext>
                  </a:extLst>
                </a:gridCol>
                <a:gridCol w="1076325">
                  <a:extLst>
                    <a:ext uri="{9D8B030D-6E8A-4147-A177-3AD203B41FA5}">
                      <a16:colId xmlns:a16="http://schemas.microsoft.com/office/drawing/2014/main" val="20002"/>
                    </a:ext>
                  </a:extLst>
                </a:gridCol>
                <a:gridCol w="2333625">
                  <a:extLst>
                    <a:ext uri="{9D8B030D-6E8A-4147-A177-3AD203B41FA5}">
                      <a16:colId xmlns:a16="http://schemas.microsoft.com/office/drawing/2014/main" val="20003"/>
                    </a:ext>
                  </a:extLst>
                </a:gridCol>
                <a:gridCol w="1323975">
                  <a:extLst>
                    <a:ext uri="{9D8B030D-6E8A-4147-A177-3AD203B41FA5}">
                      <a16:colId xmlns:a16="http://schemas.microsoft.com/office/drawing/2014/main" val="20004"/>
                    </a:ext>
                  </a:extLst>
                </a:gridCol>
              </a:tblGrid>
              <a:tr h="0">
                <a:tc>
                  <a:txBody>
                    <a:bodyPr/>
                    <a:lstStyle/>
                    <a:p>
                      <a:pPr lvl="0" algn="ctr" rtl="0">
                        <a:spcBef>
                          <a:spcPts val="0"/>
                        </a:spcBef>
                        <a:buNone/>
                      </a:pPr>
                      <a:r>
                        <a:rPr lang="en" sz="1200">
                          <a:latin typeface="Consolas"/>
                          <a:ea typeface="Consolas"/>
                          <a:cs typeface="Consolas"/>
                          <a:sym typeface="Consolas"/>
                        </a:rPr>
                        <a:t>Name</a:t>
                      </a:r>
                    </a:p>
                  </a:txBody>
                  <a:tcPr marL="63500" marR="63500" marT="63500" marB="63500">
                    <a:solidFill>
                      <a:srgbClr val="D9D9D9"/>
                    </a:solidFill>
                  </a:tcPr>
                </a:tc>
                <a:tc>
                  <a:txBody>
                    <a:bodyPr/>
                    <a:lstStyle/>
                    <a:p>
                      <a:pPr lvl="0" algn="ctr" rtl="0">
                        <a:spcBef>
                          <a:spcPts val="0"/>
                        </a:spcBef>
                        <a:buNone/>
                      </a:pPr>
                      <a:r>
                        <a:rPr lang="en" sz="1200">
                          <a:latin typeface="Consolas"/>
                          <a:ea typeface="Consolas"/>
                          <a:cs typeface="Consolas"/>
                          <a:sym typeface="Consolas"/>
                        </a:rPr>
                        <a:t>Input Types</a:t>
                      </a:r>
                    </a:p>
                  </a:txBody>
                  <a:tcPr marL="63500" marR="63500" marT="63500" marB="63500">
                    <a:solidFill>
                      <a:srgbClr val="D9D9D9"/>
                    </a:solidFill>
                  </a:tcPr>
                </a:tc>
                <a:tc>
                  <a:txBody>
                    <a:bodyPr/>
                    <a:lstStyle/>
                    <a:p>
                      <a:pPr lvl="0" algn="ctr" rtl="0">
                        <a:spcBef>
                          <a:spcPts val="0"/>
                        </a:spcBef>
                        <a:buNone/>
                      </a:pPr>
                      <a:r>
                        <a:rPr lang="en" sz="1200">
                          <a:latin typeface="Consolas"/>
                          <a:ea typeface="Consolas"/>
                          <a:cs typeface="Consolas"/>
                          <a:sym typeface="Consolas"/>
                        </a:rPr>
                        <a:t>Output Type</a:t>
                      </a:r>
                    </a:p>
                  </a:txBody>
                  <a:tcPr marL="63500" marR="63500" marT="63500" marB="63500">
                    <a:solidFill>
                      <a:srgbClr val="D9D9D9"/>
                    </a:solidFill>
                  </a:tcPr>
                </a:tc>
                <a:tc>
                  <a:txBody>
                    <a:bodyPr/>
                    <a:lstStyle/>
                    <a:p>
                      <a:pPr lvl="0" algn="ctr" rtl="0">
                        <a:spcBef>
                          <a:spcPts val="0"/>
                        </a:spcBef>
                        <a:buNone/>
                      </a:pPr>
                      <a:r>
                        <a:rPr lang="en" sz="1200">
                          <a:latin typeface="Consolas"/>
                          <a:ea typeface="Consolas"/>
                          <a:cs typeface="Consolas"/>
                          <a:sym typeface="Consolas"/>
                        </a:rPr>
                        <a:t>Example</a:t>
                      </a:r>
                    </a:p>
                  </a:txBody>
                  <a:tcPr marL="63500" marR="63500" marT="63500" marB="63500">
                    <a:solidFill>
                      <a:srgbClr val="D9D9D9"/>
                    </a:solidFill>
                  </a:tcPr>
                </a:tc>
                <a:tc>
                  <a:txBody>
                    <a:bodyPr/>
                    <a:lstStyle/>
                    <a:p>
                      <a:pPr lvl="0" algn="ctr" rtl="0">
                        <a:spcBef>
                          <a:spcPts val="0"/>
                        </a:spcBef>
                        <a:buNone/>
                      </a:pPr>
                      <a:r>
                        <a:rPr lang="en" sz="1200">
                          <a:latin typeface="Consolas"/>
                          <a:ea typeface="Consolas"/>
                          <a:cs typeface="Consolas"/>
                          <a:sym typeface="Consolas"/>
                        </a:rPr>
                        <a:t>Example Output</a:t>
                      </a:r>
                    </a:p>
                  </a:txBody>
                  <a:tcPr marL="63500" marR="63500" marT="63500" marB="63500">
                    <a:solidFill>
                      <a:srgbClr val="D9D9D9"/>
                    </a:solidFill>
                  </a:tcPr>
                </a:tc>
                <a:extLst>
                  <a:ext uri="{0D108BD9-81ED-4DB2-BD59-A6C34878D82A}">
                    <a16:rowId xmlns:a16="http://schemas.microsoft.com/office/drawing/2014/main" val="10000"/>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1"/>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2"/>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3"/>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4"/>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5"/>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4254646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r>
              <a:rPr lang="en"/>
              <a:t>We can define our own data</a:t>
            </a:r>
          </a:p>
        </p:txBody>
      </p:sp>
      <p:sp>
        <p:nvSpPr>
          <p:cNvPr id="81" name="Shape 81"/>
          <p:cNvSpPr txBox="1">
            <a:spLocks noGrp="1"/>
          </p:cNvSpPr>
          <p:nvPr>
            <p:ph idx="1"/>
          </p:nvPr>
        </p:nvSpPr>
        <p:spPr/>
        <p:txBody>
          <a:bodyPr/>
          <a:lstStyle/>
          <a:p>
            <a:r>
              <a:rPr lang="en"/>
              <a:t>A list is an item linked to a list.</a:t>
            </a:r>
          </a:p>
          <a:p>
            <a:r>
              <a:rPr lang="en"/>
              <a:t>data Listy:</a:t>
            </a:r>
          </a:p>
          <a:p>
            <a:r>
              <a:rPr lang="en"/>
              <a:t>	| emptily</a:t>
            </a:r>
          </a:p>
          <a:p>
            <a:r>
              <a:rPr lang="en"/>
              <a:t>	| linky(first :: String, rest :: Listy)</a:t>
            </a:r>
          </a:p>
          <a:p>
            <a:r>
              <a:rPr lang="en"/>
              <a:t>end</a:t>
            </a:r>
          </a:p>
        </p:txBody>
      </p:sp>
    </p:spTree>
    <p:extLst>
      <p:ext uri="{BB962C8B-B14F-4D97-AF65-F5344CB8AC3E}">
        <p14:creationId xmlns:p14="http://schemas.microsoft.com/office/powerpoint/2010/main" val="172360328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r>
              <a:rPr lang="en"/>
              <a:t>Define your own list</a:t>
            </a:r>
          </a:p>
        </p:txBody>
      </p:sp>
      <p:sp>
        <p:nvSpPr>
          <p:cNvPr id="87" name="Shape 87"/>
          <p:cNvSpPr txBox="1">
            <a:spLocks noGrp="1"/>
          </p:cNvSpPr>
          <p:nvPr>
            <p:ph idx="1"/>
          </p:nvPr>
        </p:nvSpPr>
        <p:spPr/>
        <p:txBody>
          <a:bodyPr/>
          <a:lstStyle/>
          <a:p>
            <a:r>
              <a:rPr lang="en"/>
              <a:t>Write a data definition for My-List, which is either my-empty or is a my-link(first, rest)</a:t>
            </a:r>
          </a:p>
        </p:txBody>
      </p:sp>
    </p:spTree>
    <p:extLst>
      <p:ext uri="{BB962C8B-B14F-4D97-AF65-F5344CB8AC3E}">
        <p14:creationId xmlns:p14="http://schemas.microsoft.com/office/powerpoint/2010/main" val="105604758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p:txBody>
          <a:bodyPr/>
          <a:lstStyle/>
          <a:p>
            <a:r>
              <a:rPr lang="en"/>
              <a:t>Define your own list</a:t>
            </a:r>
          </a:p>
        </p:txBody>
      </p:sp>
      <p:sp>
        <p:nvSpPr>
          <p:cNvPr id="93" name="Shape 93"/>
          <p:cNvSpPr txBox="1">
            <a:spLocks noGrp="1"/>
          </p:cNvSpPr>
          <p:nvPr>
            <p:ph idx="1"/>
          </p:nvPr>
        </p:nvSpPr>
        <p:spPr/>
        <p:txBody>
          <a:bodyPr/>
          <a:lstStyle/>
          <a:p>
            <a:r>
              <a:rPr lang="en"/>
              <a:t>Write a data definition for My-List, which is either my-empty or is a my-link(first, rest)</a:t>
            </a:r>
          </a:p>
          <a:p>
            <a:r>
              <a:rPr lang="en">
                <a:sym typeface="Droid Sans Mono"/>
              </a:rPr>
              <a:t>data My-List:</a:t>
            </a:r>
          </a:p>
          <a:p>
            <a:r>
              <a:rPr lang="en">
                <a:sym typeface="Droid Sans Mono"/>
              </a:rPr>
              <a:t>  | my-empty</a:t>
            </a:r>
          </a:p>
          <a:p>
            <a:r>
              <a:rPr lang="en">
                <a:sym typeface="Droid Sans Mono"/>
              </a:rPr>
              <a:t>  | my-link(first, rest :: My-List)</a:t>
            </a:r>
          </a:p>
          <a:p>
            <a:r>
              <a:rPr lang="en">
                <a:sym typeface="Droid Sans Mono"/>
              </a:rPr>
              <a:t>end</a:t>
            </a:r>
          </a:p>
        </p:txBody>
      </p:sp>
    </p:spTree>
    <p:extLst>
      <p:ext uri="{BB962C8B-B14F-4D97-AF65-F5344CB8AC3E}">
        <p14:creationId xmlns:p14="http://schemas.microsoft.com/office/powerpoint/2010/main" val="1844774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p:txBody>
          <a:bodyPr/>
          <a:lstStyle/>
          <a:p>
            <a:r>
              <a:rPr lang="en"/>
              <a:t>Review</a:t>
            </a:r>
          </a:p>
        </p:txBody>
      </p:sp>
      <p:sp>
        <p:nvSpPr>
          <p:cNvPr id="107" name="Shape 107"/>
          <p:cNvSpPr txBox="1">
            <a:spLocks noGrp="1"/>
          </p:cNvSpPr>
          <p:nvPr>
            <p:ph idx="1"/>
          </p:nvPr>
        </p:nvSpPr>
        <p:spPr/>
        <p:txBody>
          <a:bodyPr/>
          <a:lstStyle/>
          <a:p>
            <a:r>
              <a:rPr lang="en-US"/>
              <a:t>What types of data have we worked with so far?</a:t>
            </a:r>
          </a:p>
          <a:p>
            <a:endParaRPr lang="en-US"/>
          </a:p>
          <a:p>
            <a:r>
              <a:rPr lang="en-US"/>
              <a:t>numbers, strings, images, booleans</a:t>
            </a:r>
          </a:p>
        </p:txBody>
      </p:sp>
    </p:spTree>
    <p:extLst>
      <p:ext uri="{BB962C8B-B14F-4D97-AF65-F5344CB8AC3E}">
        <p14:creationId xmlns:p14="http://schemas.microsoft.com/office/powerpoint/2010/main" val="123922977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r>
              <a:rPr lang="en"/>
              <a:t>Review</a:t>
            </a:r>
          </a:p>
        </p:txBody>
      </p:sp>
      <p:sp>
        <p:nvSpPr>
          <p:cNvPr id="135" name="Shape 135"/>
          <p:cNvSpPr txBox="1">
            <a:spLocks noGrp="1"/>
          </p:cNvSpPr>
          <p:nvPr>
            <p:ph idx="1"/>
          </p:nvPr>
        </p:nvSpPr>
        <p:spPr/>
        <p:txBody>
          <a:bodyPr/>
          <a:lstStyle/>
          <a:p>
            <a:r>
              <a:rPr lang="en-US"/>
              <a:t>What types of data have we worked with so far?</a:t>
            </a:r>
          </a:p>
          <a:p>
            <a:endParaRPr lang="en-US"/>
          </a:p>
          <a:p>
            <a:r>
              <a:rPr lang="en-US"/>
              <a:t>numbers, strings, images, booleans</a:t>
            </a:r>
          </a:p>
          <a:p>
            <a:endParaRPr lang="en-US"/>
          </a:p>
          <a:p>
            <a:r>
              <a:rPr lang="en-US"/>
              <a:t>worlds, students, sneakers, boas, tigers, dillos, sneakers </a:t>
            </a:r>
          </a:p>
        </p:txBody>
      </p:sp>
      <p:sp>
        <p:nvSpPr>
          <p:cNvPr id="136" name="Shape 136"/>
          <p:cNvSpPr txBox="1"/>
          <p:nvPr/>
        </p:nvSpPr>
        <p:spPr>
          <a:xfrm rot="-1628809">
            <a:off x="1933830" y="43637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Compound Data</a:t>
            </a:r>
          </a:p>
        </p:txBody>
      </p:sp>
      <p:sp>
        <p:nvSpPr>
          <p:cNvPr id="137" name="Shape 137"/>
          <p:cNvSpPr/>
          <p:nvPr/>
        </p:nvSpPr>
        <p:spPr>
          <a:xfrm flipV="1">
            <a:off x="751840" y="5226550"/>
            <a:ext cx="8173660" cy="42241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38" name="Shape 138"/>
          <p:cNvSpPr/>
          <p:nvPr/>
        </p:nvSpPr>
        <p:spPr>
          <a:xfrm>
            <a:off x="475700" y="3146550"/>
            <a:ext cx="6838200" cy="624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39" name="Shape 139"/>
          <p:cNvSpPr txBox="1"/>
          <p:nvPr/>
        </p:nvSpPr>
        <p:spPr>
          <a:xfrm rot="-1628809">
            <a:off x="1248030" y="30683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Atomic Data</a:t>
            </a:r>
          </a:p>
        </p:txBody>
      </p:sp>
    </p:spTree>
    <p:extLst>
      <p:ext uri="{BB962C8B-B14F-4D97-AF65-F5344CB8AC3E}">
        <p14:creationId xmlns:p14="http://schemas.microsoft.com/office/powerpoint/2010/main" val="289382827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6" name="Shape 146"/>
          <p:cNvSpPr txBox="1">
            <a:spLocks noGrp="1"/>
          </p:cNvSpPr>
          <p:nvPr>
            <p:ph type="title"/>
          </p:nvPr>
        </p:nvSpPr>
        <p:spPr/>
        <p:txBody>
          <a:bodyPr/>
          <a:lstStyle/>
          <a:p>
            <a:r>
              <a:rPr lang="en"/>
              <a:t>Review</a:t>
            </a:r>
          </a:p>
        </p:txBody>
      </p:sp>
      <p:sp>
        <p:nvSpPr>
          <p:cNvPr id="144" name="Shape 144"/>
          <p:cNvSpPr txBox="1">
            <a:spLocks noGrp="1"/>
          </p:cNvSpPr>
          <p:nvPr>
            <p:ph idx="1"/>
          </p:nvPr>
        </p:nvSpPr>
        <p:spPr/>
        <p:txBody>
          <a:bodyPr/>
          <a:lstStyle/>
          <a:p>
            <a:r>
              <a:rPr lang="en-US"/>
              <a:t>All the data we have worked with had an exact size.</a:t>
            </a:r>
          </a:p>
          <a:p>
            <a:r>
              <a:rPr lang="en-US"/>
              <a:t>numbers, strings, images, booleans</a:t>
            </a:r>
          </a:p>
          <a:p>
            <a:endParaRPr lang="en-US"/>
          </a:p>
          <a:p>
            <a:r>
              <a:rPr lang="en-US"/>
              <a:t>worlds, students, sneakers, boas, tigers, dillos, sneakers </a:t>
            </a:r>
          </a:p>
        </p:txBody>
      </p:sp>
      <p:sp>
        <p:nvSpPr>
          <p:cNvPr id="145" name="Shape 145"/>
          <p:cNvSpPr/>
          <p:nvPr/>
        </p:nvSpPr>
        <p:spPr>
          <a:xfrm>
            <a:off x="475700" y="3214725"/>
            <a:ext cx="8449800" cy="20349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47" name="Shape 147"/>
          <p:cNvSpPr txBox="1"/>
          <p:nvPr/>
        </p:nvSpPr>
        <p:spPr>
          <a:xfrm rot="-1628809">
            <a:off x="1705230" y="3525508"/>
            <a:ext cx="5192954" cy="802745"/>
          </a:xfrm>
          <a:prstGeom prst="rect">
            <a:avLst/>
          </a:prstGeom>
          <a:noFill/>
          <a:ln>
            <a:noFill/>
          </a:ln>
        </p:spPr>
        <p:txBody>
          <a:bodyPr lIns="91425" tIns="91425" rIns="91425" bIns="91425" anchor="t" anchorCtr="0">
            <a:noAutofit/>
          </a:bodyPr>
          <a:lstStyle/>
          <a:p>
            <a:pPr algn="ctr"/>
            <a:r>
              <a:rPr lang="en" sz="4800">
                <a:solidFill>
                  <a:srgbClr val="FF0000"/>
                </a:solidFill>
                <a:latin typeface="Comic Sans MS"/>
                <a:ea typeface="Comic Sans MS"/>
                <a:cs typeface="Comic Sans MS"/>
                <a:sym typeface="Comic Sans MS"/>
              </a:rPr>
              <a:t>Fixed Size Data</a:t>
            </a:r>
          </a:p>
        </p:txBody>
      </p:sp>
    </p:spTree>
    <p:extLst>
      <p:ext uri="{BB962C8B-B14F-4D97-AF65-F5344CB8AC3E}">
        <p14:creationId xmlns:p14="http://schemas.microsoft.com/office/powerpoint/2010/main" val="8436395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p:txBody>
          <a:bodyPr/>
          <a:lstStyle/>
          <a:p>
            <a:r>
              <a:rPr lang="en"/>
              <a:t>Functions with Fixed Size Data</a:t>
            </a:r>
          </a:p>
        </p:txBody>
      </p:sp>
      <p:sp>
        <p:nvSpPr>
          <p:cNvPr id="153" name="Shape 153"/>
          <p:cNvSpPr txBox="1">
            <a:spLocks noGrp="1"/>
          </p:cNvSpPr>
          <p:nvPr>
            <p:ph idx="1"/>
          </p:nvPr>
        </p:nvSpPr>
        <p:spPr/>
        <p:txBody>
          <a:bodyPr/>
          <a:lstStyle/>
          <a:p>
            <a:r>
              <a:rPr lang="en"/>
              <a:t>We used a design recipe to write functions using fixed sized data.  Now we’re going to learn to design functions using any size data!</a:t>
            </a:r>
          </a:p>
        </p:txBody>
      </p:sp>
    </p:spTree>
    <p:extLst>
      <p:ext uri="{BB962C8B-B14F-4D97-AF65-F5344CB8AC3E}">
        <p14:creationId xmlns:p14="http://schemas.microsoft.com/office/powerpoint/2010/main" val="281201143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p:txBody>
          <a:bodyPr/>
          <a:lstStyle/>
          <a:p>
            <a:r>
              <a:rPr lang="en"/>
              <a:t>Arbitrary Size Data</a:t>
            </a:r>
          </a:p>
        </p:txBody>
      </p:sp>
      <p:sp>
        <p:nvSpPr>
          <p:cNvPr id="159" name="Shape 159"/>
          <p:cNvSpPr txBox="1">
            <a:spLocks noGrp="1"/>
          </p:cNvSpPr>
          <p:nvPr>
            <p:ph idx="1"/>
          </p:nvPr>
        </p:nvSpPr>
        <p:spPr/>
        <p:txBody>
          <a:bodyPr/>
          <a:lstStyle/>
          <a:p>
            <a:r>
              <a:rPr lang="en"/>
              <a:t>To represent data when we don’t know how many items there are.</a:t>
            </a:r>
          </a:p>
        </p:txBody>
      </p:sp>
    </p:spTree>
    <p:extLst>
      <p:ext uri="{BB962C8B-B14F-4D97-AF65-F5344CB8AC3E}">
        <p14:creationId xmlns:p14="http://schemas.microsoft.com/office/powerpoint/2010/main" val="337851855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p:txBody>
          <a:bodyPr/>
          <a:lstStyle/>
          <a:p>
            <a:r>
              <a:rPr lang="en"/>
              <a:t>Arbitrary Size Data</a:t>
            </a:r>
          </a:p>
        </p:txBody>
      </p:sp>
      <p:sp>
        <p:nvSpPr>
          <p:cNvPr id="165" name="Shape 165"/>
          <p:cNvSpPr txBox="1">
            <a:spLocks noGrp="1"/>
          </p:cNvSpPr>
          <p:nvPr>
            <p:ph idx="1"/>
          </p:nvPr>
        </p:nvSpPr>
        <p:spPr/>
        <p:txBody>
          <a:bodyPr/>
          <a:lstStyle/>
          <a:p>
            <a:r>
              <a:rPr lang="en"/>
              <a:t>To represent data when we don’t know how many items there are.</a:t>
            </a:r>
          </a:p>
          <a:p>
            <a:r>
              <a:rPr lang="en"/>
              <a:t>Examples: contacts, playlists, online shopping carts, rapid fire projectiles</a:t>
            </a:r>
          </a:p>
        </p:txBody>
      </p:sp>
    </p:spTree>
    <p:extLst>
      <p:ext uri="{BB962C8B-B14F-4D97-AF65-F5344CB8AC3E}">
        <p14:creationId xmlns:p14="http://schemas.microsoft.com/office/powerpoint/2010/main" val="335135921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p:txBody>
          <a:bodyPr/>
          <a:lstStyle/>
          <a:p>
            <a:r>
              <a:rPr lang="en"/>
              <a:t>Arbitrary Size Data</a:t>
            </a:r>
          </a:p>
        </p:txBody>
      </p:sp>
      <p:sp>
        <p:nvSpPr>
          <p:cNvPr id="171" name="Shape 171"/>
          <p:cNvSpPr txBox="1">
            <a:spLocks noGrp="1"/>
          </p:cNvSpPr>
          <p:nvPr>
            <p:ph idx="1"/>
          </p:nvPr>
        </p:nvSpPr>
        <p:spPr/>
        <p:txBody>
          <a:bodyPr/>
          <a:lstStyle/>
          <a:p>
            <a:r>
              <a:rPr lang="en"/>
              <a:t>Simplest arbitrary size data is a list</a:t>
            </a:r>
          </a:p>
        </p:txBody>
      </p:sp>
    </p:spTree>
    <p:extLst>
      <p:ext uri="{BB962C8B-B14F-4D97-AF65-F5344CB8AC3E}">
        <p14:creationId xmlns:p14="http://schemas.microsoft.com/office/powerpoint/2010/main" val="26749467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p:txBody>
          <a:bodyPr/>
          <a:lstStyle/>
          <a:p>
            <a:pPr lvl="0"/>
            <a:r>
              <a:rPr lang="en" dirty="0"/>
              <a:t>Write the contract for </a:t>
            </a:r>
          </a:p>
        </p:txBody>
      </p:sp>
      <p:sp>
        <p:nvSpPr>
          <p:cNvPr id="91" name="Shape 91"/>
          <p:cNvSpPr txBox="1">
            <a:spLocks noGrp="1"/>
          </p:cNvSpPr>
          <p:nvPr>
            <p:ph idx="1"/>
          </p:nvPr>
        </p:nvSpPr>
        <p:spPr/>
        <p:txBody>
          <a:bodyPr/>
          <a:lstStyle/>
          <a:p>
            <a:pPr lvl="0"/>
            <a:r>
              <a:rPr lang="en"/>
              <a:t>(circle 50 "solid" "red")</a:t>
            </a:r>
          </a:p>
        </p:txBody>
      </p:sp>
    </p:spTree>
    <p:extLst>
      <p:ext uri="{BB962C8B-B14F-4D97-AF65-F5344CB8AC3E}">
        <p14:creationId xmlns:p14="http://schemas.microsoft.com/office/powerpoint/2010/main" val="188707420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p:txBody>
          <a:bodyPr/>
          <a:lstStyle/>
          <a:p>
            <a:r>
              <a:rPr lang="en"/>
              <a:t>Arbitrary Size Data</a:t>
            </a:r>
          </a:p>
        </p:txBody>
      </p:sp>
      <p:sp>
        <p:nvSpPr>
          <p:cNvPr id="177" name="Shape 177"/>
          <p:cNvSpPr txBox="1">
            <a:spLocks noGrp="1"/>
          </p:cNvSpPr>
          <p:nvPr>
            <p:ph idx="1"/>
          </p:nvPr>
        </p:nvSpPr>
        <p:spPr/>
        <p:txBody>
          <a:bodyPr/>
          <a:lstStyle/>
          <a:p>
            <a:r>
              <a:rPr lang="en-US"/>
              <a:t>Simplest arbitrary size data is a list</a:t>
            </a:r>
          </a:p>
          <a:p>
            <a:endParaRPr lang="en-US"/>
          </a:p>
          <a:p>
            <a:r>
              <a:rPr lang="en-US"/>
              <a:t>What is the most simple list?</a:t>
            </a:r>
          </a:p>
        </p:txBody>
      </p:sp>
    </p:spTree>
    <p:extLst>
      <p:ext uri="{BB962C8B-B14F-4D97-AF65-F5344CB8AC3E}">
        <p14:creationId xmlns:p14="http://schemas.microsoft.com/office/powerpoint/2010/main" val="288455789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p:txBody>
          <a:bodyPr/>
          <a:lstStyle/>
          <a:p>
            <a:r>
              <a:rPr lang="en"/>
              <a:t>Empty Lists</a:t>
            </a:r>
          </a:p>
        </p:txBody>
      </p:sp>
      <p:sp>
        <p:nvSpPr>
          <p:cNvPr id="183" name="Shape 183"/>
          <p:cNvSpPr txBox="1">
            <a:spLocks noGrp="1"/>
          </p:cNvSpPr>
          <p:nvPr>
            <p:ph idx="1"/>
          </p:nvPr>
        </p:nvSpPr>
        <p:spPr/>
        <p:txBody>
          <a:bodyPr/>
          <a:lstStyle/>
          <a:p>
            <a:r>
              <a:rPr lang="en-US"/>
              <a:t>Simplest arbitrary size data is a list</a:t>
            </a:r>
          </a:p>
          <a:p>
            <a:endParaRPr lang="en-US"/>
          </a:p>
          <a:p>
            <a:r>
              <a:rPr lang="en-US"/>
              <a:t>The simplest list is empty</a:t>
            </a:r>
          </a:p>
        </p:txBody>
      </p:sp>
    </p:spTree>
    <p:extLst>
      <p:ext uri="{BB962C8B-B14F-4D97-AF65-F5344CB8AC3E}">
        <p14:creationId xmlns:p14="http://schemas.microsoft.com/office/powerpoint/2010/main" val="400956879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p:txBody>
          <a:bodyPr/>
          <a:lstStyle/>
          <a:p>
            <a:r>
              <a:rPr lang="en"/>
              <a:t>Empty Lists</a:t>
            </a:r>
          </a:p>
        </p:txBody>
      </p:sp>
      <p:sp>
        <p:nvSpPr>
          <p:cNvPr id="189" name="Shape 189"/>
          <p:cNvSpPr txBox="1">
            <a:spLocks noGrp="1"/>
          </p:cNvSpPr>
          <p:nvPr>
            <p:ph idx="1"/>
          </p:nvPr>
        </p:nvSpPr>
        <p:spPr/>
        <p:txBody>
          <a:bodyPr/>
          <a:lstStyle/>
          <a:p>
            <a:r>
              <a:rPr lang="en"/>
              <a:t>empty is a value that stands for a list with nothing in it</a:t>
            </a:r>
          </a:p>
        </p:txBody>
      </p:sp>
      <p:pic>
        <p:nvPicPr>
          <p:cNvPr id="190" name="Shape 190"/>
          <p:cNvPicPr preferRelativeResize="0"/>
          <p:nvPr/>
        </p:nvPicPr>
        <p:blipFill>
          <a:blip r:embed="rId3">
            <a:alphaModFix/>
          </a:blip>
          <a:stretch>
            <a:fillRect/>
          </a:stretch>
        </p:blipFill>
        <p:spPr>
          <a:xfrm>
            <a:off x="457201" y="2057401"/>
            <a:ext cx="4543425" cy="1971675"/>
          </a:xfrm>
          <a:prstGeom prst="rect">
            <a:avLst/>
          </a:prstGeom>
          <a:noFill/>
          <a:ln>
            <a:noFill/>
          </a:ln>
        </p:spPr>
      </p:pic>
    </p:spTree>
    <p:extLst>
      <p:ext uri="{BB962C8B-B14F-4D97-AF65-F5344CB8AC3E}">
        <p14:creationId xmlns:p14="http://schemas.microsoft.com/office/powerpoint/2010/main" val="309253587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r>
              <a:rPr lang="en"/>
              <a:t>Lists are links of data</a:t>
            </a:r>
          </a:p>
        </p:txBody>
      </p:sp>
      <p:sp>
        <p:nvSpPr>
          <p:cNvPr id="196" name="Shape 196"/>
          <p:cNvSpPr txBox="1">
            <a:spLocks noGrp="1"/>
          </p:cNvSpPr>
          <p:nvPr>
            <p:ph idx="1"/>
          </p:nvPr>
        </p:nvSpPr>
        <p:spPr/>
        <p:txBody>
          <a:bodyPr/>
          <a:lstStyle/>
          <a:p>
            <a:r>
              <a:rPr lang="en"/>
              <a:t>How to create a list of Mr. Allatta’s favorite foods</a:t>
            </a:r>
          </a:p>
        </p:txBody>
      </p:sp>
      <p:pic>
        <p:nvPicPr>
          <p:cNvPr id="197" name="Shape 197"/>
          <p:cNvPicPr preferRelativeResize="0"/>
          <p:nvPr/>
        </p:nvPicPr>
        <p:blipFill>
          <a:blip r:embed="rId3">
            <a:alphaModFix/>
          </a:blip>
          <a:stretch>
            <a:fillRect/>
          </a:stretch>
        </p:blipFill>
        <p:spPr>
          <a:xfrm>
            <a:off x="247651" y="2148475"/>
            <a:ext cx="4752975" cy="1638300"/>
          </a:xfrm>
          <a:prstGeom prst="rect">
            <a:avLst/>
          </a:prstGeom>
          <a:noFill/>
          <a:ln>
            <a:noFill/>
          </a:ln>
        </p:spPr>
      </p:pic>
    </p:spTree>
    <p:extLst>
      <p:ext uri="{BB962C8B-B14F-4D97-AF65-F5344CB8AC3E}">
        <p14:creationId xmlns:p14="http://schemas.microsoft.com/office/powerpoint/2010/main" val="326542304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p:txBody>
          <a:bodyPr/>
          <a:lstStyle/>
          <a:p>
            <a:r>
              <a:rPr lang="en"/>
              <a:t>We can add as many things as we want</a:t>
            </a:r>
          </a:p>
        </p:txBody>
      </p:sp>
      <p:sp>
        <p:nvSpPr>
          <p:cNvPr id="203" name="Shape 203"/>
          <p:cNvSpPr txBox="1">
            <a:spLocks noGrp="1"/>
          </p:cNvSpPr>
          <p:nvPr>
            <p:ph idx="1"/>
          </p:nvPr>
        </p:nvSpPr>
        <p:spPr/>
        <p:txBody>
          <a:bodyPr/>
          <a:lstStyle/>
          <a:p>
            <a:r>
              <a:rPr lang="en"/>
              <a:t>Let’s add one more</a:t>
            </a:r>
          </a:p>
        </p:txBody>
      </p:sp>
      <p:pic>
        <p:nvPicPr>
          <p:cNvPr id="204" name="Shape 204"/>
          <p:cNvPicPr preferRelativeResize="0"/>
          <p:nvPr/>
        </p:nvPicPr>
        <p:blipFill>
          <a:blip r:embed="rId3">
            <a:alphaModFix/>
          </a:blip>
          <a:stretch>
            <a:fillRect/>
          </a:stretch>
        </p:blipFill>
        <p:spPr>
          <a:xfrm>
            <a:off x="152400" y="2076450"/>
            <a:ext cx="8896350" cy="1562100"/>
          </a:xfrm>
          <a:prstGeom prst="rect">
            <a:avLst/>
          </a:prstGeom>
          <a:noFill/>
          <a:ln>
            <a:noFill/>
          </a:ln>
        </p:spPr>
      </p:pic>
    </p:spTree>
    <p:extLst>
      <p:ext uri="{BB962C8B-B14F-4D97-AF65-F5344CB8AC3E}">
        <p14:creationId xmlns:p14="http://schemas.microsoft.com/office/powerpoint/2010/main" val="6040422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p:txBody>
          <a:bodyPr/>
          <a:lstStyle/>
          <a:p>
            <a:r>
              <a:rPr lang="en"/>
              <a:t>We can add as many things as we want</a:t>
            </a:r>
          </a:p>
        </p:txBody>
      </p:sp>
      <p:sp>
        <p:nvSpPr>
          <p:cNvPr id="210" name="Shape 210"/>
          <p:cNvSpPr txBox="1">
            <a:spLocks noGrp="1"/>
          </p:cNvSpPr>
          <p:nvPr>
            <p:ph idx="1"/>
          </p:nvPr>
        </p:nvSpPr>
        <p:spPr/>
        <p:txBody>
          <a:bodyPr/>
          <a:lstStyle/>
          <a:p>
            <a:r>
              <a:rPr lang="en"/>
              <a:t>Links of links of links!</a:t>
            </a:r>
          </a:p>
        </p:txBody>
      </p:sp>
      <p:pic>
        <p:nvPicPr>
          <p:cNvPr id="211" name="Shape 211"/>
          <p:cNvPicPr preferRelativeResize="0"/>
          <p:nvPr/>
        </p:nvPicPr>
        <p:blipFill>
          <a:blip r:embed="rId3">
            <a:alphaModFix/>
          </a:blip>
          <a:stretch>
            <a:fillRect/>
          </a:stretch>
        </p:blipFill>
        <p:spPr>
          <a:xfrm>
            <a:off x="19051" y="2152651"/>
            <a:ext cx="9143999" cy="1112859"/>
          </a:xfrm>
          <a:prstGeom prst="rect">
            <a:avLst/>
          </a:prstGeom>
          <a:noFill/>
          <a:ln>
            <a:noFill/>
          </a:ln>
        </p:spPr>
      </p:pic>
    </p:spTree>
    <p:extLst>
      <p:ext uri="{BB962C8B-B14F-4D97-AF65-F5344CB8AC3E}">
        <p14:creationId xmlns:p14="http://schemas.microsoft.com/office/powerpoint/2010/main" val="215243227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p:txBody>
          <a:bodyPr/>
          <a:lstStyle/>
          <a:p>
            <a:r>
              <a:rPr lang="en"/>
              <a:t>Getting items from a list</a:t>
            </a:r>
          </a:p>
        </p:txBody>
      </p:sp>
      <p:sp>
        <p:nvSpPr>
          <p:cNvPr id="217" name="Shape 217"/>
          <p:cNvSpPr txBox="1">
            <a:spLocks noGrp="1"/>
          </p:cNvSpPr>
          <p:nvPr>
            <p:ph idx="1"/>
          </p:nvPr>
        </p:nvSpPr>
        <p:spPr/>
        <p:txBody>
          <a:bodyPr/>
          <a:lstStyle/>
          <a:p>
            <a:r>
              <a:rPr lang="en"/>
              <a:t>We can get the first item from the list</a:t>
            </a:r>
          </a:p>
        </p:txBody>
      </p:sp>
      <p:pic>
        <p:nvPicPr>
          <p:cNvPr id="218" name="Shape 218"/>
          <p:cNvPicPr preferRelativeResize="0"/>
          <p:nvPr/>
        </p:nvPicPr>
        <p:blipFill>
          <a:blip r:embed="rId3">
            <a:alphaModFix/>
          </a:blip>
          <a:stretch>
            <a:fillRect/>
          </a:stretch>
        </p:blipFill>
        <p:spPr>
          <a:xfrm>
            <a:off x="1" y="1924051"/>
            <a:ext cx="9096375" cy="1476375"/>
          </a:xfrm>
          <a:prstGeom prst="rect">
            <a:avLst/>
          </a:prstGeom>
          <a:noFill/>
          <a:ln>
            <a:noFill/>
          </a:ln>
        </p:spPr>
      </p:pic>
      <p:sp>
        <p:nvSpPr>
          <p:cNvPr id="219" name="Shape 219"/>
          <p:cNvSpPr/>
          <p:nvPr/>
        </p:nvSpPr>
        <p:spPr>
          <a:xfrm>
            <a:off x="37276" y="2372975"/>
            <a:ext cx="2410199" cy="5838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90646190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p:txBody>
          <a:bodyPr/>
          <a:lstStyle/>
          <a:p>
            <a:r>
              <a:rPr lang="en"/>
              <a:t>Getting items from a list</a:t>
            </a:r>
          </a:p>
        </p:txBody>
      </p:sp>
      <p:sp>
        <p:nvSpPr>
          <p:cNvPr id="225" name="Shape 225"/>
          <p:cNvSpPr txBox="1">
            <a:spLocks noGrp="1"/>
          </p:cNvSpPr>
          <p:nvPr>
            <p:ph idx="1"/>
          </p:nvPr>
        </p:nvSpPr>
        <p:spPr/>
        <p:txBody>
          <a:bodyPr/>
          <a:lstStyle/>
          <a:p>
            <a:r>
              <a:rPr lang="en"/>
              <a:t>We can get the first item from the list</a:t>
            </a:r>
          </a:p>
        </p:txBody>
      </p:sp>
      <p:pic>
        <p:nvPicPr>
          <p:cNvPr id="226" name="Shape 226"/>
          <p:cNvPicPr preferRelativeResize="0"/>
          <p:nvPr/>
        </p:nvPicPr>
        <p:blipFill>
          <a:blip r:embed="rId3">
            <a:alphaModFix/>
          </a:blip>
          <a:stretch>
            <a:fillRect/>
          </a:stretch>
        </p:blipFill>
        <p:spPr>
          <a:xfrm>
            <a:off x="1" y="1924051"/>
            <a:ext cx="9096375" cy="1476375"/>
          </a:xfrm>
          <a:prstGeom prst="rect">
            <a:avLst/>
          </a:prstGeom>
          <a:noFill/>
          <a:ln>
            <a:noFill/>
          </a:ln>
        </p:spPr>
      </p:pic>
    </p:spTree>
    <p:extLst>
      <p:ext uri="{BB962C8B-B14F-4D97-AF65-F5344CB8AC3E}">
        <p14:creationId xmlns:p14="http://schemas.microsoft.com/office/powerpoint/2010/main" val="33959488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p:txBody>
          <a:bodyPr/>
          <a:lstStyle/>
          <a:p>
            <a:r>
              <a:rPr lang="en"/>
              <a:t>Getting items from a list</a:t>
            </a:r>
          </a:p>
        </p:txBody>
      </p:sp>
      <p:sp>
        <p:nvSpPr>
          <p:cNvPr id="232" name="Shape 232"/>
          <p:cNvSpPr txBox="1">
            <a:spLocks noGrp="1"/>
          </p:cNvSpPr>
          <p:nvPr>
            <p:ph idx="1"/>
          </p:nvPr>
        </p:nvSpPr>
        <p:spPr/>
        <p:txBody>
          <a:bodyPr/>
          <a:lstStyle/>
          <a:p>
            <a:r>
              <a:rPr lang="en"/>
              <a:t>We can get the rest of the items from the list</a:t>
            </a:r>
          </a:p>
        </p:txBody>
      </p:sp>
      <p:pic>
        <p:nvPicPr>
          <p:cNvPr id="233" name="Shape 233"/>
          <p:cNvPicPr preferRelativeResize="0"/>
          <p:nvPr/>
        </p:nvPicPr>
        <p:blipFill>
          <a:blip r:embed="rId3">
            <a:alphaModFix/>
          </a:blip>
          <a:stretch>
            <a:fillRect/>
          </a:stretch>
        </p:blipFill>
        <p:spPr>
          <a:xfrm>
            <a:off x="1" y="2065676"/>
            <a:ext cx="9143999" cy="1174093"/>
          </a:xfrm>
          <a:prstGeom prst="rect">
            <a:avLst/>
          </a:prstGeom>
          <a:noFill/>
          <a:ln>
            <a:noFill/>
          </a:ln>
        </p:spPr>
      </p:pic>
      <p:sp>
        <p:nvSpPr>
          <p:cNvPr id="234" name="Shape 234"/>
          <p:cNvSpPr/>
          <p:nvPr/>
        </p:nvSpPr>
        <p:spPr>
          <a:xfrm>
            <a:off x="12425" y="2497200"/>
            <a:ext cx="4311000" cy="4845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69279591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p:txBody>
          <a:bodyPr/>
          <a:lstStyle/>
          <a:p>
            <a:r>
              <a:rPr lang="en"/>
              <a:t>Getting items from a list</a:t>
            </a:r>
          </a:p>
        </p:txBody>
      </p:sp>
      <p:sp>
        <p:nvSpPr>
          <p:cNvPr id="240" name="Shape 240"/>
          <p:cNvSpPr txBox="1">
            <a:spLocks noGrp="1"/>
          </p:cNvSpPr>
          <p:nvPr>
            <p:ph idx="1"/>
          </p:nvPr>
        </p:nvSpPr>
        <p:spPr/>
        <p:txBody>
          <a:bodyPr/>
          <a:lstStyle/>
          <a:p>
            <a:r>
              <a:rPr lang="en"/>
              <a:t>We can get the rest of the items from the list</a:t>
            </a:r>
          </a:p>
        </p:txBody>
      </p:sp>
      <p:pic>
        <p:nvPicPr>
          <p:cNvPr id="241" name="Shape 241"/>
          <p:cNvPicPr preferRelativeResize="0"/>
          <p:nvPr/>
        </p:nvPicPr>
        <p:blipFill>
          <a:blip r:embed="rId3">
            <a:alphaModFix/>
          </a:blip>
          <a:stretch>
            <a:fillRect/>
          </a:stretch>
        </p:blipFill>
        <p:spPr>
          <a:xfrm>
            <a:off x="1" y="2065676"/>
            <a:ext cx="9143999" cy="1174093"/>
          </a:xfrm>
          <a:prstGeom prst="rect">
            <a:avLst/>
          </a:prstGeom>
          <a:noFill/>
          <a:ln>
            <a:noFill/>
          </a:ln>
        </p:spPr>
      </p:pic>
    </p:spTree>
    <p:extLst>
      <p:ext uri="{BB962C8B-B14F-4D97-AF65-F5344CB8AC3E}">
        <p14:creationId xmlns:p14="http://schemas.microsoft.com/office/powerpoint/2010/main" val="1049029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p:txBody>
          <a:bodyPr/>
          <a:lstStyle/>
          <a:p>
            <a:pPr lvl="0"/>
            <a:r>
              <a:rPr lang="en"/>
              <a:t>Draw the circle of evaluation</a:t>
            </a:r>
          </a:p>
        </p:txBody>
      </p:sp>
      <p:sp>
        <p:nvSpPr>
          <p:cNvPr id="55" name="Shape 55"/>
          <p:cNvSpPr txBox="1">
            <a:spLocks noGrp="1"/>
          </p:cNvSpPr>
          <p:nvPr>
            <p:ph idx="1"/>
          </p:nvPr>
        </p:nvSpPr>
        <p:spPr/>
        <p:txBody>
          <a:bodyPr/>
          <a:lstStyle/>
          <a:p>
            <a:pPr lvl="0"/>
            <a:r>
              <a:rPr lang="en"/>
              <a:t>(put-image</a:t>
            </a:r>
          </a:p>
          <a:p>
            <a:pPr lvl="0"/>
            <a:r>
              <a:rPr lang="en"/>
              <a:t>  (circle 50 “solid” “red”)</a:t>
            </a:r>
          </a:p>
          <a:p>
            <a:pPr lvl="0"/>
            <a:r>
              <a:rPr lang="en"/>
              <a:t>  100  0</a:t>
            </a:r>
          </a:p>
          <a:p>
            <a:pPr lvl="0"/>
            <a:r>
              <a:rPr lang="en"/>
              <a:t>  (square 100 “solid” “blue”))</a:t>
            </a:r>
          </a:p>
        </p:txBody>
      </p:sp>
    </p:spTree>
    <p:extLst>
      <p:ext uri="{BB962C8B-B14F-4D97-AF65-F5344CB8AC3E}">
        <p14:creationId xmlns:p14="http://schemas.microsoft.com/office/powerpoint/2010/main" val="404678928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dirty="0"/>
              <a:t>Lists and World Programs</a:t>
            </a:r>
          </a:p>
        </p:txBody>
      </p:sp>
      <p:sp>
        <p:nvSpPr>
          <p:cNvPr id="35" name="Shape 35"/>
          <p:cNvSpPr txBox="1">
            <a:spLocks noGrp="1"/>
          </p:cNvSpPr>
          <p:nvPr>
            <p:ph idx="1"/>
          </p:nvPr>
        </p:nvSpPr>
        <p:spPr/>
        <p:txBody>
          <a:bodyPr/>
          <a:lstStyle/>
          <a:p>
            <a:r>
              <a:rPr lang="en"/>
              <a:t>How do we design a world programs that allows the player to fire as many shots as desired?</a:t>
            </a:r>
          </a:p>
        </p:txBody>
      </p:sp>
    </p:spTree>
    <p:extLst>
      <p:ext uri="{BB962C8B-B14F-4D97-AF65-F5344CB8AC3E}">
        <p14:creationId xmlns:p14="http://schemas.microsoft.com/office/powerpoint/2010/main" val="128799696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p:txBody>
          <a:bodyPr/>
          <a:lstStyle/>
          <a:p>
            <a:r>
              <a:rPr lang="en"/>
              <a:t>Step through sum</a:t>
            </a:r>
          </a:p>
        </p:txBody>
      </p:sp>
      <p:sp>
        <p:nvSpPr>
          <p:cNvPr id="99" name="Shape 99"/>
          <p:cNvSpPr txBox="1">
            <a:spLocks noGrp="1"/>
          </p:cNvSpPr>
          <p:nvPr>
            <p:ph idx="1"/>
          </p:nvPr>
        </p:nvSpPr>
        <p:spPr/>
        <p:txBody>
          <a:bodyPr/>
          <a:lstStyle/>
          <a:p>
            <a:r>
              <a:rPr lang="en">
                <a:sym typeface="Consolas"/>
              </a:rPr>
              <a:t>fun sum(lonums :: List&lt;Number&gt;) -&gt; Number:</a:t>
            </a:r>
          </a:p>
          <a:p>
            <a:r>
              <a:rPr lang="en">
                <a:sym typeface="Consolas"/>
              </a:rPr>
              <a:t>cases (List) lonums:</a:t>
            </a:r>
          </a:p>
          <a:p>
            <a:r>
              <a:rPr lang="en">
                <a:sym typeface="Consolas"/>
              </a:rPr>
              <a:t>    | empty =&gt; 0</a:t>
            </a:r>
          </a:p>
          <a:p>
            <a:r>
              <a:rPr lang="en">
                <a:sym typeface="Consolas"/>
              </a:rPr>
              <a:t>    | link(first, rest) =&gt; first + sum(rest)</a:t>
            </a:r>
          </a:p>
          <a:p>
            <a:r>
              <a:rPr lang="en">
                <a:sym typeface="Consolas"/>
              </a:rPr>
              <a:t>end</a:t>
            </a:r>
          </a:p>
          <a:p>
            <a:r>
              <a:rPr lang="en">
                <a:sym typeface="Consolas"/>
              </a:rPr>
              <a:t>end</a:t>
            </a:r>
          </a:p>
        </p:txBody>
      </p:sp>
    </p:spTree>
    <p:extLst>
      <p:ext uri="{BB962C8B-B14F-4D97-AF65-F5344CB8AC3E}">
        <p14:creationId xmlns:p14="http://schemas.microsoft.com/office/powerpoint/2010/main" val="264985791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p:txBody>
          <a:bodyPr/>
          <a:lstStyle/>
          <a:p>
            <a:r>
              <a:rPr lang="en"/>
              <a:t>Evaluate the following example</a:t>
            </a:r>
          </a:p>
        </p:txBody>
      </p:sp>
      <p:sp>
        <p:nvSpPr>
          <p:cNvPr id="105" name="Shape 105"/>
          <p:cNvSpPr txBox="1">
            <a:spLocks noGrp="1"/>
          </p:cNvSpPr>
          <p:nvPr>
            <p:ph idx="1"/>
          </p:nvPr>
        </p:nvSpPr>
        <p:spPr/>
        <p:txBody>
          <a:bodyPr/>
          <a:lstStyle/>
          <a:p>
            <a:r>
              <a:rPr lang="pt-BR"/>
              <a:t>sum([list: 4, 3, 2])</a:t>
            </a:r>
          </a:p>
          <a:p>
            <a:endParaRPr lang="pt-BR"/>
          </a:p>
          <a:p>
            <a:endParaRPr lang="pt-BR"/>
          </a:p>
        </p:txBody>
      </p:sp>
      <p:sp>
        <p:nvSpPr>
          <p:cNvPr id="106" name="Shape 106"/>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380489730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p:txBody>
          <a:bodyPr/>
          <a:lstStyle/>
          <a:p>
            <a:r>
              <a:rPr lang="en"/>
              <a:t>Evaluate the following examples</a:t>
            </a:r>
          </a:p>
        </p:txBody>
      </p:sp>
      <p:sp>
        <p:nvSpPr>
          <p:cNvPr id="112" name="Shape 112"/>
          <p:cNvSpPr txBox="1">
            <a:spLocks noGrp="1"/>
          </p:cNvSpPr>
          <p:nvPr>
            <p:ph idx="1"/>
          </p:nvPr>
        </p:nvSpPr>
        <p:spPr/>
        <p:txBody>
          <a:bodyPr/>
          <a:lstStyle/>
          <a:p>
            <a:r>
              <a:rPr lang="pt-BR"/>
              <a:t>sum([list: 4, 3, 2])</a:t>
            </a:r>
          </a:p>
          <a:p>
            <a:r>
              <a:rPr lang="pt-BR"/>
              <a:t>4 + sum([list: 3, 2])</a:t>
            </a:r>
          </a:p>
          <a:p>
            <a:endParaRPr lang="pt-BR"/>
          </a:p>
          <a:p>
            <a:endParaRPr lang="pt-BR"/>
          </a:p>
        </p:txBody>
      </p:sp>
      <p:sp>
        <p:nvSpPr>
          <p:cNvPr id="113" name="Shape 113"/>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190674503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p:txBody>
          <a:bodyPr/>
          <a:lstStyle/>
          <a:p>
            <a:r>
              <a:rPr lang="en"/>
              <a:t>Evaluate the following examples</a:t>
            </a:r>
          </a:p>
        </p:txBody>
      </p:sp>
      <p:sp>
        <p:nvSpPr>
          <p:cNvPr id="119" name="Shape 119"/>
          <p:cNvSpPr txBox="1">
            <a:spLocks noGrp="1"/>
          </p:cNvSpPr>
          <p:nvPr>
            <p:ph idx="1"/>
          </p:nvPr>
        </p:nvSpPr>
        <p:spPr/>
        <p:txBody>
          <a:bodyPr/>
          <a:lstStyle/>
          <a:p>
            <a:r>
              <a:rPr lang="pt-BR"/>
              <a:t>sum([list: 4, 3, 2])</a:t>
            </a:r>
          </a:p>
          <a:p>
            <a:r>
              <a:rPr lang="pt-BR"/>
              <a:t>4 + sum([list: 3, 2])</a:t>
            </a:r>
          </a:p>
          <a:p>
            <a:r>
              <a:rPr lang="pt-BR"/>
              <a:t>4 + 3 + sum([list: 2])</a:t>
            </a:r>
          </a:p>
          <a:p>
            <a:endParaRPr lang="pt-BR"/>
          </a:p>
          <a:p>
            <a:endParaRPr lang="pt-BR"/>
          </a:p>
        </p:txBody>
      </p:sp>
      <p:sp>
        <p:nvSpPr>
          <p:cNvPr id="120" name="Shape 120"/>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370760989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p:txBody>
          <a:bodyPr/>
          <a:lstStyle/>
          <a:p>
            <a:r>
              <a:rPr lang="en"/>
              <a:t>Evaluate the following examples</a:t>
            </a:r>
          </a:p>
        </p:txBody>
      </p:sp>
      <p:sp>
        <p:nvSpPr>
          <p:cNvPr id="126" name="Shape 126"/>
          <p:cNvSpPr txBox="1">
            <a:spLocks noGrp="1"/>
          </p:cNvSpPr>
          <p:nvPr>
            <p:ph idx="1"/>
          </p:nvPr>
        </p:nvSpPr>
        <p:spPr/>
        <p:txBody>
          <a:bodyPr/>
          <a:lstStyle/>
          <a:p>
            <a:r>
              <a:rPr lang="pt-BR"/>
              <a:t>sum([list: 4, 3, 2])</a:t>
            </a:r>
          </a:p>
          <a:p>
            <a:r>
              <a:rPr lang="pt-BR"/>
              <a:t>4 + sum([list: 3, 2])</a:t>
            </a:r>
          </a:p>
          <a:p>
            <a:r>
              <a:rPr lang="pt-BR"/>
              <a:t>4 + 3 + sum([list: 2])</a:t>
            </a:r>
          </a:p>
          <a:p>
            <a:r>
              <a:rPr lang="pt-BR"/>
              <a:t>4 + 3 + 2 + sum([list: ])</a:t>
            </a:r>
          </a:p>
          <a:p>
            <a:endParaRPr lang="pt-BR"/>
          </a:p>
        </p:txBody>
      </p:sp>
      <p:sp>
        <p:nvSpPr>
          <p:cNvPr id="127" name="Shape 127"/>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182335135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p:txBody>
          <a:bodyPr/>
          <a:lstStyle/>
          <a:p>
            <a:r>
              <a:rPr lang="en"/>
              <a:t>Evaluate the following examples</a:t>
            </a:r>
          </a:p>
        </p:txBody>
      </p:sp>
      <p:sp>
        <p:nvSpPr>
          <p:cNvPr id="133" name="Shape 133"/>
          <p:cNvSpPr txBox="1">
            <a:spLocks noGrp="1"/>
          </p:cNvSpPr>
          <p:nvPr>
            <p:ph idx="1"/>
          </p:nvPr>
        </p:nvSpPr>
        <p:spPr/>
        <p:txBody>
          <a:bodyPr/>
          <a:lstStyle/>
          <a:p>
            <a:r>
              <a:rPr lang="pt-BR"/>
              <a:t>sum([list: 4, 3, 2])</a:t>
            </a:r>
          </a:p>
          <a:p>
            <a:r>
              <a:rPr lang="pt-BR"/>
              <a:t>4 + sum([list: 3, 2])</a:t>
            </a:r>
          </a:p>
          <a:p>
            <a:r>
              <a:rPr lang="pt-BR"/>
              <a:t>4 + 3 + sum([list: 2])</a:t>
            </a:r>
          </a:p>
          <a:p>
            <a:r>
              <a:rPr lang="pt-BR"/>
              <a:t>4 + 3 + 2 + sum([list: ])</a:t>
            </a:r>
          </a:p>
          <a:p>
            <a:r>
              <a:rPr lang="pt-BR"/>
              <a:t>4 + 3 + 2 + 0</a:t>
            </a:r>
          </a:p>
          <a:p>
            <a:endParaRPr lang="pt-BR"/>
          </a:p>
        </p:txBody>
      </p:sp>
      <p:sp>
        <p:nvSpPr>
          <p:cNvPr id="134" name="Shape 134"/>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95080386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p:txBody>
          <a:bodyPr/>
          <a:lstStyle/>
          <a:p>
            <a:r>
              <a:rPr lang="en"/>
              <a:t>Evaluate the following examples</a:t>
            </a:r>
          </a:p>
        </p:txBody>
      </p:sp>
      <p:sp>
        <p:nvSpPr>
          <p:cNvPr id="140" name="Shape 140"/>
          <p:cNvSpPr txBox="1">
            <a:spLocks noGrp="1"/>
          </p:cNvSpPr>
          <p:nvPr>
            <p:ph idx="1"/>
          </p:nvPr>
        </p:nvSpPr>
        <p:spPr/>
        <p:txBody>
          <a:bodyPr/>
          <a:lstStyle/>
          <a:p>
            <a:r>
              <a:rPr lang="pt-BR"/>
              <a:t>sum([list: 4, 3, 2])</a:t>
            </a:r>
          </a:p>
          <a:p>
            <a:r>
              <a:rPr lang="pt-BR"/>
              <a:t>4 + sum([list: 3, 2])</a:t>
            </a:r>
          </a:p>
          <a:p>
            <a:r>
              <a:rPr lang="pt-BR"/>
              <a:t>4 + 3 + sum([list: 2])</a:t>
            </a:r>
          </a:p>
          <a:p>
            <a:r>
              <a:rPr lang="pt-BR"/>
              <a:t>4 + 3 + 2 + sum([list: ])</a:t>
            </a:r>
          </a:p>
          <a:p>
            <a:r>
              <a:rPr lang="pt-BR"/>
              <a:t>4 + 3 + 2 + 0</a:t>
            </a:r>
          </a:p>
          <a:p>
            <a:r>
              <a:rPr lang="pt-BR"/>
              <a:t>4 + 3 + 2</a:t>
            </a:r>
          </a:p>
          <a:p>
            <a:r>
              <a:rPr lang="pt-BR"/>
              <a:t>4 + 5</a:t>
            </a:r>
          </a:p>
          <a:p>
            <a:r>
              <a:rPr lang="pt-BR"/>
              <a:t>9</a:t>
            </a:r>
          </a:p>
          <a:p>
            <a:endParaRPr lang="pt-BR"/>
          </a:p>
        </p:txBody>
      </p:sp>
    </p:spTree>
    <p:extLst>
      <p:ext uri="{BB962C8B-B14F-4D97-AF65-F5344CB8AC3E}">
        <p14:creationId xmlns:p14="http://schemas.microsoft.com/office/powerpoint/2010/main" val="20095768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p:txBody>
          <a:bodyPr/>
          <a:lstStyle/>
          <a:p>
            <a:r>
              <a:rPr lang="en"/>
              <a:t>Complete the Example Stepper</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91250410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p:txBody>
          <a:bodyPr/>
          <a:lstStyle/>
          <a:p>
            <a:r>
              <a:rPr lang="en"/>
              <a:t>Count</a:t>
            </a:r>
          </a:p>
        </p:txBody>
      </p:sp>
      <p:sp>
        <p:nvSpPr>
          <p:cNvPr id="151" name="Shape 151"/>
          <p:cNvSpPr txBox="1">
            <a:spLocks noGrp="1"/>
          </p:cNvSpPr>
          <p:nvPr>
            <p:ph idx="1"/>
          </p:nvPr>
        </p:nvSpPr>
        <p:spPr/>
        <p:txBody>
          <a:bodyPr/>
          <a:lstStyle/>
          <a:p>
            <a:r>
              <a:rPr lang="en"/>
              <a:t>Use the design recipe to define a function called count that takes in a list and returns the number of items in the list.</a:t>
            </a:r>
          </a:p>
        </p:txBody>
      </p:sp>
    </p:spTree>
    <p:extLst>
      <p:ext uri="{BB962C8B-B14F-4D97-AF65-F5344CB8AC3E}">
        <p14:creationId xmlns:p14="http://schemas.microsoft.com/office/powerpoint/2010/main" val="36139240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p:txBody>
          <a:bodyPr/>
          <a:lstStyle/>
          <a:p>
            <a:pPr lvl="0"/>
            <a:r>
              <a:rPr lang="en"/>
              <a:t>Image Primitive Contracts</a:t>
            </a:r>
          </a:p>
        </p:txBody>
      </p:sp>
      <p:sp>
        <p:nvSpPr>
          <p:cNvPr id="67" name="Shape 67"/>
          <p:cNvSpPr txBox="1">
            <a:spLocks noGrp="1"/>
          </p:cNvSpPr>
          <p:nvPr>
            <p:ph idx="1"/>
          </p:nvPr>
        </p:nvSpPr>
        <p:spPr/>
        <p:txBody>
          <a:bodyPr/>
          <a:lstStyle/>
          <a:p>
            <a:pPr lvl="0"/>
            <a:r>
              <a:rPr lang="en-US"/>
              <a:t>; circle : Numer String String -&gt; Image</a:t>
            </a:r>
          </a:p>
          <a:p>
            <a:pPr lvl="0"/>
            <a:r>
              <a:rPr lang="en-US"/>
              <a:t>; star : Number String String -&gt; Image</a:t>
            </a:r>
          </a:p>
          <a:p>
            <a:pPr lvl="0"/>
            <a:r>
              <a:rPr lang="en-US"/>
              <a:t>; rectangle : Number Number String String -&gt; Image</a:t>
            </a:r>
          </a:p>
          <a:p>
            <a:pPr lvl="0"/>
            <a:endParaRPr lang="en-US"/>
          </a:p>
        </p:txBody>
      </p:sp>
    </p:spTree>
    <p:extLst>
      <p:ext uri="{BB962C8B-B14F-4D97-AF65-F5344CB8AC3E}">
        <p14:creationId xmlns:p14="http://schemas.microsoft.com/office/powerpoint/2010/main" val="93053407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p:txBody>
          <a:bodyPr/>
          <a:lstStyle/>
          <a:p>
            <a:r>
              <a:rPr lang="en"/>
              <a:t>Average</a:t>
            </a:r>
          </a:p>
        </p:txBody>
      </p:sp>
      <p:sp>
        <p:nvSpPr>
          <p:cNvPr id="157" name="Shape 157"/>
          <p:cNvSpPr txBox="1">
            <a:spLocks noGrp="1"/>
          </p:cNvSpPr>
          <p:nvPr>
            <p:ph idx="1"/>
          </p:nvPr>
        </p:nvSpPr>
        <p:spPr/>
        <p:txBody>
          <a:bodyPr/>
          <a:lstStyle/>
          <a:p>
            <a:r>
              <a:rPr lang="en-US"/>
              <a:t>With your partner write a function called average that takes in a list of numbers and returns the average of the list.</a:t>
            </a:r>
          </a:p>
          <a:p>
            <a:endParaRPr lang="en-US"/>
          </a:p>
          <a:p>
            <a:r>
              <a:rPr lang="en-US"/>
              <a:t>Use the design recipe and be sure to write EXAMPLES FIRST!</a:t>
            </a:r>
          </a:p>
        </p:txBody>
      </p:sp>
    </p:spTree>
    <p:extLst>
      <p:ext uri="{BB962C8B-B14F-4D97-AF65-F5344CB8AC3E}">
        <p14:creationId xmlns:p14="http://schemas.microsoft.com/office/powerpoint/2010/main" val="120165116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p:txBody>
          <a:bodyPr/>
          <a:lstStyle/>
          <a:p>
            <a:r>
              <a:rPr lang="en"/>
              <a:t>Pull apart conditional data</a:t>
            </a:r>
          </a:p>
        </p:txBody>
      </p:sp>
      <p:sp>
        <p:nvSpPr>
          <p:cNvPr id="55" name="Shape 55"/>
          <p:cNvSpPr txBox="1">
            <a:spLocks noGrp="1"/>
          </p:cNvSpPr>
          <p:nvPr>
            <p:ph idx="1"/>
          </p:nvPr>
        </p:nvSpPr>
        <p:spPr/>
        <p:txBody>
          <a:bodyPr/>
          <a:lstStyle/>
          <a:p>
            <a:r>
              <a:rPr lang="en">
                <a:sym typeface="Droid Sans Mono"/>
              </a:rPr>
              <a:t>cases (Animal) an-animal:</a:t>
            </a:r>
          </a:p>
          <a:p>
            <a:r>
              <a:rPr lang="en">
                <a:sym typeface="Droid Sans Mono"/>
              </a:rPr>
              <a:t>  | boa(length, eats) =&gt; ...</a:t>
            </a:r>
          </a:p>
          <a:p>
            <a:r>
              <a:rPr lang="en">
                <a:sym typeface="Droid Sans Mono"/>
              </a:rPr>
              <a:t>  | dillo(l, d)       =&gt; ...</a:t>
            </a:r>
          </a:p>
          <a:p>
            <a:r>
              <a:rPr lang="en">
                <a:sym typeface="Droid Sans Mono"/>
              </a:rPr>
              <a:t>  | tiger(n, l)    =&gt; ...</a:t>
            </a:r>
          </a:p>
          <a:p>
            <a:r>
              <a:rPr lang="en">
                <a:sym typeface="Droid Sans Mono"/>
              </a:rPr>
              <a:t>end</a:t>
            </a:r>
          </a:p>
        </p:txBody>
      </p:sp>
      <p:sp>
        <p:nvSpPr>
          <p:cNvPr id="56" name="Shape 56"/>
          <p:cNvSpPr txBox="1"/>
          <p:nvPr/>
        </p:nvSpPr>
        <p:spPr>
          <a:xfrm>
            <a:off x="665300" y="1941600"/>
            <a:ext cx="3751500" cy="10302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rPr>
              <a:t>data Animal:</a:t>
            </a:r>
          </a:p>
          <a:p>
            <a:pPr>
              <a:spcBef>
                <a:spcPts val="600"/>
              </a:spcBef>
            </a:pPr>
            <a:r>
              <a:rPr lang="en" sz="1000">
                <a:solidFill>
                  <a:schemeClr val="dk1"/>
                </a:solidFill>
              </a:rPr>
              <a:t>	| boa(length :: Number, eats :: String)</a:t>
            </a:r>
          </a:p>
          <a:p>
            <a:pPr>
              <a:spcBef>
                <a:spcPts val="600"/>
              </a:spcBef>
            </a:pPr>
            <a:r>
              <a:rPr lang="en" sz="1000">
                <a:solidFill>
                  <a:schemeClr val="dk1"/>
                </a:solidFill>
              </a:rPr>
              <a:t>	| dillo(length :: Number, dead :: Boolean)</a:t>
            </a:r>
          </a:p>
          <a:p>
            <a:pPr>
              <a:spcBef>
                <a:spcPts val="600"/>
              </a:spcBef>
            </a:pPr>
            <a:r>
              <a:rPr lang="en" sz="1000">
                <a:solidFill>
                  <a:schemeClr val="dk1"/>
                </a:solidFill>
              </a:rPr>
              <a:t>	| tiger(name :: String, length :: Number</a:t>
            </a:r>
          </a:p>
          <a:p>
            <a:pPr>
              <a:spcBef>
                <a:spcPts val="600"/>
              </a:spcBef>
            </a:pPr>
            <a:r>
              <a:rPr lang="en" sz="1000">
                <a:solidFill>
                  <a:schemeClr val="dk1"/>
                </a:solidFill>
              </a:rPr>
              <a:t>end</a:t>
            </a:r>
          </a:p>
        </p:txBody>
      </p:sp>
    </p:spTree>
    <p:extLst>
      <p:ext uri="{BB962C8B-B14F-4D97-AF65-F5344CB8AC3E}">
        <p14:creationId xmlns:p14="http://schemas.microsoft.com/office/powerpoint/2010/main" val="13882508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p:txBody>
          <a:bodyPr/>
          <a:lstStyle/>
          <a:p>
            <a:r>
              <a:rPr lang="en"/>
              <a:t>Pull apart conditional data</a:t>
            </a:r>
          </a:p>
        </p:txBody>
      </p:sp>
      <p:sp>
        <p:nvSpPr>
          <p:cNvPr id="62" name="Shape 62"/>
          <p:cNvSpPr txBox="1">
            <a:spLocks noGrp="1"/>
          </p:cNvSpPr>
          <p:nvPr>
            <p:ph idx="1"/>
          </p:nvPr>
        </p:nvSpPr>
        <p:spPr/>
        <p:txBody>
          <a:bodyPr/>
          <a:lstStyle/>
          <a:p>
            <a:r>
              <a:rPr lang="en">
                <a:sym typeface="Droid Sans Mono"/>
              </a:rPr>
              <a:t>cases (Animal) an-animal:</a:t>
            </a:r>
          </a:p>
          <a:p>
            <a:r>
              <a:rPr lang="en">
                <a:sym typeface="Droid Sans Mono"/>
              </a:rPr>
              <a:t>  | boa(length, eats) =&gt; ...</a:t>
            </a:r>
          </a:p>
          <a:p>
            <a:r>
              <a:rPr lang="en">
                <a:sym typeface="Droid Sans Mono"/>
              </a:rPr>
              <a:t>  | dillo(l, d)       =&gt; ...</a:t>
            </a:r>
          </a:p>
          <a:p>
            <a:r>
              <a:rPr lang="en">
                <a:sym typeface="Droid Sans Mono"/>
              </a:rPr>
              <a:t>  | tiger(n, l)    =&gt; ...</a:t>
            </a:r>
          </a:p>
          <a:p>
            <a:r>
              <a:rPr lang="en">
                <a:sym typeface="Droid Sans Mono"/>
              </a:rPr>
              <a:t>end</a:t>
            </a:r>
          </a:p>
        </p:txBody>
      </p:sp>
      <p:sp>
        <p:nvSpPr>
          <p:cNvPr id="63" name="Shape 63"/>
          <p:cNvSpPr txBox="1"/>
          <p:nvPr/>
        </p:nvSpPr>
        <p:spPr>
          <a:xfrm>
            <a:off x="665300" y="1941600"/>
            <a:ext cx="3751500" cy="10302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rPr>
              <a:t>data Animal:</a:t>
            </a:r>
          </a:p>
          <a:p>
            <a:pPr>
              <a:spcBef>
                <a:spcPts val="600"/>
              </a:spcBef>
            </a:pPr>
            <a:r>
              <a:rPr lang="en" sz="1000">
                <a:solidFill>
                  <a:schemeClr val="dk1"/>
                </a:solidFill>
              </a:rPr>
              <a:t>	| boa(length :: Number, eats :: String)</a:t>
            </a:r>
          </a:p>
          <a:p>
            <a:pPr>
              <a:spcBef>
                <a:spcPts val="600"/>
              </a:spcBef>
            </a:pPr>
            <a:r>
              <a:rPr lang="en" sz="1000">
                <a:solidFill>
                  <a:schemeClr val="dk1"/>
                </a:solidFill>
              </a:rPr>
              <a:t>	| dillo(length :: Number, dead :: Boolean)</a:t>
            </a:r>
          </a:p>
          <a:p>
            <a:pPr>
              <a:spcBef>
                <a:spcPts val="600"/>
              </a:spcBef>
            </a:pPr>
            <a:r>
              <a:rPr lang="en" sz="1000">
                <a:solidFill>
                  <a:schemeClr val="dk1"/>
                </a:solidFill>
              </a:rPr>
              <a:t>	| tiger(name :: String, length :: Number</a:t>
            </a:r>
          </a:p>
          <a:p>
            <a:pPr>
              <a:spcBef>
                <a:spcPts val="600"/>
              </a:spcBef>
            </a:pPr>
            <a:r>
              <a:rPr lang="en" sz="1000">
                <a:solidFill>
                  <a:schemeClr val="dk1"/>
                </a:solidFill>
              </a:rPr>
              <a:t>end</a:t>
            </a:r>
          </a:p>
        </p:txBody>
      </p:sp>
    </p:spTree>
    <p:extLst>
      <p:ext uri="{BB962C8B-B14F-4D97-AF65-F5344CB8AC3E}">
        <p14:creationId xmlns:p14="http://schemas.microsoft.com/office/powerpoint/2010/main" val="300345250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p:txBody>
          <a:bodyPr/>
          <a:lstStyle/>
          <a:p>
            <a:r>
              <a:rPr lang="en"/>
              <a:t>Review Compound Data</a:t>
            </a:r>
          </a:p>
        </p:txBody>
      </p:sp>
      <p:sp>
        <p:nvSpPr>
          <p:cNvPr id="49" name="Shape 49"/>
          <p:cNvSpPr txBox="1">
            <a:spLocks noGrp="1"/>
          </p:cNvSpPr>
          <p:nvPr>
            <p:ph idx="1"/>
          </p:nvPr>
        </p:nvSpPr>
        <p:spPr/>
        <p:txBody>
          <a:bodyPr/>
          <a:lstStyle/>
          <a:p>
            <a:r>
              <a:rPr lang="en"/>
              <a:t>data Animal:</a:t>
            </a:r>
          </a:p>
          <a:p>
            <a:r>
              <a:rPr lang="en"/>
              <a:t>	| boa(length :: Number, eats :: String)</a:t>
            </a:r>
          </a:p>
          <a:p>
            <a:r>
              <a:rPr lang="en"/>
              <a:t>	| aramadillo(length :: Number, liveness:: Boolean)</a:t>
            </a:r>
          </a:p>
          <a:p>
            <a:r>
              <a:rPr lang="en"/>
              <a:t>	| tiger(name :: String, length :: Number)</a:t>
            </a:r>
          </a:p>
          <a:p>
            <a:r>
              <a:rPr lang="en"/>
              <a:t>end</a:t>
            </a:r>
          </a:p>
        </p:txBody>
      </p:sp>
    </p:spTree>
    <p:extLst>
      <p:ext uri="{BB962C8B-B14F-4D97-AF65-F5344CB8AC3E}">
        <p14:creationId xmlns:p14="http://schemas.microsoft.com/office/powerpoint/2010/main" val="285945801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dirty="0"/>
              <a:t>iTune</a:t>
            </a:r>
          </a:p>
        </p:txBody>
      </p:sp>
      <p:sp>
        <p:nvSpPr>
          <p:cNvPr id="35" name="Shape 35"/>
          <p:cNvSpPr txBox="1">
            <a:spLocks noGrp="1"/>
          </p:cNvSpPr>
          <p:nvPr>
            <p:ph idx="1"/>
          </p:nvPr>
        </p:nvSpPr>
        <p:spPr/>
        <p:txBody>
          <a:bodyPr/>
          <a:lstStyle/>
          <a:p>
            <a:r>
              <a:rPr lang="en"/>
              <a:t>Write a data definition for an iTunesSong based on the screenshot below</a:t>
            </a:r>
          </a:p>
        </p:txBody>
      </p:sp>
      <p:pic>
        <p:nvPicPr>
          <p:cNvPr id="36" name="Shape 36"/>
          <p:cNvPicPr preferRelativeResize="0"/>
          <p:nvPr/>
        </p:nvPicPr>
        <p:blipFill>
          <a:blip r:embed="rId3">
            <a:alphaModFix/>
          </a:blip>
          <a:stretch>
            <a:fillRect/>
          </a:stretch>
        </p:blipFill>
        <p:spPr>
          <a:xfrm>
            <a:off x="1" y="3321567"/>
            <a:ext cx="9143999" cy="2688706"/>
          </a:xfrm>
          <a:prstGeom prst="rect">
            <a:avLst/>
          </a:prstGeom>
          <a:noFill/>
          <a:ln>
            <a:noFill/>
          </a:ln>
        </p:spPr>
      </p:pic>
    </p:spTree>
    <p:extLst>
      <p:ext uri="{BB962C8B-B14F-4D97-AF65-F5344CB8AC3E}">
        <p14:creationId xmlns:p14="http://schemas.microsoft.com/office/powerpoint/2010/main" val="335498068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p:txBody>
          <a:bodyPr/>
          <a:lstStyle/>
          <a:p>
            <a:r>
              <a:rPr lang="en" dirty="0"/>
              <a:t>iTunes</a:t>
            </a:r>
          </a:p>
        </p:txBody>
      </p:sp>
      <p:sp>
        <p:nvSpPr>
          <p:cNvPr id="43" name="Shape 43"/>
          <p:cNvSpPr txBox="1">
            <a:spLocks noGrp="1"/>
          </p:cNvSpPr>
          <p:nvPr>
            <p:ph idx="1"/>
          </p:nvPr>
        </p:nvSpPr>
        <p:spPr/>
        <p:txBody>
          <a:bodyPr/>
          <a:lstStyle/>
          <a:p>
            <a:r>
              <a:rPr lang="en"/>
              <a:t>data iTunesSong:</a:t>
            </a:r>
          </a:p>
          <a:p>
            <a:r>
              <a:rPr lang="en"/>
              <a:t>  | tunes(name, album, artist, category, time)</a:t>
            </a:r>
          </a:p>
          <a:p>
            <a:r>
              <a:rPr lang="en"/>
              <a:t>end</a:t>
            </a:r>
          </a:p>
        </p:txBody>
      </p:sp>
      <p:pic>
        <p:nvPicPr>
          <p:cNvPr id="42" name="Shape 42"/>
          <p:cNvPicPr preferRelativeResize="0"/>
          <p:nvPr/>
        </p:nvPicPr>
        <p:blipFill>
          <a:blip r:embed="rId3">
            <a:alphaModFix/>
          </a:blip>
          <a:stretch>
            <a:fillRect/>
          </a:stretch>
        </p:blipFill>
        <p:spPr>
          <a:xfrm>
            <a:off x="1" y="3321567"/>
            <a:ext cx="9143999" cy="2688706"/>
          </a:xfrm>
          <a:prstGeom prst="rect">
            <a:avLst/>
          </a:prstGeom>
          <a:noFill/>
          <a:ln>
            <a:noFill/>
          </a:ln>
        </p:spPr>
      </p:pic>
    </p:spTree>
    <p:extLst>
      <p:ext uri="{BB962C8B-B14F-4D97-AF65-F5344CB8AC3E}">
        <p14:creationId xmlns:p14="http://schemas.microsoft.com/office/powerpoint/2010/main" val="227632350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a boa is a boa(string, number, string)</a:t>
            </a:r>
          </a:p>
        </p:txBody>
      </p:sp>
      <p:sp>
        <p:nvSpPr>
          <p:cNvPr id="41" name="Shape 41"/>
          <p:cNvSpPr txBox="1">
            <a:spLocks noGrp="1"/>
          </p:cNvSpPr>
          <p:nvPr>
            <p:ph idx="1"/>
          </p:nvPr>
        </p:nvSpPr>
        <p:spPr/>
        <p:txBody>
          <a:bodyPr/>
          <a:lstStyle/>
          <a:p>
            <a:r>
              <a:rPr lang="en">
                <a:sym typeface="Consolas"/>
              </a:rPr>
              <a:t>data Boa:</a:t>
            </a:r>
          </a:p>
          <a:p>
            <a:r>
              <a:rPr lang="en">
                <a:sym typeface="Consolas"/>
              </a:rPr>
              <a:t>  | boa(name :: String, length :: Number, eats :: String)</a:t>
            </a:r>
          </a:p>
          <a:p>
            <a:r>
              <a:rPr lang="en">
                <a:sym typeface="Consolas"/>
              </a:rPr>
              <a:t>end</a:t>
            </a:r>
          </a:p>
        </p:txBody>
      </p:sp>
      <p:pic>
        <p:nvPicPr>
          <p:cNvPr id="42" name="Shape 42"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115023172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p:txBody>
          <a:bodyPr/>
          <a:lstStyle/>
          <a:p>
            <a:r>
              <a:rPr lang="en"/>
              <a:t>a boa is a boa(string, number, string)</a:t>
            </a:r>
          </a:p>
        </p:txBody>
      </p:sp>
      <p:sp>
        <p:nvSpPr>
          <p:cNvPr id="48" name="Shape 48"/>
          <p:cNvSpPr txBox="1">
            <a:spLocks noGrp="1"/>
          </p:cNvSpPr>
          <p:nvPr>
            <p:ph idx="1"/>
          </p:nvPr>
        </p:nvSpPr>
        <p:spPr/>
        <p:txBody>
          <a:bodyPr/>
          <a:lstStyle/>
          <a:p>
            <a:r>
              <a:rPr lang="en-US">
                <a:sym typeface="Consolas"/>
              </a:rPr>
              <a:t>data Boa:</a:t>
            </a:r>
          </a:p>
          <a:p>
            <a:r>
              <a:rPr lang="en-US">
                <a:sym typeface="Consolas"/>
              </a:rPr>
              <a:t>  | boa(name :: String, length :: Number, eats :: String)</a:t>
            </a:r>
          </a:p>
          <a:p>
            <a:r>
              <a:rPr lang="en-US">
                <a:sym typeface="Consolas"/>
              </a:rPr>
              <a:t>end</a:t>
            </a:r>
          </a:p>
          <a:p>
            <a:endParaRPr lang="en-US">
              <a:sym typeface="Consolas"/>
            </a:endParaRPr>
          </a:p>
          <a:p>
            <a:r>
              <a:rPr lang="en-US">
                <a:sym typeface="Consolas"/>
              </a:rPr>
              <a:t>B1 = boa("Slinky", 30, "pets")</a:t>
            </a:r>
          </a:p>
          <a:p>
            <a:r>
              <a:rPr lang="en-US">
                <a:sym typeface="Consolas"/>
              </a:rPr>
              <a:t>B2 = boa("Slim", 50, "homework")</a:t>
            </a:r>
          </a:p>
          <a:p>
            <a:endParaRPr lang="en-US">
              <a:sym typeface="Consolas"/>
            </a:endParaRPr>
          </a:p>
        </p:txBody>
      </p:sp>
      <p:pic>
        <p:nvPicPr>
          <p:cNvPr id="49" name="Shape 49"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135568001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p:txBody>
          <a:bodyPr/>
          <a:lstStyle/>
          <a:p>
            <a:r>
              <a:rPr lang="en"/>
              <a:t>data defintions also create functions</a:t>
            </a:r>
          </a:p>
        </p:txBody>
      </p:sp>
      <p:sp>
        <p:nvSpPr>
          <p:cNvPr id="55" name="Shape 55"/>
          <p:cNvSpPr txBox="1">
            <a:spLocks noGrp="1"/>
          </p:cNvSpPr>
          <p:nvPr>
            <p:ph idx="1"/>
          </p:nvPr>
        </p:nvSpPr>
        <p:spPr/>
        <p:txBody>
          <a:bodyPr/>
          <a:lstStyle/>
          <a:p>
            <a:r>
              <a:rPr lang="en-US">
                <a:sym typeface="Consolas"/>
              </a:rPr>
              <a:t># boa : string number string -&gt; boa</a:t>
            </a:r>
          </a:p>
          <a:p>
            <a:r>
              <a:rPr lang="en-US">
                <a:sym typeface="Consolas"/>
              </a:rPr>
              <a:t># aboa.name : boa -&gt; string</a:t>
            </a:r>
          </a:p>
          <a:p>
            <a:r>
              <a:rPr lang="en-US">
                <a:sym typeface="Consolas"/>
              </a:rPr>
              <a:t># aboa.length : boa -&gt; number</a:t>
            </a:r>
          </a:p>
          <a:p>
            <a:r>
              <a:rPr lang="en-US">
                <a:sym typeface="Consolas"/>
              </a:rPr>
              <a:t># aboa.eats: boa -&gt; string</a:t>
            </a:r>
          </a:p>
          <a:p>
            <a:r>
              <a:rPr lang="en-US">
                <a:sym typeface="Consolas"/>
              </a:rPr>
              <a:t># is-boa: boa -&gt; boolean</a:t>
            </a:r>
          </a:p>
          <a:p>
            <a:endParaRPr lang="en-US">
              <a:sym typeface="Consolas"/>
            </a:endParaRPr>
          </a:p>
        </p:txBody>
      </p:sp>
      <p:pic>
        <p:nvPicPr>
          <p:cNvPr id="56" name="Shape 56"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274980118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p:txBody>
          <a:bodyPr/>
          <a:lstStyle/>
          <a:p>
            <a:r>
              <a:rPr lang="en"/>
              <a:t>write 3 examples of boa-fit-cage </a:t>
            </a:r>
          </a:p>
        </p:txBody>
      </p:sp>
      <p:sp>
        <p:nvSpPr>
          <p:cNvPr id="62" name="Shape 62"/>
          <p:cNvSpPr txBox="1">
            <a:spLocks noGrp="1"/>
          </p:cNvSpPr>
          <p:nvPr>
            <p:ph idx="1"/>
          </p:nvPr>
        </p:nvSpPr>
        <p:spPr/>
        <p:txBody>
          <a:bodyPr/>
          <a:lstStyle/>
          <a:p>
            <a:r>
              <a:rPr lang="en">
                <a:sym typeface="Consolas"/>
              </a:rPr>
              <a:t>fun boa-fit-cage(aboa :: Boa, limit :: Number) -&gt; Boolean:</a:t>
            </a:r>
          </a:p>
          <a:p>
            <a:r>
              <a:rPr lang="en">
                <a:sym typeface="Consolas"/>
              </a:rPr>
              <a:t>  doc: “consumes a boa and a limit and produces true if the boa will fit inside the cage, false if it will not”</a:t>
            </a:r>
          </a:p>
        </p:txBody>
      </p:sp>
      <p:pic>
        <p:nvPicPr>
          <p:cNvPr id="63" name="Shape 63"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12761566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p:txBody>
          <a:bodyPr/>
          <a:lstStyle/>
          <a:p>
            <a:pPr lvl="0"/>
            <a:r>
              <a:rPr lang="en"/>
              <a:t>Image Combiner Contracts</a:t>
            </a:r>
          </a:p>
        </p:txBody>
      </p:sp>
      <p:sp>
        <p:nvSpPr>
          <p:cNvPr id="73" name="Shape 73"/>
          <p:cNvSpPr txBox="1">
            <a:spLocks noGrp="1"/>
          </p:cNvSpPr>
          <p:nvPr>
            <p:ph idx="1"/>
          </p:nvPr>
        </p:nvSpPr>
        <p:spPr/>
        <p:txBody>
          <a:bodyPr/>
          <a:lstStyle/>
          <a:p>
            <a:pPr lvl="0"/>
            <a:r>
              <a:rPr lang="en-US"/>
              <a:t>; above : Image Image ... -&gt; Image</a:t>
            </a:r>
          </a:p>
          <a:p>
            <a:pPr lvl="0"/>
            <a:r>
              <a:rPr lang="en-US"/>
              <a:t>; beside : Image Image … -&gt; Image</a:t>
            </a:r>
          </a:p>
          <a:p>
            <a:pPr lvl="0"/>
            <a:r>
              <a:rPr lang="en-US"/>
              <a:t>; overlay : Image Image ... -&gt; Image</a:t>
            </a:r>
          </a:p>
          <a:p>
            <a:pPr lvl="0"/>
            <a:r>
              <a:rPr lang="en-US"/>
              <a:t>; put-image : Image Number Number Image -&gt; Image</a:t>
            </a:r>
          </a:p>
          <a:p>
            <a:pPr lvl="0"/>
            <a:endParaRPr lang="en-US"/>
          </a:p>
        </p:txBody>
      </p:sp>
    </p:spTree>
    <p:extLst>
      <p:ext uri="{BB962C8B-B14F-4D97-AF65-F5344CB8AC3E}">
        <p14:creationId xmlns:p14="http://schemas.microsoft.com/office/powerpoint/2010/main" val="5408701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r>
              <a:rPr lang="en"/>
              <a:t>data definitions also create functions</a:t>
            </a:r>
          </a:p>
        </p:txBody>
      </p:sp>
      <p:sp>
        <p:nvSpPr>
          <p:cNvPr id="69" name="Shape 69"/>
          <p:cNvSpPr txBox="1">
            <a:spLocks noGrp="1"/>
          </p:cNvSpPr>
          <p:nvPr>
            <p:ph idx="1"/>
          </p:nvPr>
        </p:nvSpPr>
        <p:spPr/>
        <p:txBody>
          <a:bodyPr/>
          <a:lstStyle/>
          <a:p>
            <a:r>
              <a:rPr lang="en-US">
                <a:sym typeface="Consolas"/>
              </a:rPr>
              <a:t># boa : string number string -&gt; boa</a:t>
            </a:r>
          </a:p>
          <a:p>
            <a:r>
              <a:rPr lang="en-US">
                <a:sym typeface="Consolas"/>
              </a:rPr>
              <a:t># aboa.name : boa -&gt; string</a:t>
            </a:r>
          </a:p>
          <a:p>
            <a:r>
              <a:rPr lang="en-US">
                <a:sym typeface="Consolas"/>
              </a:rPr>
              <a:t># aboa.length : boa -&gt; number</a:t>
            </a:r>
          </a:p>
          <a:p>
            <a:r>
              <a:rPr lang="en-US">
                <a:sym typeface="Consolas"/>
              </a:rPr>
              <a:t># aboa.eats: boa -&gt; string</a:t>
            </a:r>
          </a:p>
          <a:p>
            <a:r>
              <a:rPr lang="en-US">
                <a:sym typeface="Consolas"/>
              </a:rPr>
              <a:t># is-boa: boa -&gt; boolean</a:t>
            </a:r>
          </a:p>
          <a:p>
            <a:endParaRPr lang="en-US">
              <a:sym typeface="Consolas"/>
            </a:endParaRPr>
          </a:p>
        </p:txBody>
      </p:sp>
      <p:pic>
        <p:nvPicPr>
          <p:cNvPr id="70" name="Shape 70"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4834345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r>
              <a:rPr lang="en"/>
              <a:t>write 3 examples of boa-fit-cage </a:t>
            </a:r>
          </a:p>
        </p:txBody>
      </p:sp>
      <p:sp>
        <p:nvSpPr>
          <p:cNvPr id="76" name="Shape 76"/>
          <p:cNvSpPr txBox="1">
            <a:spLocks noGrp="1"/>
          </p:cNvSpPr>
          <p:nvPr>
            <p:ph idx="1"/>
          </p:nvPr>
        </p:nvSpPr>
        <p:spPr/>
        <p:txBody>
          <a:bodyPr>
            <a:normAutofit fontScale="92500" lnSpcReduction="20000"/>
          </a:bodyPr>
          <a:lstStyle/>
          <a:p>
            <a:r>
              <a:rPr lang="en">
                <a:sym typeface="Consolas"/>
              </a:rPr>
              <a:t>fun boa-fit-cage(aboa :: Boa, limit :: Number) -&gt; Boolean:</a:t>
            </a:r>
          </a:p>
          <a:p>
            <a:r>
              <a:rPr lang="en">
                <a:sym typeface="Consolas"/>
              </a:rPr>
              <a:t>  doc: “consumes a boa and a limit and produces true if the boa will fit inside the cage, false if it will not”</a:t>
            </a:r>
          </a:p>
          <a:p>
            <a:r>
              <a:rPr lang="en">
                <a:sym typeface="Consolas"/>
              </a:rPr>
              <a:t>fun boa-fit-cage(aboa :: Boa, limit :: Number) -&gt; Boolean:</a:t>
            </a:r>
          </a:p>
          <a:p>
            <a:r>
              <a:rPr lang="en">
                <a:sym typeface="Consolas"/>
              </a:rPr>
              <a:t>  aboa.length &lt;= limit  </a:t>
            </a:r>
          </a:p>
          <a:p>
            <a:r>
              <a:rPr lang="en">
                <a:sym typeface="Consolas"/>
              </a:rPr>
              <a:t>where:</a:t>
            </a:r>
          </a:p>
          <a:p>
            <a:r>
              <a:rPr lang="en">
                <a:sym typeface="Consolas"/>
              </a:rPr>
              <a:t>  boa-fit-cage(boa("Slinky", 30, "pets"), 10) is false</a:t>
            </a:r>
          </a:p>
          <a:p>
            <a:r>
              <a:rPr lang="en">
                <a:sym typeface="Consolas"/>
              </a:rPr>
              <a:t>  boa-fit-cage(boa("Slinky", 30, "pets"), 30) is true</a:t>
            </a:r>
          </a:p>
          <a:p>
            <a:r>
              <a:rPr lang="en">
                <a:sym typeface="Consolas"/>
              </a:rPr>
              <a:t>  boa-fit-cage(boa(“Slinky”, 30, “pets”), 55) is true</a:t>
            </a:r>
          </a:p>
          <a:p>
            <a:r>
              <a:rPr lang="en">
                <a:sym typeface="Consolas"/>
              </a:rPr>
              <a:t>end</a:t>
            </a:r>
          </a:p>
        </p:txBody>
      </p:sp>
      <p:sp>
        <p:nvSpPr>
          <p:cNvPr id="77" name="Shape 77"/>
          <p:cNvSpPr/>
          <p:nvPr/>
        </p:nvSpPr>
        <p:spPr>
          <a:xfrm>
            <a:off x="150950" y="3348250"/>
            <a:ext cx="3329100" cy="4182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188017120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r>
              <a:rPr lang="en"/>
              <a:t># a dillo is a dillo(number, boolean)</a:t>
            </a:r>
          </a:p>
        </p:txBody>
      </p:sp>
      <p:sp>
        <p:nvSpPr>
          <p:cNvPr id="83" name="Shape 83"/>
          <p:cNvSpPr txBox="1">
            <a:spLocks noGrp="1"/>
          </p:cNvSpPr>
          <p:nvPr>
            <p:ph idx="1"/>
          </p:nvPr>
        </p:nvSpPr>
        <p:spPr/>
        <p:txBody>
          <a:bodyPr/>
          <a:lstStyle/>
          <a:p>
            <a:r>
              <a:rPr lang="en-US">
                <a:sym typeface="Consolas"/>
              </a:rPr>
              <a:t>data Dillo:</a:t>
            </a:r>
          </a:p>
          <a:p>
            <a:r>
              <a:rPr lang="en-US">
                <a:sym typeface="Consolas"/>
              </a:rPr>
              <a:t>  | dillo(length :: Number, dead :: Boolean)</a:t>
            </a:r>
          </a:p>
          <a:p>
            <a:r>
              <a:rPr lang="en-US">
                <a:sym typeface="Consolas"/>
              </a:rPr>
              <a:t>end</a:t>
            </a:r>
          </a:p>
          <a:p>
            <a:endParaRPr lang="en-US">
              <a:sym typeface="Consolas"/>
            </a:endParaRPr>
          </a:p>
          <a:p>
            <a:r>
              <a:rPr lang="en-US">
                <a:sym typeface="Consolas"/>
              </a:rPr>
              <a:t>D1 = dillo(20, true)</a:t>
            </a:r>
          </a:p>
          <a:p>
            <a:r>
              <a:rPr lang="en-US">
                <a:sym typeface="Consolas"/>
              </a:rPr>
              <a:t>D2 = dillo(5, false)</a:t>
            </a:r>
          </a:p>
          <a:p>
            <a:endParaRPr lang="en-US">
              <a:sym typeface="Consolas"/>
            </a:endParaRPr>
          </a:p>
        </p:txBody>
      </p:sp>
    </p:spTree>
    <p:extLst>
      <p:ext uri="{BB962C8B-B14F-4D97-AF65-F5344CB8AC3E}">
        <p14:creationId xmlns:p14="http://schemas.microsoft.com/office/powerpoint/2010/main" val="138177213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p:txBody>
          <a:bodyPr/>
          <a:lstStyle/>
          <a:p>
            <a:r>
              <a:rPr lang="en"/>
              <a:t># hit-with-truck: dillo -&gt; dillo</a:t>
            </a:r>
          </a:p>
        </p:txBody>
      </p:sp>
      <p:sp>
        <p:nvSpPr>
          <p:cNvPr id="89" name="Shape 89"/>
          <p:cNvSpPr txBox="1">
            <a:spLocks noGrp="1"/>
          </p:cNvSpPr>
          <p:nvPr>
            <p:ph idx="1"/>
          </p:nvPr>
        </p:nvSpPr>
        <p:spPr/>
        <p:txBody>
          <a:bodyPr/>
          <a:lstStyle/>
          <a:p>
            <a:r>
              <a:rPr lang="en-US"/>
              <a:t> # return dead dillo one unit longer than given dillo </a:t>
            </a:r>
          </a:p>
          <a:p>
            <a:endParaRPr lang="en-US"/>
          </a:p>
        </p:txBody>
      </p:sp>
      <p:sp>
        <p:nvSpPr>
          <p:cNvPr id="90" name="Shape 90"/>
          <p:cNvSpPr txBox="1"/>
          <p:nvPr/>
        </p:nvSpPr>
        <p:spPr>
          <a:xfrm>
            <a:off x="1617725" y="2879400"/>
            <a:ext cx="4998300" cy="2582100"/>
          </a:xfrm>
          <a:prstGeom prst="rect">
            <a:avLst/>
          </a:prstGeom>
          <a:noFill/>
          <a:ln>
            <a:noFill/>
          </a:ln>
        </p:spPr>
        <p:txBody>
          <a:bodyPr lIns="91425" tIns="91425" rIns="91425" bIns="91425" anchor="t" anchorCtr="0">
            <a:noAutofit/>
          </a:bodyPr>
          <a:lstStyle/>
          <a:p>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121247489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p:txBody>
          <a:bodyPr/>
          <a:lstStyle/>
          <a:p>
            <a:r>
              <a:rPr lang="en"/>
              <a:t># hit-with-truck: dillo -&gt; dillo</a:t>
            </a:r>
          </a:p>
        </p:txBody>
      </p:sp>
      <p:sp>
        <p:nvSpPr>
          <p:cNvPr id="96" name="Shape 96"/>
          <p:cNvSpPr txBox="1">
            <a:spLocks noGrp="1"/>
          </p:cNvSpPr>
          <p:nvPr>
            <p:ph idx="1"/>
          </p:nvPr>
        </p:nvSpPr>
        <p:spPr/>
        <p:txBody>
          <a:bodyPr/>
          <a:lstStyle/>
          <a:p>
            <a:r>
              <a:rPr lang="en-US"/>
              <a:t> # return dead dillo one unit longer than given dillo </a:t>
            </a:r>
          </a:p>
          <a:p>
            <a:endParaRPr lang="en-US"/>
          </a:p>
        </p:txBody>
      </p:sp>
      <p:sp>
        <p:nvSpPr>
          <p:cNvPr id="97" name="Shape 97"/>
          <p:cNvSpPr txBox="1"/>
          <p:nvPr/>
        </p:nvSpPr>
        <p:spPr>
          <a:xfrm>
            <a:off x="1617725" y="2879400"/>
            <a:ext cx="4998300" cy="2582100"/>
          </a:xfrm>
          <a:prstGeom prst="rect">
            <a:avLst/>
          </a:prstGeom>
          <a:noFill/>
          <a:ln>
            <a:noFill/>
          </a:ln>
        </p:spPr>
        <p:txBody>
          <a:bodyPr lIns="91425" tIns="91425" rIns="91425" bIns="91425" anchor="t" anchorCtr="0">
            <a:noAutofit/>
          </a:bodyPr>
          <a:lstStyle/>
          <a:p>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412955594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p:txBody>
          <a:bodyPr/>
          <a:lstStyle/>
          <a:p>
            <a:r>
              <a:rPr lang="en"/>
              <a:t># a tiger is a tiger(string, number, product)</a:t>
            </a:r>
          </a:p>
        </p:txBody>
      </p:sp>
      <p:sp>
        <p:nvSpPr>
          <p:cNvPr id="103" name="Shape 103"/>
          <p:cNvSpPr txBox="1">
            <a:spLocks noGrp="1"/>
          </p:cNvSpPr>
          <p:nvPr>
            <p:ph idx="1"/>
          </p:nvPr>
        </p:nvSpPr>
        <p:spPr/>
        <p:txBody>
          <a:bodyPr/>
          <a:lstStyle/>
          <a:p>
            <a:r>
              <a:rPr lang="en-US"/>
              <a:t># a product is a product(string, string)</a:t>
            </a:r>
          </a:p>
          <a:p>
            <a:r>
              <a:rPr lang="en-US"/>
              <a:t>data Product:</a:t>
            </a:r>
          </a:p>
          <a:p>
            <a:r>
              <a:rPr lang="en-US"/>
              <a:t>  | product(item :: String, company :: String)</a:t>
            </a:r>
          </a:p>
          <a:p>
            <a:r>
              <a:rPr lang="en-US"/>
              <a:t>end</a:t>
            </a:r>
          </a:p>
          <a:p>
            <a:endParaRPr lang="en-US"/>
          </a:p>
          <a:p>
            <a:r>
              <a:rPr lang="en-US"/>
              <a:t># a tiger is a tiger(string, number, product)</a:t>
            </a:r>
          </a:p>
          <a:p>
            <a:r>
              <a:rPr lang="en-US"/>
              <a:t>data Tiger:</a:t>
            </a:r>
          </a:p>
          <a:p>
            <a:r>
              <a:rPr lang="en-US"/>
              <a:t>  | tiger(name :: String, length :: Number, sells :: Product)</a:t>
            </a:r>
          </a:p>
          <a:p>
            <a:r>
              <a:rPr lang="en-US"/>
              <a:t>end</a:t>
            </a:r>
          </a:p>
        </p:txBody>
      </p:sp>
    </p:spTree>
    <p:extLst>
      <p:ext uri="{BB962C8B-B14F-4D97-AF65-F5344CB8AC3E}">
        <p14:creationId xmlns:p14="http://schemas.microsoft.com/office/powerpoint/2010/main" val="315648672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p:txBody>
          <a:bodyPr/>
          <a:lstStyle/>
          <a:p>
            <a:r>
              <a:rPr lang="en"/>
              <a:t># a tiger is a tiger(string, number, product)</a:t>
            </a:r>
          </a:p>
        </p:txBody>
      </p:sp>
      <p:sp>
        <p:nvSpPr>
          <p:cNvPr id="109" name="Shape 109"/>
          <p:cNvSpPr txBox="1">
            <a:spLocks noGrp="1"/>
          </p:cNvSpPr>
          <p:nvPr>
            <p:ph idx="1"/>
          </p:nvPr>
        </p:nvSpPr>
        <p:spPr/>
        <p:txBody>
          <a:bodyPr/>
          <a:lstStyle/>
          <a:p>
            <a:r>
              <a:rPr lang="en"/>
              <a:t>Design a function called sells-gas, which returns true if a given tiger sells gas</a:t>
            </a:r>
          </a:p>
        </p:txBody>
      </p:sp>
    </p:spTree>
    <p:extLst>
      <p:ext uri="{BB962C8B-B14F-4D97-AF65-F5344CB8AC3E}">
        <p14:creationId xmlns:p14="http://schemas.microsoft.com/office/powerpoint/2010/main" val="69896477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p:txBody>
          <a:bodyPr/>
          <a:lstStyle/>
          <a:p>
            <a:r>
              <a:rPr lang="en"/>
              <a:t>Structs practice 2 Party</a:t>
            </a:r>
          </a:p>
        </p:txBody>
      </p:sp>
      <p:sp>
        <p:nvSpPr>
          <p:cNvPr id="91" name="Shape 91"/>
          <p:cNvSpPr txBox="1">
            <a:spLocks noGrp="1"/>
          </p:cNvSpPr>
          <p:nvPr>
            <p:ph idx="1"/>
          </p:nvPr>
        </p:nvSpPr>
        <p:spPr/>
        <p:txBody>
          <a:bodyPr/>
          <a:lstStyle/>
          <a:p>
            <a:r>
              <a:rPr lang="en"/>
              <a:t># 01 Write a function called relocate, which takes in a party AND the location that it’s moving to, and makes a new party at that location. Go through each part of the design recipe: contract, examples, and definition.</a:t>
            </a:r>
          </a:p>
        </p:txBody>
      </p:sp>
    </p:spTree>
    <p:extLst>
      <p:ext uri="{BB962C8B-B14F-4D97-AF65-F5344CB8AC3E}">
        <p14:creationId xmlns:p14="http://schemas.microsoft.com/office/powerpoint/2010/main" val="428228506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p:txBody>
          <a:bodyPr/>
          <a:lstStyle/>
          <a:p>
            <a:r>
              <a:rPr lang="en"/>
              <a:t>Structs practice 2 Party</a:t>
            </a:r>
          </a:p>
        </p:txBody>
      </p:sp>
      <p:sp>
        <p:nvSpPr>
          <p:cNvPr id="97" name="Shape 97"/>
          <p:cNvSpPr txBox="1">
            <a:spLocks noGrp="1"/>
          </p:cNvSpPr>
          <p:nvPr>
            <p:ph idx="1"/>
          </p:nvPr>
        </p:nvSpPr>
        <p:spPr/>
        <p:txBody>
          <a:bodyPr/>
          <a:lstStyle/>
          <a:p>
            <a:r>
              <a:rPr lang="en"/>
              <a:t># 01 Write a function called relocate, which takes in a party AND the location that it’s moving to, and makes a new party at that location. Go through each part of the design recipe: contract, examples, and definition.</a:t>
            </a:r>
          </a:p>
        </p:txBody>
      </p:sp>
    </p:spTree>
    <p:extLst>
      <p:ext uri="{BB962C8B-B14F-4D97-AF65-F5344CB8AC3E}">
        <p14:creationId xmlns:p14="http://schemas.microsoft.com/office/powerpoint/2010/main" val="355223375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p:txBody>
          <a:bodyPr/>
          <a:lstStyle/>
          <a:p>
            <a:r>
              <a:rPr lang="en"/>
              <a:t>Structs practice 2 Party</a:t>
            </a:r>
          </a:p>
        </p:txBody>
      </p:sp>
      <p:sp>
        <p:nvSpPr>
          <p:cNvPr id="85" name="Shape 85"/>
          <p:cNvSpPr txBox="1">
            <a:spLocks noGrp="1"/>
          </p:cNvSpPr>
          <p:nvPr>
            <p:ph idx="1"/>
          </p:nvPr>
        </p:nvSpPr>
        <p:spPr/>
        <p:txBody>
          <a:bodyPr/>
          <a:lstStyle/>
          <a:p>
            <a:r>
              <a:rPr lang="en"/>
              <a:t># 00 Write a function called RSVP, which takes in a party and adds one to its number of guests.</a:t>
            </a:r>
          </a:p>
        </p:txBody>
      </p:sp>
    </p:spTree>
    <p:extLst>
      <p:ext uri="{BB962C8B-B14F-4D97-AF65-F5344CB8AC3E}">
        <p14:creationId xmlns:p14="http://schemas.microsoft.com/office/powerpoint/2010/main" val="39236873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p:txBody>
          <a:bodyPr/>
          <a:lstStyle/>
          <a:p>
            <a:pPr lvl="0"/>
            <a:r>
              <a:rPr lang="en"/>
              <a:t>Image Property Contracts</a:t>
            </a:r>
          </a:p>
        </p:txBody>
      </p:sp>
      <p:sp>
        <p:nvSpPr>
          <p:cNvPr id="79" name="Shape 79"/>
          <p:cNvSpPr txBox="1">
            <a:spLocks noGrp="1"/>
          </p:cNvSpPr>
          <p:nvPr>
            <p:ph idx="1"/>
          </p:nvPr>
        </p:nvSpPr>
        <p:spPr/>
        <p:txBody>
          <a:bodyPr/>
          <a:lstStyle/>
          <a:p>
            <a:pPr lvl="0"/>
            <a:r>
              <a:rPr lang="en"/>
              <a:t>; image-height : Image -&gt; Number</a:t>
            </a:r>
          </a:p>
          <a:p>
            <a:pPr lvl="0"/>
            <a:r>
              <a:rPr lang="en"/>
              <a:t>; image-width : Image -&gt; Number</a:t>
            </a:r>
          </a:p>
        </p:txBody>
      </p:sp>
    </p:spTree>
    <p:extLst>
      <p:ext uri="{BB962C8B-B14F-4D97-AF65-F5344CB8AC3E}">
        <p14:creationId xmlns:p14="http://schemas.microsoft.com/office/powerpoint/2010/main" val="2271198662"/>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Shape 79"/>
          <p:cNvSpPr txBox="1">
            <a:spLocks noGrp="1"/>
          </p:cNvSpPr>
          <p:nvPr>
            <p:ph type="title"/>
          </p:nvPr>
        </p:nvSpPr>
        <p:spPr/>
        <p:txBody>
          <a:bodyPr/>
          <a:lstStyle/>
          <a:p>
            <a:r>
              <a:rPr lang="en"/>
              <a:t>Party</a:t>
            </a:r>
          </a:p>
        </p:txBody>
      </p:sp>
      <p:sp>
        <p:nvSpPr>
          <p:cNvPr id="78" name="Shape 78"/>
          <p:cNvSpPr txBox="1">
            <a:spLocks noGrp="1"/>
          </p:cNvSpPr>
          <p:nvPr>
            <p:ph idx="1"/>
          </p:nvPr>
        </p:nvSpPr>
        <p:spPr/>
        <p:txBody>
          <a:bodyPr/>
          <a:lstStyle/>
          <a:p>
            <a:r>
              <a:rPr lang="en-US"/>
              <a:t># a party is a (make-party String String Number)</a:t>
            </a:r>
          </a:p>
          <a:p>
            <a:endParaRPr lang="en-US"/>
          </a:p>
          <a:p>
            <a:r>
              <a:rPr lang="en-US"/>
              <a:t>data Party:</a:t>
            </a:r>
          </a:p>
          <a:p>
            <a:r>
              <a:rPr lang="en-US"/>
              <a:t>  | party(location :: String, theme :: String, guests :: Number)</a:t>
            </a:r>
          </a:p>
          <a:p>
            <a:r>
              <a:rPr lang="en-US"/>
              <a:t>end</a:t>
            </a:r>
          </a:p>
          <a:p>
            <a:endParaRPr lang="en-US"/>
          </a:p>
          <a:p>
            <a:r>
              <a:rPr lang="en-US"/>
              <a:t>HALLOWEEN = party("school", "costume", 10) </a:t>
            </a:r>
          </a:p>
          <a:p>
            <a:r>
              <a:rPr lang="en-US"/>
              <a:t>SUMMER = party("beach", "luau", 7)</a:t>
            </a:r>
          </a:p>
          <a:p>
            <a:r>
              <a:rPr lang="en-US"/>
              <a:t>JULY-FOURTH = party("park", "barbecue", 12)</a:t>
            </a:r>
          </a:p>
        </p:txBody>
      </p:sp>
    </p:spTree>
    <p:extLst>
      <p:ext uri="{BB962C8B-B14F-4D97-AF65-F5344CB8AC3E}">
        <p14:creationId xmlns:p14="http://schemas.microsoft.com/office/powerpoint/2010/main" val="128625352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p:txBody>
          <a:bodyPr/>
          <a:lstStyle/>
          <a:p>
            <a:r>
              <a:rPr lang="en"/>
              <a:t>World</a:t>
            </a:r>
          </a:p>
        </p:txBody>
      </p:sp>
      <p:sp>
        <p:nvSpPr>
          <p:cNvPr id="71" name="Shape 71"/>
          <p:cNvSpPr txBox="1">
            <a:spLocks noGrp="1"/>
          </p:cNvSpPr>
          <p:nvPr>
            <p:ph idx="1"/>
          </p:nvPr>
        </p:nvSpPr>
        <p:spPr/>
        <p:txBody>
          <a:bodyPr/>
          <a:lstStyle/>
          <a:p>
            <a:r>
              <a:rPr lang="en"/>
              <a:t>Writing programs means we are trying to solve a problem that we see in the world.</a:t>
            </a:r>
          </a:p>
        </p:txBody>
      </p:sp>
    </p:spTree>
    <p:extLst>
      <p:ext uri="{BB962C8B-B14F-4D97-AF65-F5344CB8AC3E}">
        <p14:creationId xmlns:p14="http://schemas.microsoft.com/office/powerpoint/2010/main" val="163630673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r>
              <a:rPr lang="en"/>
              <a:t>Data</a:t>
            </a:r>
          </a:p>
        </p:txBody>
      </p:sp>
      <p:sp>
        <p:nvSpPr>
          <p:cNvPr id="77" name="Shape 77"/>
          <p:cNvSpPr txBox="1">
            <a:spLocks noGrp="1"/>
          </p:cNvSpPr>
          <p:nvPr>
            <p:ph idx="1"/>
          </p:nvPr>
        </p:nvSpPr>
        <p:spPr/>
        <p:txBody>
          <a:bodyPr/>
          <a:lstStyle/>
          <a:p>
            <a:r>
              <a:rPr lang="en"/>
              <a:t>Problems that we see in the world have their own data.  We can define new types of data to solve any kind of problem.</a:t>
            </a:r>
          </a:p>
        </p:txBody>
      </p:sp>
    </p:spTree>
    <p:extLst>
      <p:ext uri="{BB962C8B-B14F-4D97-AF65-F5344CB8AC3E}">
        <p14:creationId xmlns:p14="http://schemas.microsoft.com/office/powerpoint/2010/main" val="357549449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r>
              <a:rPr lang="en"/>
              <a:t>Structs</a:t>
            </a:r>
          </a:p>
        </p:txBody>
      </p:sp>
      <p:sp>
        <p:nvSpPr>
          <p:cNvPr id="83" name="Shape 83"/>
          <p:cNvSpPr txBox="1">
            <a:spLocks noGrp="1"/>
          </p:cNvSpPr>
          <p:nvPr>
            <p:ph idx="1"/>
          </p:nvPr>
        </p:nvSpPr>
        <p:spPr/>
        <p:txBody>
          <a:bodyPr/>
          <a:lstStyle/>
          <a:p>
            <a:r>
              <a:rPr lang="en-US"/>
              <a:t>Structs are the way we define new types of data.  In Pyret they look like this:</a:t>
            </a:r>
          </a:p>
          <a:p>
            <a:endParaRPr lang="en-US"/>
          </a:p>
          <a:p>
            <a:r>
              <a:rPr lang="en-US">
                <a:sym typeface="Consolas"/>
              </a:rPr>
              <a:t>data New-data-type:</a:t>
            </a:r>
          </a:p>
          <a:p>
            <a:r>
              <a:rPr lang="en-US">
                <a:sym typeface="Consolas"/>
              </a:rPr>
              <a:t>	| new-data-type(field-1, field-2, field-3)</a:t>
            </a:r>
          </a:p>
          <a:p>
            <a:r>
              <a:rPr lang="en-US">
                <a:sym typeface="Consolas"/>
              </a:rPr>
              <a:t>end</a:t>
            </a:r>
          </a:p>
        </p:txBody>
      </p:sp>
    </p:spTree>
    <p:extLst>
      <p:ext uri="{BB962C8B-B14F-4D97-AF65-F5344CB8AC3E}">
        <p14:creationId xmlns:p14="http://schemas.microsoft.com/office/powerpoint/2010/main" val="425258238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p:txBody>
          <a:bodyPr/>
          <a:lstStyle/>
          <a:p>
            <a:r>
              <a:rPr lang="en"/>
              <a:t>data definition for an Auto</a:t>
            </a:r>
          </a:p>
        </p:txBody>
      </p:sp>
      <p:sp>
        <p:nvSpPr>
          <p:cNvPr id="89" name="Shape 89"/>
          <p:cNvSpPr txBox="1">
            <a:spLocks noGrp="1"/>
          </p:cNvSpPr>
          <p:nvPr>
            <p:ph idx="1"/>
          </p:nvPr>
        </p:nvSpPr>
        <p:spPr/>
        <p:txBody>
          <a:bodyPr>
            <a:normAutofit lnSpcReduction="10000"/>
          </a:bodyPr>
          <a:lstStyle/>
          <a:p>
            <a:r>
              <a:rPr lang="en-US"/>
              <a:t># an auto is an auto(String, Number, Number, String, Number)</a:t>
            </a:r>
          </a:p>
          <a:p>
            <a:endParaRPr lang="en-US"/>
          </a:p>
          <a:p>
            <a:r>
              <a:rPr lang="en-US"/>
              <a:t>data Auto:</a:t>
            </a:r>
          </a:p>
          <a:p>
            <a:r>
              <a:rPr lang="en-US"/>
              <a:t>  | auto(model :: String, hp :: Number, rims :: Number, color :: String, value :: Number)</a:t>
            </a:r>
          </a:p>
          <a:p>
            <a:r>
              <a:rPr lang="en-US"/>
              <a:t>end</a:t>
            </a:r>
          </a:p>
          <a:p>
            <a:endParaRPr lang="en-US"/>
          </a:p>
          <a:p>
            <a:r>
              <a:rPr lang="en-US"/>
              <a:t># define your cars here: model, horsepower, rims, color and price</a:t>
            </a:r>
          </a:p>
          <a:p>
            <a:r>
              <a:rPr lang="en-US"/>
              <a:t>CAR-1 = auto("M5", 480, 28, "black", 50000)</a:t>
            </a:r>
          </a:p>
          <a:p>
            <a:r>
              <a:rPr lang="en-US"/>
              <a:t>CAR-2 = auto("Prius", 160, 18, "blue", 20000)</a:t>
            </a:r>
          </a:p>
          <a:p>
            <a:r>
              <a:rPr lang="en-US"/>
              <a:t>CAR-3 = auto("taxi", 2, 20, "pink", 23)</a:t>
            </a:r>
          </a:p>
        </p:txBody>
      </p:sp>
    </p:spTree>
    <p:extLst>
      <p:ext uri="{BB962C8B-B14F-4D97-AF65-F5344CB8AC3E}">
        <p14:creationId xmlns:p14="http://schemas.microsoft.com/office/powerpoint/2010/main" val="35311275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1" y="1073676"/>
            <a:ext cx="8520599" cy="572699"/>
          </a:xfrm>
          <a:prstGeom prst="rect">
            <a:avLst/>
          </a:prstGeom>
        </p:spPr>
        <p:txBody>
          <a:bodyPr vert="horz" lIns="91425" tIns="91425" rIns="91425" bIns="91425" rtlCol="0" anchor="t" anchorCtr="0">
            <a:noAutofit/>
          </a:bodyPr>
          <a:lstStyle/>
          <a:p>
            <a:r>
              <a:rPr lang="en"/>
              <a:t>Unit 00 - Lesson 01 - Objectives</a:t>
            </a:r>
          </a:p>
        </p:txBody>
      </p:sp>
      <p:sp>
        <p:nvSpPr>
          <p:cNvPr id="148" name="Shape 148"/>
          <p:cNvSpPr txBox="1">
            <a:spLocks noGrp="1"/>
          </p:cNvSpPr>
          <p:nvPr>
            <p:ph type="body" idx="1"/>
          </p:nvPr>
        </p:nvSpPr>
        <p:spPr>
          <a:xfrm>
            <a:off x="311701" y="1511663"/>
            <a:ext cx="8520599" cy="4139099"/>
          </a:xfrm>
          <a:prstGeom prst="rect">
            <a:avLst/>
          </a:prstGeom>
        </p:spPr>
        <p:txBody>
          <a:bodyPr vert="horz" lIns="91425" tIns="91425" rIns="91425" bIns="91425" rtlCol="0" anchor="t" anchorCtr="0">
            <a:noAutofit/>
          </a:bodyPr>
          <a:lstStyle/>
          <a:p>
            <a:pPr>
              <a:lnSpc>
                <a:spcPct val="100000"/>
              </a:lnSpc>
              <a:buNone/>
            </a:pPr>
            <a:r>
              <a:rPr lang="en" sz="2000"/>
              <a:t>Knowledge</a:t>
            </a:r>
          </a:p>
          <a:p>
            <a:pPr marL="457200" indent="-355600">
              <a:lnSpc>
                <a:spcPct val="100000"/>
              </a:lnSpc>
              <a:buSzPct val="100000"/>
            </a:pPr>
            <a:r>
              <a:rPr lang="en" sz="2000"/>
              <a:t>Reading: List </a:t>
            </a:r>
            <a:r>
              <a:rPr lang="en" sz="2000" u="sng"/>
              <a:t>active reading strategies</a:t>
            </a:r>
            <a:r>
              <a:rPr lang="en" sz="2000"/>
              <a:t> for college level CS textbooks and explain why they are useful</a:t>
            </a:r>
          </a:p>
          <a:p>
            <a:pPr marL="457200" indent="-355600">
              <a:lnSpc>
                <a:spcPct val="100000"/>
              </a:lnSpc>
              <a:buSzPct val="100000"/>
            </a:pPr>
            <a:r>
              <a:rPr lang="en" sz="2000"/>
              <a:t>CS: Describe the rules Java follows when performing mathematical and </a:t>
            </a:r>
            <a:r>
              <a:rPr lang="en" sz="2000" u="sng"/>
              <a:t>casting operations</a:t>
            </a:r>
            <a:r>
              <a:rPr lang="en" sz="2000"/>
              <a:t> on different numerical types</a:t>
            </a:r>
          </a:p>
          <a:p>
            <a:pPr>
              <a:lnSpc>
                <a:spcPct val="100000"/>
              </a:lnSpc>
              <a:buNone/>
            </a:pPr>
            <a:r>
              <a:rPr lang="en" sz="2000"/>
              <a:t>Skills</a:t>
            </a:r>
          </a:p>
          <a:p>
            <a:pPr marL="457200" indent="-355600">
              <a:lnSpc>
                <a:spcPct val="100000"/>
              </a:lnSpc>
              <a:buSzPct val="100000"/>
            </a:pPr>
            <a:r>
              <a:rPr lang="en" sz="2000"/>
              <a:t>Reading: In a CS textbook </a:t>
            </a:r>
            <a:r>
              <a:rPr lang="en" sz="2000" u="sng"/>
              <a:t>match specific sections of text to example code</a:t>
            </a:r>
            <a:r>
              <a:rPr lang="en" sz="2000"/>
              <a:t>; c</a:t>
            </a:r>
            <a:r>
              <a:rPr lang="en" sz="2000" u="sng"/>
              <a:t>reate a concept map</a:t>
            </a:r>
            <a:r>
              <a:rPr lang="en" sz="2000"/>
              <a:t>; utilize a concept map to </a:t>
            </a:r>
            <a:r>
              <a:rPr lang="en" sz="2000" u="sng"/>
              <a:t>generate related questions</a:t>
            </a:r>
            <a:r>
              <a:rPr lang="en" sz="2000"/>
              <a:t>; test related questions in code</a:t>
            </a:r>
          </a:p>
          <a:p>
            <a:pPr marL="457200" indent="-355600">
              <a:lnSpc>
                <a:spcPct val="100000"/>
              </a:lnSpc>
              <a:buSzPct val="100000"/>
            </a:pPr>
            <a:r>
              <a:rPr lang="en" sz="2000"/>
              <a:t>CS: Evaluate expressions involving ints, doubles, casting, and basic mathematical operators ( +, -, *, / )</a:t>
            </a:r>
          </a:p>
        </p:txBody>
      </p:sp>
    </p:spTree>
    <p:extLst>
      <p:ext uri="{BB962C8B-B14F-4D97-AF65-F5344CB8AC3E}">
        <p14:creationId xmlns:p14="http://schemas.microsoft.com/office/powerpoint/2010/main" val="35678150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11701" y="1073676"/>
            <a:ext cx="8520599" cy="572699"/>
          </a:xfrm>
          <a:prstGeom prst="rect">
            <a:avLst/>
          </a:prstGeom>
        </p:spPr>
        <p:txBody>
          <a:bodyPr vert="horz" lIns="91425" tIns="91425" rIns="91425" bIns="91425" rtlCol="0" anchor="t" anchorCtr="0">
            <a:noAutofit/>
          </a:bodyPr>
          <a:lstStyle/>
          <a:p>
            <a:r>
              <a:rPr lang="en"/>
              <a:t>Unit 00 - Lesson 08 - Homework</a:t>
            </a:r>
          </a:p>
        </p:txBody>
      </p:sp>
      <p:sp>
        <p:nvSpPr>
          <p:cNvPr id="154" name="Shape 154"/>
          <p:cNvSpPr txBox="1">
            <a:spLocks noGrp="1"/>
          </p:cNvSpPr>
          <p:nvPr>
            <p:ph type="body" idx="1"/>
          </p:nvPr>
        </p:nvSpPr>
        <p:spPr>
          <a:xfrm>
            <a:off x="311701" y="1511663"/>
            <a:ext cx="8520599" cy="4139099"/>
          </a:xfrm>
          <a:prstGeom prst="rect">
            <a:avLst/>
          </a:prstGeom>
        </p:spPr>
        <p:txBody>
          <a:bodyPr vert="horz" lIns="91425" tIns="91425" rIns="91425" bIns="91425" rtlCol="0" anchor="t" anchorCtr="0">
            <a:noAutofit/>
          </a:bodyPr>
          <a:lstStyle/>
          <a:p>
            <a:pPr>
              <a:lnSpc>
                <a:spcPct val="100000"/>
              </a:lnSpc>
              <a:buNone/>
            </a:pPr>
            <a:r>
              <a:rPr lang="en" sz="2800"/>
              <a:t>Re-Read Textbook</a:t>
            </a:r>
          </a:p>
          <a:p>
            <a:pPr>
              <a:lnSpc>
                <a:spcPct val="100000"/>
              </a:lnSpc>
              <a:buNone/>
            </a:pPr>
            <a:r>
              <a:rPr lang="en" sz="2800"/>
              <a:t>Complete notes from Section 1.4</a:t>
            </a:r>
          </a:p>
          <a:p>
            <a:pPr>
              <a:lnSpc>
                <a:spcPct val="100000"/>
              </a:lnSpc>
              <a:buNone/>
            </a:pPr>
            <a:r>
              <a:rPr lang="en" sz="2800"/>
              <a:t>Study For Quiz</a:t>
            </a:r>
          </a:p>
          <a:p>
            <a:pPr marL="457200" indent="-406400">
              <a:lnSpc>
                <a:spcPct val="100000"/>
              </a:lnSpc>
              <a:buSzPct val="100000"/>
            </a:pPr>
            <a:r>
              <a:rPr lang="en" sz="2800"/>
              <a:t>Quiz will be on lesson objectives</a:t>
            </a:r>
          </a:p>
          <a:p>
            <a:pPr marL="457200" indent="-406400">
              <a:lnSpc>
                <a:spcPct val="100000"/>
              </a:lnSpc>
              <a:buSzPct val="100000"/>
            </a:pPr>
            <a:r>
              <a:rPr lang="en" sz="2800"/>
              <a:t>Course textbook might have question on the quiz!</a:t>
            </a:r>
          </a:p>
        </p:txBody>
      </p:sp>
    </p:spTree>
    <p:extLst>
      <p:ext uri="{BB962C8B-B14F-4D97-AF65-F5344CB8AC3E}">
        <p14:creationId xmlns:p14="http://schemas.microsoft.com/office/powerpoint/2010/main" val="122979425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9" y="1601826"/>
            <a:ext cx="8520599" cy="2052599"/>
          </a:xfrm>
          <a:prstGeom prst="rect">
            <a:avLst/>
          </a:prstGeom>
        </p:spPr>
        <p:txBody>
          <a:bodyPr vert="horz" lIns="91425" tIns="91425" rIns="91425" bIns="91425" rtlCol="0" anchor="b" anchorCtr="0">
            <a:noAutofit/>
          </a:bodyPr>
          <a:lstStyle/>
          <a:p>
            <a:pPr>
              <a:spcBef>
                <a:spcPts val="0"/>
              </a:spcBef>
            </a:pPr>
            <a:endParaRPr/>
          </a:p>
        </p:txBody>
      </p:sp>
      <p:sp>
        <p:nvSpPr>
          <p:cNvPr id="55" name="Shape 55"/>
          <p:cNvSpPr txBox="1">
            <a:spLocks noGrp="1"/>
          </p:cNvSpPr>
          <p:nvPr>
            <p:ph type="subTitle" idx="1"/>
          </p:nvPr>
        </p:nvSpPr>
        <p:spPr>
          <a:xfrm>
            <a:off x="311701" y="3691375"/>
            <a:ext cx="8520599" cy="792600"/>
          </a:xfrm>
          <a:prstGeom prst="rect">
            <a:avLst/>
          </a:prstGeom>
        </p:spPr>
        <p:txBody>
          <a:bodyPr vert="horz" lIns="91425" tIns="91425" rIns="91425" bIns="91425" rtlCol="0" anchor="t" anchorCtr="0">
            <a:noAutofit/>
          </a:bodyPr>
          <a:lstStyle/>
          <a:p>
            <a:pPr>
              <a:spcBef>
                <a:spcPts val="0"/>
              </a:spcBef>
            </a:pPr>
            <a:endParaRPr/>
          </a:p>
        </p:txBody>
      </p:sp>
    </p:spTree>
    <p:extLst>
      <p:ext uri="{BB962C8B-B14F-4D97-AF65-F5344CB8AC3E}">
        <p14:creationId xmlns:p14="http://schemas.microsoft.com/office/powerpoint/2010/main" val="223035421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a:t>
            </a:r>
          </a:p>
        </p:txBody>
      </p:sp>
      <p:sp>
        <p:nvSpPr>
          <p:cNvPr id="61" name="Shape 61"/>
          <p:cNvSpPr txBox="1">
            <a:spLocks noGrp="1"/>
          </p:cNvSpPr>
          <p:nvPr>
            <p:ph type="body" idx="1"/>
          </p:nvPr>
        </p:nvSpPr>
        <p:spPr>
          <a:xfrm>
            <a:off x="311701" y="2009725"/>
            <a:ext cx="3999899" cy="3416400"/>
          </a:xfrm>
          <a:prstGeom prst="rect">
            <a:avLst/>
          </a:prstGeom>
        </p:spPr>
        <p:txBody>
          <a:bodyPr vert="horz" lIns="91425" tIns="91425" rIns="91425" bIns="91425" rtlCol="0" anchor="t" anchorCtr="0">
            <a:noAutofit/>
          </a:bodyPr>
          <a:lstStyle/>
          <a:p>
            <a:pPr>
              <a:buNone/>
            </a:pPr>
            <a:r>
              <a:rPr lang="en" sz="2400"/>
              <a:t>Knowledge:</a:t>
            </a:r>
          </a:p>
          <a:p>
            <a:pPr>
              <a:buNone/>
            </a:pPr>
            <a:r>
              <a:rPr lang="en" sz="2400"/>
              <a:t>How do we use predicates to understand documentation?</a:t>
            </a:r>
          </a:p>
          <a:p>
            <a:pPr>
              <a:buNone/>
            </a:pPr>
            <a:r>
              <a:rPr lang="en" sz="2400"/>
              <a:t>What is the difference between place-image and overlay/xy? </a:t>
            </a:r>
          </a:p>
        </p:txBody>
      </p:sp>
      <p:sp>
        <p:nvSpPr>
          <p:cNvPr id="62" name="Shape 62"/>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None/>
            </a:pPr>
            <a:r>
              <a:rPr lang="en" sz="2400"/>
              <a:t>Skills:</a:t>
            </a:r>
          </a:p>
          <a:p>
            <a:pPr>
              <a:buNone/>
            </a:pPr>
            <a:r>
              <a:rPr lang="en" sz="2400"/>
              <a:t>Solve problems using place-image and overlay/xy.</a:t>
            </a:r>
          </a:p>
          <a:p>
            <a:pPr>
              <a:buNone/>
            </a:pPr>
            <a:r>
              <a:rPr lang="en" sz="2400"/>
              <a:t>Determine which functions are appropriate for which problems.</a:t>
            </a:r>
          </a:p>
        </p:txBody>
      </p:sp>
    </p:spTree>
    <p:extLst>
      <p:ext uri="{BB962C8B-B14F-4D97-AF65-F5344CB8AC3E}">
        <p14:creationId xmlns:p14="http://schemas.microsoft.com/office/powerpoint/2010/main" val="136814018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HW Problem: Count the pixels</a:t>
            </a:r>
          </a:p>
        </p:txBody>
      </p:sp>
    </p:spTree>
    <p:extLst>
      <p:ext uri="{BB962C8B-B14F-4D97-AF65-F5344CB8AC3E}">
        <p14:creationId xmlns:p14="http://schemas.microsoft.com/office/powerpoint/2010/main" val="1603178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628650" y="380366"/>
            <a:ext cx="7886700" cy="1325563"/>
          </a:xfrm>
        </p:spPr>
        <p:txBody>
          <a:bodyPr/>
          <a:lstStyle/>
          <a:p>
            <a:r>
              <a:rPr lang="en" dirty="0"/>
              <a:t>more about contracts</a:t>
            </a:r>
          </a:p>
        </p:txBody>
      </p:sp>
      <p:sp>
        <p:nvSpPr>
          <p:cNvPr id="62" name="Shape 62"/>
          <p:cNvSpPr txBox="1">
            <a:spLocks noGrp="1"/>
          </p:cNvSpPr>
          <p:nvPr>
            <p:ph idx="1"/>
          </p:nvPr>
        </p:nvSpPr>
        <p:spPr>
          <a:xfrm>
            <a:off x="628650" y="1840865"/>
            <a:ext cx="7886700" cy="4351338"/>
          </a:xfrm>
        </p:spPr>
        <p:txBody>
          <a:bodyPr/>
          <a:lstStyle/>
          <a:p>
            <a:pPr marL="0" indent="0">
              <a:buNone/>
            </a:pPr>
            <a:r>
              <a:rPr lang="en-US" dirty="0">
                <a:sym typeface="Consolas"/>
              </a:rPr>
              <a:t>; rotate: angle image -&gt; image</a:t>
            </a:r>
          </a:p>
        </p:txBody>
      </p:sp>
      <p:sp>
        <p:nvSpPr>
          <p:cNvPr id="63" name="Shape 63"/>
          <p:cNvSpPr/>
          <p:nvPr/>
        </p:nvSpPr>
        <p:spPr>
          <a:xfrm rot="5400000">
            <a:off x="3672601" y="2009541"/>
            <a:ext cx="292499" cy="2380199"/>
          </a:xfrm>
          <a:prstGeom prst="leftBrace">
            <a:avLst>
              <a:gd name="adj1" fmla="val 8333"/>
              <a:gd name="adj2" fmla="val 50000"/>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64" name="Shape 64"/>
          <p:cNvSpPr txBox="1"/>
          <p:nvPr/>
        </p:nvSpPr>
        <p:spPr>
          <a:xfrm>
            <a:off x="1521326" y="2245240"/>
            <a:ext cx="3342599" cy="748500"/>
          </a:xfrm>
          <a:prstGeom prst="rect">
            <a:avLst/>
          </a:prstGeom>
          <a:noFill/>
          <a:ln>
            <a:noFill/>
          </a:ln>
        </p:spPr>
        <p:txBody>
          <a:bodyPr lIns="91425" tIns="91425" rIns="91425" bIns="91425" anchor="t" anchorCtr="0">
            <a:noAutofit/>
          </a:bodyPr>
          <a:lstStyle/>
          <a:p>
            <a:r>
              <a:rPr lang="en">
                <a:solidFill>
                  <a:srgbClr val="FF0000"/>
                </a:solidFill>
                <a:latin typeface="Comic Sans MS"/>
                <a:ea typeface="Comic Sans MS"/>
                <a:cs typeface="Comic Sans MS"/>
                <a:sym typeface="Comic Sans MS"/>
              </a:rPr>
              <a:t>what goes into the function is what the function </a:t>
            </a:r>
            <a:r>
              <a:rPr lang="en" u="sng">
                <a:solidFill>
                  <a:srgbClr val="FF0000"/>
                </a:solidFill>
                <a:latin typeface="Comic Sans MS"/>
                <a:ea typeface="Comic Sans MS"/>
                <a:cs typeface="Comic Sans MS"/>
                <a:sym typeface="Comic Sans MS"/>
              </a:rPr>
              <a:t>consumes</a:t>
            </a:r>
            <a:r>
              <a:rPr lang="en">
                <a:solidFill>
                  <a:srgbClr val="FF0000"/>
                </a:solidFill>
                <a:latin typeface="Comic Sans MS"/>
                <a:ea typeface="Comic Sans MS"/>
                <a:cs typeface="Comic Sans MS"/>
                <a:sym typeface="Comic Sans MS"/>
              </a:rPr>
              <a:t>. This is called the </a:t>
            </a:r>
            <a:r>
              <a:rPr lang="en" u="sng">
                <a:solidFill>
                  <a:srgbClr val="FF0000"/>
                </a:solidFill>
                <a:latin typeface="Comic Sans MS"/>
                <a:ea typeface="Comic Sans MS"/>
                <a:cs typeface="Comic Sans MS"/>
                <a:sym typeface="Comic Sans MS"/>
              </a:rPr>
              <a:t>domain.</a:t>
            </a:r>
            <a:r>
              <a:rPr lang="en">
                <a:solidFill>
                  <a:srgbClr val="FF0000"/>
                </a:solidFill>
                <a:latin typeface="Comic Sans MS"/>
                <a:ea typeface="Comic Sans MS"/>
                <a:cs typeface="Comic Sans MS"/>
                <a:sym typeface="Comic Sans MS"/>
              </a:rPr>
              <a:t> </a:t>
            </a:r>
          </a:p>
        </p:txBody>
      </p:sp>
      <p:sp>
        <p:nvSpPr>
          <p:cNvPr id="65" name="Shape 65"/>
          <p:cNvSpPr/>
          <p:nvPr/>
        </p:nvSpPr>
        <p:spPr>
          <a:xfrm rot="-5400000">
            <a:off x="5016825" y="3229266"/>
            <a:ext cx="284699" cy="1485299"/>
          </a:xfrm>
          <a:prstGeom prst="leftBrace">
            <a:avLst>
              <a:gd name="adj1" fmla="val 8333"/>
              <a:gd name="adj2" fmla="val 50000"/>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66" name="Shape 66"/>
          <p:cNvSpPr txBox="1"/>
          <p:nvPr/>
        </p:nvSpPr>
        <p:spPr>
          <a:xfrm>
            <a:off x="3625951" y="4155990"/>
            <a:ext cx="3342599" cy="748500"/>
          </a:xfrm>
          <a:prstGeom prst="rect">
            <a:avLst/>
          </a:prstGeom>
          <a:noFill/>
          <a:ln>
            <a:noFill/>
          </a:ln>
        </p:spPr>
        <p:txBody>
          <a:bodyPr lIns="91425" tIns="91425" rIns="91425" bIns="91425" anchor="t" anchorCtr="0">
            <a:noAutofit/>
          </a:bodyPr>
          <a:lstStyle/>
          <a:p>
            <a:r>
              <a:rPr lang="en">
                <a:solidFill>
                  <a:srgbClr val="FF0000"/>
                </a:solidFill>
                <a:latin typeface="Comic Sans MS"/>
                <a:ea typeface="Comic Sans MS"/>
                <a:cs typeface="Comic Sans MS"/>
                <a:sym typeface="Comic Sans MS"/>
              </a:rPr>
              <a:t>What comes out of the function is what the function </a:t>
            </a:r>
            <a:r>
              <a:rPr lang="en" u="sng">
                <a:solidFill>
                  <a:srgbClr val="FF0000"/>
                </a:solidFill>
                <a:latin typeface="Comic Sans MS"/>
                <a:ea typeface="Comic Sans MS"/>
                <a:cs typeface="Comic Sans MS"/>
                <a:sym typeface="Comic Sans MS"/>
              </a:rPr>
              <a:t>produces</a:t>
            </a:r>
            <a:r>
              <a:rPr lang="en">
                <a:solidFill>
                  <a:srgbClr val="FF0000"/>
                </a:solidFill>
                <a:latin typeface="Comic Sans MS"/>
                <a:ea typeface="Comic Sans MS"/>
                <a:cs typeface="Comic Sans MS"/>
                <a:sym typeface="Comic Sans MS"/>
              </a:rPr>
              <a:t>. This is called the </a:t>
            </a:r>
            <a:r>
              <a:rPr lang="en" u="sng">
                <a:solidFill>
                  <a:srgbClr val="FF0000"/>
                </a:solidFill>
                <a:latin typeface="Comic Sans MS"/>
                <a:ea typeface="Comic Sans MS"/>
                <a:cs typeface="Comic Sans MS"/>
                <a:sym typeface="Comic Sans MS"/>
              </a:rPr>
              <a:t>range</a:t>
            </a:r>
            <a:r>
              <a:rPr lang="en">
                <a:solidFill>
                  <a:srgbClr val="FF0000"/>
                </a:solidFill>
                <a:latin typeface="Comic Sans MS"/>
                <a:ea typeface="Comic Sans MS"/>
                <a:cs typeface="Comic Sans MS"/>
                <a:sym typeface="Comic Sans MS"/>
              </a:rPr>
              <a:t>.</a:t>
            </a:r>
          </a:p>
        </p:txBody>
      </p:sp>
    </p:spTree>
    <p:extLst>
      <p:ext uri="{BB962C8B-B14F-4D97-AF65-F5344CB8AC3E}">
        <p14:creationId xmlns:p14="http://schemas.microsoft.com/office/powerpoint/2010/main" val="105716614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Return a property</a:t>
            </a:r>
          </a:p>
        </p:txBody>
      </p:sp>
      <p:sp>
        <p:nvSpPr>
          <p:cNvPr id="73" name="Shape 73"/>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Moses question from yesterday</a:t>
            </a:r>
          </a:p>
        </p:txBody>
      </p:sp>
    </p:spTree>
    <p:extLst>
      <p:ext uri="{BB962C8B-B14F-4D97-AF65-F5344CB8AC3E}">
        <p14:creationId xmlns:p14="http://schemas.microsoft.com/office/powerpoint/2010/main" val="109063149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Images are like strings </a:t>
            </a:r>
          </a:p>
        </p:txBody>
      </p:sp>
      <p:sp>
        <p:nvSpPr>
          <p:cNvPr id="79" name="Shape 79"/>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data made up of other data</a:t>
            </a:r>
          </a:p>
        </p:txBody>
      </p:sp>
    </p:spTree>
    <p:extLst>
      <p:ext uri="{BB962C8B-B14F-4D97-AF65-F5344CB8AC3E}">
        <p14:creationId xmlns:p14="http://schemas.microsoft.com/office/powerpoint/2010/main" val="323349301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Satisfies predicate</a:t>
            </a:r>
          </a:p>
        </p:txBody>
      </p:sp>
      <p:sp>
        <p:nvSpPr>
          <p:cNvPr id="85" name="Shape 8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(string? "happy")</a:t>
            </a:r>
          </a:p>
          <a:p>
            <a:pPr>
              <a:buNone/>
            </a:pPr>
            <a:r>
              <a:rPr lang="en"/>
              <a:t>#true</a:t>
            </a:r>
          </a:p>
        </p:txBody>
      </p:sp>
    </p:spTree>
    <p:extLst>
      <p:ext uri="{BB962C8B-B14F-4D97-AF65-F5344CB8AC3E}">
        <p14:creationId xmlns:p14="http://schemas.microsoft.com/office/powerpoint/2010/main" val="57016000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Shape 90"/>
          <p:cNvPicPr preferRelativeResize="0"/>
          <p:nvPr/>
        </p:nvPicPr>
        <p:blipFill>
          <a:blip r:embed="rId3">
            <a:alphaModFix/>
          </a:blip>
          <a:stretch>
            <a:fillRect/>
          </a:stretch>
        </p:blipFill>
        <p:spPr>
          <a:xfrm>
            <a:off x="720440" y="857251"/>
            <a:ext cx="7703118" cy="5143499"/>
          </a:xfrm>
          <a:prstGeom prst="rect">
            <a:avLst/>
          </a:prstGeom>
          <a:noFill/>
          <a:ln>
            <a:noFill/>
          </a:ln>
        </p:spPr>
      </p:pic>
    </p:spTree>
    <p:extLst>
      <p:ext uri="{BB962C8B-B14F-4D97-AF65-F5344CB8AC3E}">
        <p14:creationId xmlns:p14="http://schemas.microsoft.com/office/powerpoint/2010/main" val="305384306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Documentation scavenger hunt</a:t>
            </a:r>
          </a:p>
        </p:txBody>
      </p:sp>
      <p:sp>
        <p:nvSpPr>
          <p:cNvPr id="96" name="Shape 9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place-image and overlay/xy documentation</a:t>
            </a:r>
          </a:p>
        </p:txBody>
      </p:sp>
    </p:spTree>
    <p:extLst>
      <p:ext uri="{BB962C8B-B14F-4D97-AF65-F5344CB8AC3E}">
        <p14:creationId xmlns:p14="http://schemas.microsoft.com/office/powerpoint/2010/main" val="40861090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9" y="1601826"/>
            <a:ext cx="8520599" cy="2052599"/>
          </a:xfrm>
          <a:prstGeom prst="rect">
            <a:avLst/>
          </a:prstGeom>
        </p:spPr>
        <p:txBody>
          <a:bodyPr vert="horz" lIns="91425" tIns="91425" rIns="91425" bIns="91425" rtlCol="0" anchor="b" anchorCtr="0">
            <a:noAutofit/>
          </a:bodyPr>
          <a:lstStyle/>
          <a:p>
            <a:pPr>
              <a:spcBef>
                <a:spcPts val="0"/>
              </a:spcBef>
            </a:pPr>
            <a:endParaRPr/>
          </a:p>
        </p:txBody>
      </p:sp>
      <p:sp>
        <p:nvSpPr>
          <p:cNvPr id="55" name="Shape 55"/>
          <p:cNvSpPr txBox="1">
            <a:spLocks noGrp="1"/>
          </p:cNvSpPr>
          <p:nvPr>
            <p:ph type="subTitle" idx="1"/>
          </p:nvPr>
        </p:nvSpPr>
        <p:spPr>
          <a:xfrm>
            <a:off x="311701" y="3691375"/>
            <a:ext cx="8520599" cy="792600"/>
          </a:xfrm>
          <a:prstGeom prst="rect">
            <a:avLst/>
          </a:prstGeom>
        </p:spPr>
        <p:txBody>
          <a:bodyPr vert="horz" lIns="91425" tIns="91425" rIns="91425" bIns="91425" rtlCol="0" anchor="t" anchorCtr="0">
            <a:noAutofit/>
          </a:bodyPr>
          <a:lstStyle/>
          <a:p>
            <a:pPr>
              <a:spcBef>
                <a:spcPts val="0"/>
              </a:spcBef>
            </a:pPr>
            <a:endParaRPr/>
          </a:p>
        </p:txBody>
      </p:sp>
    </p:spTree>
    <p:extLst>
      <p:ext uri="{BB962C8B-B14F-4D97-AF65-F5344CB8AC3E}">
        <p14:creationId xmlns:p14="http://schemas.microsoft.com/office/powerpoint/2010/main" val="3291674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sz="2200">
                <a:latin typeface="Courier New"/>
                <a:ea typeface="Courier New"/>
                <a:cs typeface="Courier New"/>
                <a:sym typeface="Courier New"/>
              </a:rPr>
              <a:t>(fair difficulty time expectation ) -&gt; fairness</a:t>
            </a: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latin typeface="Courier New"/>
                <a:ea typeface="Courier New"/>
                <a:cs typeface="Courier New"/>
                <a:sym typeface="Courier New"/>
              </a:rPr>
              <a:t>difficulty: (and? (&gt; 0) (&lt; 5))</a:t>
            </a:r>
          </a:p>
          <a:p>
            <a:pPr>
              <a:buNone/>
            </a:pPr>
            <a:r>
              <a:rPr lang="en" sz="2400">
                <a:latin typeface="Courier New"/>
                <a:ea typeface="Courier New"/>
                <a:cs typeface="Courier New"/>
                <a:sym typeface="Courier New"/>
              </a:rPr>
              <a:t>time: (and? (&gt; 0) (&lt; 5))</a:t>
            </a:r>
          </a:p>
          <a:p>
            <a:pPr>
              <a:buNone/>
            </a:pPr>
            <a:r>
              <a:rPr lang="en" sz="2400">
                <a:latin typeface="Courier New"/>
                <a:ea typeface="Courier New"/>
                <a:cs typeface="Courier New"/>
                <a:sym typeface="Courier New"/>
              </a:rPr>
              <a:t>expectation: (and? (&gt; 0) (&lt; 5))</a:t>
            </a:r>
          </a:p>
        </p:txBody>
      </p:sp>
    </p:spTree>
    <p:extLst>
      <p:ext uri="{BB962C8B-B14F-4D97-AF65-F5344CB8AC3E}">
        <p14:creationId xmlns:p14="http://schemas.microsoft.com/office/powerpoint/2010/main" val="427212349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a:t>
            </a:r>
          </a:p>
        </p:txBody>
      </p:sp>
      <p:sp>
        <p:nvSpPr>
          <p:cNvPr id="67" name="Shape 67"/>
          <p:cNvSpPr txBox="1">
            <a:spLocks noGrp="1"/>
          </p:cNvSpPr>
          <p:nvPr>
            <p:ph type="body" idx="1"/>
          </p:nvPr>
        </p:nvSpPr>
        <p:spPr>
          <a:xfrm>
            <a:off x="311701" y="2009725"/>
            <a:ext cx="3999899" cy="3416400"/>
          </a:xfrm>
          <a:prstGeom prst="rect">
            <a:avLst/>
          </a:prstGeom>
        </p:spPr>
        <p:txBody>
          <a:bodyPr vert="horz" lIns="91425" tIns="91425" rIns="91425" bIns="91425" rtlCol="0" anchor="t" anchorCtr="0">
            <a:noAutofit/>
          </a:bodyPr>
          <a:lstStyle/>
          <a:p>
            <a:pPr>
              <a:buNone/>
            </a:pPr>
            <a:r>
              <a:rPr lang="en" sz="2400"/>
              <a:t>Knowledge:</a:t>
            </a:r>
          </a:p>
          <a:p>
            <a:pPr>
              <a:buNone/>
            </a:pPr>
            <a:r>
              <a:rPr lang="en" sz="2400"/>
              <a:t>How do we use predicates to understand documentation?</a:t>
            </a:r>
          </a:p>
          <a:p>
            <a:pPr>
              <a:buNone/>
            </a:pPr>
            <a:r>
              <a:rPr lang="en" sz="2400"/>
              <a:t>What is the difference between place-image and overlay/xy? </a:t>
            </a:r>
          </a:p>
        </p:txBody>
      </p:sp>
      <p:sp>
        <p:nvSpPr>
          <p:cNvPr id="68" name="Shape 68"/>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None/>
            </a:pPr>
            <a:r>
              <a:rPr lang="en" sz="2400"/>
              <a:t>Skills:</a:t>
            </a:r>
          </a:p>
          <a:p>
            <a:pPr>
              <a:buNone/>
            </a:pPr>
            <a:r>
              <a:rPr lang="en" sz="2400"/>
              <a:t>Solve problems using place-image and overlay/xy.</a:t>
            </a:r>
          </a:p>
          <a:p>
            <a:pPr>
              <a:buNone/>
            </a:pPr>
            <a:r>
              <a:rPr lang="en" sz="2400"/>
              <a:t>Determine which functions are appropriate for which problems.</a:t>
            </a:r>
          </a:p>
        </p:txBody>
      </p:sp>
    </p:spTree>
    <p:extLst>
      <p:ext uri="{BB962C8B-B14F-4D97-AF65-F5344CB8AC3E}">
        <p14:creationId xmlns:p14="http://schemas.microsoft.com/office/powerpoint/2010/main" val="311813985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body" idx="1"/>
          </p:nvPr>
        </p:nvSpPr>
        <p:spPr>
          <a:xfrm>
            <a:off x="21650" y="2009725"/>
            <a:ext cx="9144000" cy="3416400"/>
          </a:xfrm>
          <a:prstGeom prst="rect">
            <a:avLst/>
          </a:prstGeom>
        </p:spPr>
        <p:txBody>
          <a:bodyPr vert="horz" lIns="91425" tIns="91425" rIns="91425" bIns="91425" rtlCol="0" anchor="t" anchorCtr="0">
            <a:noAutofit/>
          </a:bodyPr>
          <a:lstStyle/>
          <a:p>
            <a:pPr>
              <a:lnSpc>
                <a:spcPct val="100000"/>
              </a:lnSpc>
              <a:buClr>
                <a:schemeClr val="dk1"/>
              </a:buClr>
              <a:buSzPct val="39285"/>
              <a:buNone/>
            </a:pPr>
            <a:r>
              <a:rPr lang="en" sz="2800">
                <a:solidFill>
                  <a:schemeClr val="dk1"/>
                </a:solidFill>
                <a:latin typeface="Courier New"/>
                <a:ea typeface="Courier New"/>
                <a:cs typeface="Courier New"/>
                <a:sym typeface="Courier New"/>
              </a:rPr>
              <a:t>(require 2htdp/image)</a:t>
            </a:r>
          </a:p>
          <a:p>
            <a:pPr>
              <a:lnSpc>
                <a:spcPct val="100000"/>
              </a:lnSpc>
              <a:buNone/>
            </a:pPr>
            <a:endParaRPr sz="3000">
              <a:latin typeface="Courier New"/>
              <a:ea typeface="Courier New"/>
              <a:cs typeface="Courier New"/>
              <a:sym typeface="Courier New"/>
            </a:endParaRPr>
          </a:p>
          <a:p>
            <a:pPr>
              <a:lnSpc>
                <a:spcPct val="100000"/>
              </a:lnSpc>
              <a:buNone/>
            </a:pPr>
            <a:r>
              <a:rPr lang="en" sz="3000">
                <a:latin typeface="Courier New"/>
                <a:ea typeface="Courier New"/>
                <a:cs typeface="Courier New"/>
                <a:sym typeface="Courier New"/>
              </a:rPr>
              <a:t>(define RED </a:t>
            </a:r>
          </a:p>
          <a:p>
            <a:pPr>
              <a:lnSpc>
                <a:spcPct val="100000"/>
              </a:lnSpc>
              <a:buNone/>
            </a:pPr>
            <a:r>
              <a:rPr lang="en" sz="3000">
                <a:latin typeface="Courier New"/>
                <a:ea typeface="Courier New"/>
                <a:cs typeface="Courier New"/>
                <a:sym typeface="Courier New"/>
              </a:rPr>
              <a:t>        (rectangle 50 50           </a:t>
            </a:r>
          </a:p>
          <a:p>
            <a:pPr>
              <a:lnSpc>
                <a:spcPct val="100000"/>
              </a:lnSpc>
              <a:buNone/>
            </a:pPr>
            <a:r>
              <a:rPr lang="en" sz="3000">
                <a:latin typeface="Courier New"/>
                <a:ea typeface="Courier New"/>
                <a:cs typeface="Courier New"/>
                <a:sym typeface="Courier New"/>
              </a:rPr>
              <a:t>                   “solid” “blue”))</a:t>
            </a:r>
          </a:p>
          <a:p>
            <a:pPr>
              <a:lnSpc>
                <a:spcPct val="100000"/>
              </a:lnSpc>
              <a:buNone/>
            </a:pPr>
            <a:r>
              <a:rPr lang="en" sz="3000">
                <a:latin typeface="Courier New"/>
                <a:ea typeface="Courier New"/>
                <a:cs typeface="Courier New"/>
                <a:sym typeface="Courier New"/>
              </a:rPr>
              <a:t>(define BLUE </a:t>
            </a:r>
          </a:p>
          <a:p>
            <a:pPr>
              <a:lnSpc>
                <a:spcPct val="100000"/>
              </a:lnSpc>
              <a:buNone/>
            </a:pPr>
            <a:r>
              <a:rPr lang="en" sz="3000">
                <a:latin typeface="Courier New"/>
                <a:ea typeface="Courier New"/>
                <a:cs typeface="Courier New"/>
                <a:sym typeface="Courier New"/>
              </a:rPr>
              <a:t>        (rectangle 75 75</a:t>
            </a:r>
          </a:p>
          <a:p>
            <a:pPr>
              <a:lnSpc>
                <a:spcPct val="100000"/>
              </a:lnSpc>
              <a:buNone/>
            </a:pPr>
            <a:r>
              <a:rPr lang="en" sz="3000">
                <a:latin typeface="Courier New"/>
                <a:ea typeface="Courier New"/>
                <a:cs typeface="Courier New"/>
                <a:sym typeface="Courier New"/>
              </a:rPr>
              <a:t>                   “solid” “red”))</a:t>
            </a:r>
          </a:p>
        </p:txBody>
      </p:sp>
      <p:sp>
        <p:nvSpPr>
          <p:cNvPr id="74" name="Shape 7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;Constants</a:t>
            </a:r>
          </a:p>
        </p:txBody>
      </p:sp>
    </p:spTree>
    <p:extLst>
      <p:ext uri="{BB962C8B-B14F-4D97-AF65-F5344CB8AC3E}">
        <p14:creationId xmlns:p14="http://schemas.microsoft.com/office/powerpoint/2010/main" val="353081456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80" name="Shape 80"/>
          <p:cNvSpPr txBox="1">
            <a:spLocks noGrp="1"/>
          </p:cNvSpPr>
          <p:nvPr>
            <p:ph type="title"/>
          </p:nvPr>
        </p:nvSpPr>
        <p:spPr>
          <a:xfrm>
            <a:off x="3789700" y="931726"/>
            <a:ext cx="5530800" cy="1460399"/>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0 0</a:t>
            </a:r>
          </a:p>
          <a:p>
            <a:r>
              <a:rPr lang="en" b="1">
                <a:latin typeface="Courier New"/>
                <a:ea typeface="Courier New"/>
                <a:cs typeface="Courier New"/>
                <a:sym typeface="Courier New"/>
              </a:rPr>
              <a:t>              BLUE)</a:t>
            </a:r>
          </a:p>
        </p:txBody>
      </p:sp>
      <p:cxnSp>
        <p:nvCxnSpPr>
          <p:cNvPr id="81" name="Shape 81"/>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4747533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dirty="0"/>
              <a:t>Contract Review</a:t>
            </a:r>
          </a:p>
        </p:txBody>
      </p:sp>
      <p:sp>
        <p:nvSpPr>
          <p:cNvPr id="34" name="Shape 34"/>
          <p:cNvSpPr txBox="1">
            <a:spLocks noGrp="1"/>
          </p:cNvSpPr>
          <p:nvPr>
            <p:ph idx="1"/>
          </p:nvPr>
        </p:nvSpPr>
        <p:spPr/>
        <p:txBody>
          <a:bodyPr/>
          <a:lstStyle/>
          <a:p>
            <a:pPr marL="0" indent="0">
              <a:buNone/>
            </a:pPr>
            <a:r>
              <a:rPr lang="en" dirty="0">
                <a:sym typeface="Consolas"/>
              </a:rPr>
              <a:t>; rotate: angle image -&gt; image</a:t>
            </a:r>
          </a:p>
          <a:p>
            <a:pPr marL="0" indent="0">
              <a:buNone/>
            </a:pPr>
            <a:r>
              <a:rPr lang="en" dirty="0">
                <a:sym typeface="Consolas"/>
              </a:rPr>
              <a:t>; consumes a number between 1 and 360 and produces an image rotated counterclockwise</a:t>
            </a:r>
          </a:p>
          <a:p>
            <a:pPr marL="0" indent="0">
              <a:buNone/>
            </a:pPr>
            <a:r>
              <a:rPr lang="en" dirty="0"/>
              <a:t>  </a:t>
            </a:r>
          </a:p>
        </p:txBody>
      </p:sp>
      <p:pic>
        <p:nvPicPr>
          <p:cNvPr id="35" name="Shape 35"/>
          <p:cNvPicPr preferRelativeResize="0"/>
          <p:nvPr/>
        </p:nvPicPr>
        <p:blipFill>
          <a:blip r:embed="rId3">
            <a:alphaModFix/>
          </a:blip>
          <a:stretch>
            <a:fillRect/>
          </a:stretch>
        </p:blipFill>
        <p:spPr>
          <a:xfrm>
            <a:off x="3248026" y="4338705"/>
            <a:ext cx="5438775" cy="1676400"/>
          </a:xfrm>
          <a:prstGeom prst="rect">
            <a:avLst/>
          </a:prstGeom>
          <a:noFill/>
          <a:ln w="9525" cap="flat" cmpd="sng">
            <a:solidFill>
              <a:srgbClr val="000000"/>
            </a:solidFill>
            <a:prstDash val="solid"/>
            <a:round/>
            <a:headEnd type="none" w="med" len="med"/>
            <a:tailEnd type="none" w="med" len="med"/>
          </a:ln>
        </p:spPr>
      </p:pic>
      <p:sp>
        <p:nvSpPr>
          <p:cNvPr id="36" name="Shape 36"/>
          <p:cNvSpPr txBox="1"/>
          <p:nvPr/>
        </p:nvSpPr>
        <p:spPr>
          <a:xfrm>
            <a:off x="457200" y="3795146"/>
            <a:ext cx="2370000" cy="1792799"/>
          </a:xfrm>
          <a:prstGeom prst="rect">
            <a:avLst/>
          </a:prstGeom>
          <a:noFill/>
          <a:ln>
            <a:noFill/>
          </a:ln>
        </p:spPr>
        <p:txBody>
          <a:bodyPr lIns="91425" tIns="91425" rIns="91425" bIns="91425" anchor="t" anchorCtr="0">
            <a:noAutofit/>
          </a:bodyPr>
          <a:lstStyle/>
          <a:p>
            <a:r>
              <a:rPr lang="en" sz="1500" dirty="0">
                <a:solidFill>
                  <a:srgbClr val="FF0000"/>
                </a:solidFill>
                <a:latin typeface="Comic Sans MS"/>
                <a:ea typeface="Comic Sans MS"/>
                <a:cs typeface="Comic Sans MS"/>
                <a:sym typeface="Comic Sans MS"/>
              </a:rPr>
              <a:t>This page from the documentation becomes the entry in our contract library below.</a:t>
            </a:r>
          </a:p>
          <a:p>
            <a:endParaRPr sz="1500" dirty="0">
              <a:solidFill>
                <a:srgbClr val="FF0000"/>
              </a:solidFill>
              <a:latin typeface="Comic Sans MS"/>
              <a:ea typeface="Comic Sans MS"/>
              <a:cs typeface="Comic Sans MS"/>
              <a:sym typeface="Comic Sans MS"/>
            </a:endParaRPr>
          </a:p>
          <a:p>
            <a:r>
              <a:rPr lang="en" sz="1500" dirty="0">
                <a:solidFill>
                  <a:srgbClr val="FF0000"/>
                </a:solidFill>
                <a:latin typeface="Comic Sans MS"/>
                <a:ea typeface="Comic Sans MS"/>
                <a:cs typeface="Comic Sans MS"/>
                <a:sym typeface="Comic Sans MS"/>
              </a:rPr>
              <a:t>Compare them to review how to write a contract.</a:t>
            </a:r>
          </a:p>
        </p:txBody>
      </p:sp>
    </p:spTree>
    <p:extLst>
      <p:ext uri="{BB962C8B-B14F-4D97-AF65-F5344CB8AC3E}">
        <p14:creationId xmlns:p14="http://schemas.microsoft.com/office/powerpoint/2010/main" val="3749029341"/>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87" name="Shape 87"/>
          <p:cNvSpPr txBox="1">
            <a:spLocks noGrp="1"/>
          </p:cNvSpPr>
          <p:nvPr>
            <p:ph type="title"/>
          </p:nvPr>
        </p:nvSpPr>
        <p:spPr>
          <a:xfrm>
            <a:off x="3789700" y="931726"/>
            <a:ext cx="5530800" cy="1387799"/>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0 0</a:t>
            </a:r>
          </a:p>
          <a:p>
            <a:r>
              <a:rPr lang="en" b="1">
                <a:latin typeface="Courier New"/>
                <a:ea typeface="Courier New"/>
                <a:cs typeface="Courier New"/>
                <a:sym typeface="Courier New"/>
              </a:rPr>
              <a:t>              BLUE)</a:t>
            </a:r>
          </a:p>
        </p:txBody>
      </p:sp>
      <p:cxnSp>
        <p:nvCxnSpPr>
          <p:cNvPr id="88" name="Shape 88"/>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pic>
        <p:nvPicPr>
          <p:cNvPr id="89" name="Shape 89" descr="overlay1.png"/>
          <p:cNvPicPr preferRelativeResize="0"/>
          <p:nvPr/>
        </p:nvPicPr>
        <p:blipFill>
          <a:blip r:embed="rId3">
            <a:alphaModFix/>
          </a:blip>
          <a:stretch>
            <a:fillRect/>
          </a:stretch>
        </p:blipFill>
        <p:spPr>
          <a:xfrm>
            <a:off x="4075251" y="2952976"/>
            <a:ext cx="1575225" cy="1575225"/>
          </a:xfrm>
          <a:prstGeom prst="rect">
            <a:avLst/>
          </a:prstGeom>
          <a:noFill/>
          <a:ln>
            <a:noFill/>
          </a:ln>
        </p:spPr>
      </p:pic>
    </p:spTree>
    <p:extLst>
      <p:ext uri="{BB962C8B-B14F-4D97-AF65-F5344CB8AC3E}">
        <p14:creationId xmlns:p14="http://schemas.microsoft.com/office/powerpoint/2010/main" val="18772958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95" name="Shape 95"/>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25 0</a:t>
            </a:r>
          </a:p>
          <a:p>
            <a:r>
              <a:rPr lang="en" b="1">
                <a:latin typeface="Courier New"/>
                <a:ea typeface="Courier New"/>
                <a:cs typeface="Courier New"/>
                <a:sym typeface="Courier New"/>
              </a:rPr>
              <a:t>              BLUE)</a:t>
            </a:r>
          </a:p>
        </p:txBody>
      </p:sp>
      <p:cxnSp>
        <p:nvCxnSpPr>
          <p:cNvPr id="96" name="Shape 96"/>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53736655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02" name="Shape 102"/>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25 0</a:t>
            </a:r>
          </a:p>
          <a:p>
            <a:r>
              <a:rPr lang="en" b="1">
                <a:latin typeface="Courier New"/>
                <a:ea typeface="Courier New"/>
                <a:cs typeface="Courier New"/>
                <a:sym typeface="Courier New"/>
              </a:rPr>
              <a:t>              BLUE)</a:t>
            </a:r>
          </a:p>
        </p:txBody>
      </p:sp>
      <p:cxnSp>
        <p:nvCxnSpPr>
          <p:cNvPr id="103" name="Shape 103"/>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pic>
        <p:nvPicPr>
          <p:cNvPr id="104" name="Shape 104" descr="overlay2.png"/>
          <p:cNvPicPr preferRelativeResize="0"/>
          <p:nvPr/>
        </p:nvPicPr>
        <p:blipFill>
          <a:blip r:embed="rId3">
            <a:alphaModFix/>
          </a:blip>
          <a:stretch>
            <a:fillRect/>
          </a:stretch>
        </p:blipFill>
        <p:spPr>
          <a:xfrm>
            <a:off x="4091016" y="3067051"/>
            <a:ext cx="2148525" cy="1616725"/>
          </a:xfrm>
          <a:prstGeom prst="rect">
            <a:avLst/>
          </a:prstGeom>
          <a:noFill/>
          <a:ln>
            <a:noFill/>
          </a:ln>
        </p:spPr>
      </p:pic>
    </p:spTree>
    <p:extLst>
      <p:ext uri="{BB962C8B-B14F-4D97-AF65-F5344CB8AC3E}">
        <p14:creationId xmlns:p14="http://schemas.microsoft.com/office/powerpoint/2010/main" val="405472406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10" name="Shape 110"/>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0 25</a:t>
            </a:r>
          </a:p>
          <a:p>
            <a:r>
              <a:rPr lang="en" b="1">
                <a:latin typeface="Courier New"/>
                <a:ea typeface="Courier New"/>
                <a:cs typeface="Courier New"/>
                <a:sym typeface="Courier New"/>
              </a:rPr>
              <a:t>              BLUE)</a:t>
            </a:r>
          </a:p>
        </p:txBody>
      </p:sp>
      <p:cxnSp>
        <p:nvCxnSpPr>
          <p:cNvPr id="111" name="Shape 111"/>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27784008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17" name="Shape 117"/>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0 25</a:t>
            </a:r>
          </a:p>
          <a:p>
            <a:r>
              <a:rPr lang="en" b="1">
                <a:latin typeface="Courier New"/>
                <a:ea typeface="Courier New"/>
                <a:cs typeface="Courier New"/>
                <a:sym typeface="Courier New"/>
              </a:rPr>
              <a:t>              BLUE)</a:t>
            </a:r>
          </a:p>
        </p:txBody>
      </p:sp>
      <p:cxnSp>
        <p:nvCxnSpPr>
          <p:cNvPr id="118" name="Shape 118"/>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pic>
        <p:nvPicPr>
          <p:cNvPr id="119" name="Shape 119" descr="overlay3.png"/>
          <p:cNvPicPr preferRelativeResize="0"/>
          <p:nvPr/>
        </p:nvPicPr>
        <p:blipFill>
          <a:blip r:embed="rId3">
            <a:alphaModFix/>
          </a:blip>
          <a:stretch>
            <a:fillRect/>
          </a:stretch>
        </p:blipFill>
        <p:spPr>
          <a:xfrm>
            <a:off x="4210050" y="2948016"/>
            <a:ext cx="1597124" cy="2122475"/>
          </a:xfrm>
          <a:prstGeom prst="rect">
            <a:avLst/>
          </a:prstGeom>
          <a:noFill/>
          <a:ln>
            <a:noFill/>
          </a:ln>
        </p:spPr>
      </p:pic>
    </p:spTree>
    <p:extLst>
      <p:ext uri="{BB962C8B-B14F-4D97-AF65-F5344CB8AC3E}">
        <p14:creationId xmlns:p14="http://schemas.microsoft.com/office/powerpoint/2010/main" val="29315973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25" name="Shape 125"/>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25 25</a:t>
            </a:r>
          </a:p>
          <a:p>
            <a:r>
              <a:rPr lang="en" b="1">
                <a:latin typeface="Courier New"/>
                <a:ea typeface="Courier New"/>
                <a:cs typeface="Courier New"/>
                <a:sym typeface="Courier New"/>
              </a:rPr>
              <a:t>              BLUE)</a:t>
            </a:r>
          </a:p>
        </p:txBody>
      </p:sp>
      <p:cxnSp>
        <p:nvCxnSpPr>
          <p:cNvPr id="126" name="Shape 126"/>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246589498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32" name="Shape 132"/>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25 25</a:t>
            </a:r>
          </a:p>
          <a:p>
            <a:r>
              <a:rPr lang="en" b="1">
                <a:latin typeface="Courier New"/>
                <a:ea typeface="Courier New"/>
                <a:cs typeface="Courier New"/>
                <a:sym typeface="Courier New"/>
              </a:rPr>
              <a:t>              BLUE)</a:t>
            </a:r>
          </a:p>
        </p:txBody>
      </p:sp>
      <p:cxnSp>
        <p:nvCxnSpPr>
          <p:cNvPr id="133" name="Shape 133"/>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pic>
        <p:nvPicPr>
          <p:cNvPr id="134" name="Shape 134" descr="overlay4.png"/>
          <p:cNvPicPr preferRelativeResize="0"/>
          <p:nvPr/>
        </p:nvPicPr>
        <p:blipFill>
          <a:blip r:embed="rId3">
            <a:alphaModFix/>
          </a:blip>
          <a:stretch>
            <a:fillRect/>
          </a:stretch>
        </p:blipFill>
        <p:spPr>
          <a:xfrm>
            <a:off x="4091012" y="2948012"/>
            <a:ext cx="1892474" cy="1892474"/>
          </a:xfrm>
          <a:prstGeom prst="rect">
            <a:avLst/>
          </a:prstGeom>
          <a:noFill/>
          <a:ln>
            <a:noFill/>
          </a:ln>
        </p:spPr>
      </p:pic>
    </p:spTree>
    <p:extLst>
      <p:ext uri="{BB962C8B-B14F-4D97-AF65-F5344CB8AC3E}">
        <p14:creationId xmlns:p14="http://schemas.microsoft.com/office/powerpoint/2010/main" val="279645440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40" name="Shape 140"/>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50 0</a:t>
            </a:r>
          </a:p>
          <a:p>
            <a:r>
              <a:rPr lang="en" b="1">
                <a:latin typeface="Courier New"/>
                <a:ea typeface="Courier New"/>
                <a:cs typeface="Courier New"/>
                <a:sym typeface="Courier New"/>
              </a:rPr>
              <a:t>              BLUE)</a:t>
            </a:r>
          </a:p>
        </p:txBody>
      </p:sp>
      <p:cxnSp>
        <p:nvCxnSpPr>
          <p:cNvPr id="141" name="Shape 141"/>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85849526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47" name="Shape 147"/>
          <p:cNvSpPr txBox="1">
            <a:spLocks noGrp="1"/>
          </p:cNvSpPr>
          <p:nvPr>
            <p:ph type="title"/>
          </p:nvPr>
        </p:nvSpPr>
        <p:spPr>
          <a:xfrm>
            <a:off x="3789700" y="931725"/>
            <a:ext cx="50973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50 0</a:t>
            </a:r>
          </a:p>
          <a:p>
            <a:r>
              <a:rPr lang="en" b="1">
                <a:latin typeface="Courier New"/>
                <a:ea typeface="Courier New"/>
                <a:cs typeface="Courier New"/>
                <a:sym typeface="Courier New"/>
              </a:rPr>
              <a:t>              BLUE)</a:t>
            </a:r>
          </a:p>
        </p:txBody>
      </p:sp>
      <p:cxnSp>
        <p:nvCxnSpPr>
          <p:cNvPr id="148" name="Shape 148"/>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pic>
        <p:nvPicPr>
          <p:cNvPr id="149" name="Shape 149" descr="overlay5.png"/>
          <p:cNvPicPr preferRelativeResize="0"/>
          <p:nvPr/>
        </p:nvPicPr>
        <p:blipFill>
          <a:blip r:embed="rId3">
            <a:alphaModFix/>
          </a:blip>
          <a:stretch>
            <a:fillRect/>
          </a:stretch>
        </p:blipFill>
        <p:spPr>
          <a:xfrm>
            <a:off x="3971926" y="3067050"/>
            <a:ext cx="2467825" cy="1488524"/>
          </a:xfrm>
          <a:prstGeom prst="rect">
            <a:avLst/>
          </a:prstGeom>
          <a:noFill/>
          <a:ln>
            <a:noFill/>
          </a:ln>
        </p:spPr>
      </p:pic>
    </p:spTree>
    <p:extLst>
      <p:ext uri="{BB962C8B-B14F-4D97-AF65-F5344CB8AC3E}">
        <p14:creationId xmlns:p14="http://schemas.microsoft.com/office/powerpoint/2010/main" val="149332526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55" name="Shape 155"/>
          <p:cNvSpPr txBox="1">
            <a:spLocks noGrp="1"/>
          </p:cNvSpPr>
          <p:nvPr>
            <p:ph type="title"/>
          </p:nvPr>
        </p:nvSpPr>
        <p:spPr>
          <a:xfrm>
            <a:off x="3789700" y="931726"/>
            <a:ext cx="5530800" cy="1460399"/>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(place-image RED</a:t>
            </a:r>
          </a:p>
          <a:p>
            <a:r>
              <a:rPr lang="en" b="1">
                <a:latin typeface="Courier New"/>
                <a:ea typeface="Courier New"/>
                <a:cs typeface="Courier New"/>
                <a:sym typeface="Courier New"/>
              </a:rPr>
              <a:t>              0 0</a:t>
            </a:r>
          </a:p>
          <a:p>
            <a:r>
              <a:rPr lang="en" b="1">
                <a:latin typeface="Courier New"/>
                <a:ea typeface="Courier New"/>
                <a:cs typeface="Courier New"/>
                <a:sym typeface="Courier New"/>
              </a:rPr>
              <a:t>              BLUE)</a:t>
            </a:r>
          </a:p>
        </p:txBody>
      </p:sp>
      <p:cxnSp>
        <p:nvCxnSpPr>
          <p:cNvPr id="156" name="Shape 156"/>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699182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How do compilers and interpreters help develop programs?</a:t>
            </a:r>
          </a:p>
        </p:txBody>
      </p:sp>
      <p:sp>
        <p:nvSpPr>
          <p:cNvPr id="58" name="Shape 58"/>
          <p:cNvSpPr txBox="1">
            <a:spLocks noGrp="1"/>
          </p:cNvSpPr>
          <p:nvPr>
            <p:ph idx="1"/>
          </p:nvPr>
        </p:nvSpPr>
        <p:spPr/>
        <p:txBody>
          <a:bodyPr/>
          <a:lstStyle/>
          <a:p>
            <a:pPr lvl="0"/>
            <a:r>
              <a:rPr lang="en-US"/>
              <a:t>A. They give the programmer access to specific functions designed for a specific purpose.</a:t>
            </a:r>
          </a:p>
          <a:p>
            <a:pPr lvl="0"/>
            <a:r>
              <a:rPr lang="en-US"/>
              <a:t>B. They make programs run faster.</a:t>
            </a:r>
          </a:p>
          <a:p>
            <a:pPr lvl="0"/>
            <a:r>
              <a:rPr lang="en-US"/>
              <a:t>C. They allow programmers to write programs without using machine code.</a:t>
            </a:r>
          </a:p>
          <a:p>
            <a:pPr lvl="0"/>
            <a:endParaRPr lang="en-US"/>
          </a:p>
        </p:txBody>
      </p:sp>
    </p:spTree>
    <p:extLst>
      <p:ext uri="{BB962C8B-B14F-4D97-AF65-F5344CB8AC3E}">
        <p14:creationId xmlns:p14="http://schemas.microsoft.com/office/powerpoint/2010/main" val="6308314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Shape 71"/>
          <p:cNvPicPr preferRelativeResize="0"/>
          <p:nvPr/>
        </p:nvPicPr>
        <p:blipFill>
          <a:blip r:embed="rId3">
            <a:alphaModFix/>
          </a:blip>
          <a:stretch>
            <a:fillRect/>
          </a:stretch>
        </p:blipFill>
        <p:spPr>
          <a:xfrm>
            <a:off x="422976" y="1407381"/>
            <a:ext cx="8298051" cy="4866199"/>
          </a:xfrm>
          <a:prstGeom prst="rect">
            <a:avLst/>
          </a:prstGeom>
          <a:noFill/>
          <a:ln>
            <a:noFill/>
          </a:ln>
        </p:spPr>
      </p:pic>
      <p:sp>
        <p:nvSpPr>
          <p:cNvPr id="8" name="Title 7"/>
          <p:cNvSpPr>
            <a:spLocks noGrp="1"/>
          </p:cNvSpPr>
          <p:nvPr>
            <p:ph type="title"/>
          </p:nvPr>
        </p:nvSpPr>
        <p:spPr/>
        <p:txBody>
          <a:bodyPr/>
          <a:lstStyle/>
          <a:p>
            <a:r>
              <a:rPr lang="en"/>
              <a:t>Documentation to Contracts</a:t>
            </a:r>
            <a:endParaRPr lang="en-US" dirty="0"/>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4027011192"/>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62" name="Shape 162"/>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(place-image RED</a:t>
            </a:r>
          </a:p>
          <a:p>
            <a:r>
              <a:rPr lang="en" b="1">
                <a:latin typeface="Courier New"/>
                <a:ea typeface="Courier New"/>
                <a:cs typeface="Courier New"/>
                <a:sym typeface="Courier New"/>
              </a:rPr>
              <a:t>              25 0</a:t>
            </a:r>
          </a:p>
          <a:p>
            <a:r>
              <a:rPr lang="en" b="1">
                <a:latin typeface="Courier New"/>
                <a:ea typeface="Courier New"/>
                <a:cs typeface="Courier New"/>
                <a:sym typeface="Courier New"/>
              </a:rPr>
              <a:t>              BLUE)</a:t>
            </a:r>
          </a:p>
        </p:txBody>
      </p:sp>
      <p:cxnSp>
        <p:nvCxnSpPr>
          <p:cNvPr id="163" name="Shape 163"/>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50133211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69" name="Shape 169"/>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(place-image RED</a:t>
            </a:r>
          </a:p>
          <a:p>
            <a:r>
              <a:rPr lang="en" b="1">
                <a:latin typeface="Courier New"/>
                <a:ea typeface="Courier New"/>
                <a:cs typeface="Courier New"/>
                <a:sym typeface="Courier New"/>
              </a:rPr>
              <a:t>              0 25</a:t>
            </a:r>
          </a:p>
          <a:p>
            <a:r>
              <a:rPr lang="en" b="1">
                <a:latin typeface="Courier New"/>
                <a:ea typeface="Courier New"/>
                <a:cs typeface="Courier New"/>
                <a:sym typeface="Courier New"/>
              </a:rPr>
              <a:t>              BLUE)</a:t>
            </a:r>
          </a:p>
        </p:txBody>
      </p:sp>
      <p:cxnSp>
        <p:nvCxnSpPr>
          <p:cNvPr id="170" name="Shape 170"/>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86535682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76" name="Shape 176"/>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(place-image RED</a:t>
            </a:r>
          </a:p>
          <a:p>
            <a:r>
              <a:rPr lang="en" b="1">
                <a:latin typeface="Courier New"/>
                <a:ea typeface="Courier New"/>
                <a:cs typeface="Courier New"/>
                <a:sym typeface="Courier New"/>
              </a:rPr>
              <a:t>              25 25</a:t>
            </a:r>
          </a:p>
          <a:p>
            <a:r>
              <a:rPr lang="en" b="1">
                <a:latin typeface="Courier New"/>
                <a:ea typeface="Courier New"/>
                <a:cs typeface="Courier New"/>
                <a:sym typeface="Courier New"/>
              </a:rPr>
              <a:t>              BLUE)</a:t>
            </a:r>
          </a:p>
        </p:txBody>
      </p:sp>
      <p:cxnSp>
        <p:nvCxnSpPr>
          <p:cNvPr id="177" name="Shape 177"/>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6381659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83" name="Shape 183"/>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(place-image RED</a:t>
            </a:r>
          </a:p>
          <a:p>
            <a:r>
              <a:rPr lang="en" b="1">
                <a:latin typeface="Courier New"/>
                <a:ea typeface="Courier New"/>
                <a:cs typeface="Courier New"/>
                <a:sym typeface="Courier New"/>
              </a:rPr>
              <a:t>               50 0</a:t>
            </a:r>
          </a:p>
          <a:p>
            <a:r>
              <a:rPr lang="en" b="1">
                <a:latin typeface="Courier New"/>
                <a:ea typeface="Courier New"/>
                <a:cs typeface="Courier New"/>
                <a:sym typeface="Courier New"/>
              </a:rPr>
              <a:t>               BLUE)</a:t>
            </a:r>
          </a:p>
        </p:txBody>
      </p:sp>
      <p:cxnSp>
        <p:nvCxnSpPr>
          <p:cNvPr id="184" name="Shape 184"/>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96870824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9" y="1601826"/>
            <a:ext cx="8520599" cy="2052599"/>
          </a:xfrm>
          <a:prstGeom prst="rect">
            <a:avLst/>
          </a:prstGeom>
        </p:spPr>
        <p:txBody>
          <a:bodyPr vert="horz" lIns="91425" tIns="91425" rIns="91425" bIns="91425" rtlCol="0" anchor="b" anchorCtr="0">
            <a:noAutofit/>
          </a:bodyPr>
          <a:lstStyle/>
          <a:p>
            <a:pPr>
              <a:spcBef>
                <a:spcPts val="0"/>
              </a:spcBef>
            </a:pPr>
            <a:endParaRPr/>
          </a:p>
        </p:txBody>
      </p:sp>
      <p:sp>
        <p:nvSpPr>
          <p:cNvPr id="55" name="Shape 55"/>
          <p:cNvSpPr txBox="1">
            <a:spLocks noGrp="1"/>
          </p:cNvSpPr>
          <p:nvPr>
            <p:ph type="subTitle" idx="1"/>
          </p:nvPr>
        </p:nvSpPr>
        <p:spPr>
          <a:xfrm>
            <a:off x="311701" y="3691375"/>
            <a:ext cx="8520599" cy="792600"/>
          </a:xfrm>
          <a:prstGeom prst="rect">
            <a:avLst/>
          </a:prstGeom>
        </p:spPr>
        <p:txBody>
          <a:bodyPr vert="horz" lIns="91425" tIns="91425" rIns="91425" bIns="91425" rtlCol="0" anchor="t" anchorCtr="0">
            <a:noAutofit/>
          </a:bodyPr>
          <a:lstStyle/>
          <a:p>
            <a:pPr>
              <a:spcBef>
                <a:spcPts val="0"/>
              </a:spcBef>
            </a:pPr>
            <a:endParaRPr/>
          </a:p>
        </p:txBody>
      </p:sp>
    </p:spTree>
    <p:extLst>
      <p:ext uri="{BB962C8B-B14F-4D97-AF65-F5344CB8AC3E}">
        <p14:creationId xmlns:p14="http://schemas.microsoft.com/office/powerpoint/2010/main" val="386537534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Do Now</a:t>
            </a:r>
          </a:p>
        </p:txBody>
      </p:sp>
      <p:sp>
        <p:nvSpPr>
          <p:cNvPr id="61" name="Shape 61"/>
          <p:cNvSpPr/>
          <p:nvPr/>
        </p:nvSpPr>
        <p:spPr>
          <a:xfrm>
            <a:off x="5060375" y="1974225"/>
            <a:ext cx="3429000" cy="3117300"/>
          </a:xfrm>
          <a:prstGeom prst="rect">
            <a:avLst/>
          </a:prstGeom>
          <a:solidFill>
            <a:srgbClr val="FFFFF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62" name="Shape 62"/>
          <p:cNvSpPr txBox="1"/>
          <p:nvPr/>
        </p:nvSpPr>
        <p:spPr>
          <a:xfrm>
            <a:off x="103900" y="1906725"/>
            <a:ext cx="5756700" cy="3252300"/>
          </a:xfrm>
          <a:prstGeom prst="rect">
            <a:avLst/>
          </a:prstGeom>
          <a:noFill/>
          <a:ln>
            <a:noFill/>
          </a:ln>
        </p:spPr>
        <p:txBody>
          <a:bodyPr lIns="91425" tIns="91425" rIns="91425" bIns="91425" anchor="t" anchorCtr="0">
            <a:noAutofit/>
          </a:bodyPr>
          <a:lstStyle/>
          <a:p>
            <a:r>
              <a:rPr lang="en">
                <a:latin typeface="Courier New"/>
                <a:ea typeface="Courier New"/>
                <a:cs typeface="Courier New"/>
                <a:sym typeface="Courier New"/>
              </a:rPr>
              <a:t>(require 2htdp/image)</a:t>
            </a:r>
          </a:p>
          <a:p>
            <a:endParaRPr>
              <a:latin typeface="Courier New"/>
              <a:ea typeface="Courier New"/>
              <a:cs typeface="Courier New"/>
              <a:sym typeface="Courier New"/>
            </a:endParaRPr>
          </a:p>
          <a:p>
            <a:r>
              <a:rPr lang="en">
                <a:latin typeface="Courier New"/>
                <a:ea typeface="Courier New"/>
                <a:cs typeface="Courier New"/>
                <a:sym typeface="Courier New"/>
              </a:rPr>
              <a:t>(define FRAME </a:t>
            </a:r>
          </a:p>
          <a:p>
            <a:r>
              <a:rPr lang="en">
                <a:latin typeface="Courier New"/>
                <a:ea typeface="Courier New"/>
                <a:cs typeface="Courier New"/>
                <a:sym typeface="Courier New"/>
              </a:rPr>
              <a:t>        (empty-scene 300 300))</a:t>
            </a:r>
          </a:p>
          <a:p>
            <a:endParaRPr>
              <a:latin typeface="Courier New"/>
              <a:ea typeface="Courier New"/>
              <a:cs typeface="Courier New"/>
              <a:sym typeface="Courier New"/>
            </a:endParaRPr>
          </a:p>
          <a:p>
            <a:r>
              <a:rPr lang="en">
                <a:latin typeface="Courier New"/>
                <a:ea typeface="Courier New"/>
                <a:cs typeface="Courier New"/>
                <a:sym typeface="Courier New"/>
              </a:rPr>
              <a:t>(define BLUE-REC </a:t>
            </a:r>
          </a:p>
          <a:p>
            <a:r>
              <a:rPr lang="en">
                <a:latin typeface="Courier New"/>
                <a:ea typeface="Courier New"/>
                <a:cs typeface="Courier New"/>
                <a:sym typeface="Courier New"/>
              </a:rPr>
              <a:t>        (rectangle 200 100 “solid” “blue”))</a:t>
            </a:r>
          </a:p>
          <a:p>
            <a:endParaRPr>
              <a:latin typeface="Courier New"/>
              <a:ea typeface="Courier New"/>
              <a:cs typeface="Courier New"/>
              <a:sym typeface="Courier New"/>
            </a:endParaRPr>
          </a:p>
          <a:p>
            <a:r>
              <a:rPr lang="en" b="1">
                <a:latin typeface="Courier New"/>
                <a:ea typeface="Courier New"/>
                <a:cs typeface="Courier New"/>
                <a:sym typeface="Courier New"/>
              </a:rPr>
              <a:t>(place-image BLUE-REC</a:t>
            </a:r>
          </a:p>
          <a:p>
            <a:endParaRPr b="1">
              <a:latin typeface="Courier New"/>
              <a:ea typeface="Courier New"/>
              <a:cs typeface="Courier New"/>
              <a:sym typeface="Courier New"/>
            </a:endParaRPr>
          </a:p>
          <a:p>
            <a:endParaRPr b="1">
              <a:latin typeface="Courier New"/>
              <a:ea typeface="Courier New"/>
              <a:cs typeface="Courier New"/>
              <a:sym typeface="Courier New"/>
            </a:endParaRPr>
          </a:p>
          <a:p>
            <a:r>
              <a:rPr lang="en" b="1">
                <a:latin typeface="Courier New"/>
                <a:ea typeface="Courier New"/>
                <a:cs typeface="Courier New"/>
                <a:sym typeface="Courier New"/>
              </a:rPr>
              <a:t>            FRAME)</a:t>
            </a:r>
          </a:p>
        </p:txBody>
      </p:sp>
      <p:sp>
        <p:nvSpPr>
          <p:cNvPr id="63" name="Shape 63"/>
          <p:cNvSpPr/>
          <p:nvPr/>
        </p:nvSpPr>
        <p:spPr>
          <a:xfrm>
            <a:off x="5077686" y="4047259"/>
            <a:ext cx="2348400" cy="1028700"/>
          </a:xfrm>
          <a:prstGeom prst="rect">
            <a:avLst/>
          </a:prstGeom>
          <a:solidFill>
            <a:srgbClr val="0000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64" name="Shape 64"/>
          <p:cNvCxnSpPr/>
          <p:nvPr/>
        </p:nvCxnSpPr>
        <p:spPr>
          <a:xfrm>
            <a:off x="1485901" y="4182350"/>
            <a:ext cx="685799" cy="0"/>
          </a:xfrm>
          <a:prstGeom prst="straightConnector1">
            <a:avLst/>
          </a:prstGeom>
          <a:noFill/>
          <a:ln w="9525" cap="flat" cmpd="sng">
            <a:solidFill>
              <a:schemeClr val="dk2"/>
            </a:solidFill>
            <a:prstDash val="solid"/>
            <a:round/>
            <a:headEnd type="none" w="lg" len="lg"/>
            <a:tailEnd type="none" w="lg" len="lg"/>
          </a:ln>
        </p:spPr>
      </p:cxnSp>
      <p:cxnSp>
        <p:nvCxnSpPr>
          <p:cNvPr id="65" name="Shape 65"/>
          <p:cNvCxnSpPr/>
          <p:nvPr/>
        </p:nvCxnSpPr>
        <p:spPr>
          <a:xfrm>
            <a:off x="2473026" y="4182350"/>
            <a:ext cx="685799" cy="0"/>
          </a:xfrm>
          <a:prstGeom prst="straightConnector1">
            <a:avLst/>
          </a:prstGeom>
          <a:noFill/>
          <a:ln w="9525" cap="flat" cmpd="sng">
            <a:solidFill>
              <a:schemeClr val="dk2"/>
            </a:solidFill>
            <a:prstDash val="solid"/>
            <a:round/>
            <a:headEnd type="none" w="lg" len="lg"/>
            <a:tailEnd type="none" w="lg" len="lg"/>
          </a:ln>
        </p:spPr>
      </p:cxnSp>
      <p:sp>
        <p:nvSpPr>
          <p:cNvPr id="66" name="Shape 66"/>
          <p:cNvSpPr txBox="1"/>
          <p:nvPr/>
        </p:nvSpPr>
        <p:spPr>
          <a:xfrm>
            <a:off x="1667700" y="3829051"/>
            <a:ext cx="322200" cy="353399"/>
          </a:xfrm>
          <a:prstGeom prst="rect">
            <a:avLst/>
          </a:prstGeom>
          <a:noFill/>
          <a:ln>
            <a:noFill/>
          </a:ln>
        </p:spPr>
        <p:txBody>
          <a:bodyPr lIns="91425" tIns="91425" rIns="91425" bIns="91425" anchor="t" anchorCtr="0">
            <a:noAutofit/>
          </a:bodyPr>
          <a:lstStyle/>
          <a:p>
            <a:r>
              <a:rPr lang="en"/>
              <a:t>?</a:t>
            </a:r>
          </a:p>
        </p:txBody>
      </p:sp>
      <p:sp>
        <p:nvSpPr>
          <p:cNvPr id="67" name="Shape 67"/>
          <p:cNvSpPr txBox="1"/>
          <p:nvPr/>
        </p:nvSpPr>
        <p:spPr>
          <a:xfrm>
            <a:off x="2654825" y="3829051"/>
            <a:ext cx="322200" cy="353399"/>
          </a:xfrm>
          <a:prstGeom prst="rect">
            <a:avLst/>
          </a:prstGeom>
          <a:noFill/>
          <a:ln>
            <a:noFill/>
          </a:ln>
        </p:spPr>
        <p:txBody>
          <a:bodyPr lIns="91425" tIns="91425" rIns="91425" bIns="91425" anchor="t" anchorCtr="0">
            <a:noAutofit/>
          </a:bodyPr>
          <a:lstStyle/>
          <a:p>
            <a:r>
              <a:rPr lang="en"/>
              <a:t>?</a:t>
            </a:r>
          </a:p>
        </p:txBody>
      </p:sp>
    </p:spTree>
    <p:extLst>
      <p:ext uri="{BB962C8B-B14F-4D97-AF65-F5344CB8AC3E}">
        <p14:creationId xmlns:p14="http://schemas.microsoft.com/office/powerpoint/2010/main" val="169644780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	</a:t>
            </a:r>
          </a:p>
        </p:txBody>
      </p:sp>
      <p:sp>
        <p:nvSpPr>
          <p:cNvPr id="73" name="Shape 73"/>
          <p:cNvSpPr txBox="1">
            <a:spLocks noGrp="1"/>
          </p:cNvSpPr>
          <p:nvPr>
            <p:ph type="body" idx="1"/>
          </p:nvPr>
        </p:nvSpPr>
        <p:spPr>
          <a:xfrm>
            <a:off x="311701" y="2009725"/>
            <a:ext cx="3999899" cy="3416400"/>
          </a:xfrm>
          <a:prstGeom prst="rect">
            <a:avLst/>
          </a:prstGeom>
        </p:spPr>
        <p:txBody>
          <a:bodyPr vert="horz" lIns="91425" tIns="91425" rIns="91425" bIns="91425" rtlCol="0" anchor="t" anchorCtr="0">
            <a:noAutofit/>
          </a:bodyPr>
          <a:lstStyle/>
          <a:p>
            <a:pPr>
              <a:buNone/>
            </a:pPr>
            <a:r>
              <a:rPr lang="en"/>
              <a:t>Knowledge</a:t>
            </a:r>
          </a:p>
          <a:p>
            <a:pPr>
              <a:buNone/>
            </a:pPr>
            <a:r>
              <a:rPr lang="en"/>
              <a:t>What is the DRY principle?</a:t>
            </a:r>
          </a:p>
          <a:p>
            <a:pPr>
              <a:buNone/>
            </a:pPr>
            <a:r>
              <a:rPr lang="en"/>
              <a:t>How can arithmetic expressions aid in programming images?</a:t>
            </a:r>
          </a:p>
        </p:txBody>
      </p:sp>
      <p:sp>
        <p:nvSpPr>
          <p:cNvPr id="74" name="Shape 74"/>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None/>
            </a:pPr>
            <a:r>
              <a:rPr lang="en"/>
              <a:t>Skills</a:t>
            </a:r>
          </a:p>
          <a:p>
            <a:pPr>
              <a:buNone/>
            </a:pPr>
            <a:r>
              <a:rPr lang="en"/>
              <a:t>Use image properties with arithmetic expressions to program images.</a:t>
            </a:r>
          </a:p>
        </p:txBody>
      </p:sp>
    </p:spTree>
    <p:extLst>
      <p:ext uri="{BB962C8B-B14F-4D97-AF65-F5344CB8AC3E}">
        <p14:creationId xmlns:p14="http://schemas.microsoft.com/office/powerpoint/2010/main" val="398339126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Which function? </a:t>
            </a:r>
          </a:p>
        </p:txBody>
      </p:sp>
      <p:sp>
        <p:nvSpPr>
          <p:cNvPr id="80" name="Shape 80"/>
          <p:cNvSpPr/>
          <p:nvPr/>
        </p:nvSpPr>
        <p:spPr>
          <a:xfrm>
            <a:off x="2652725" y="3374281"/>
            <a:ext cx="3104699" cy="1976099"/>
          </a:xfrm>
          <a:prstGeom prst="rect">
            <a:avLst/>
          </a:prstGeom>
          <a:solidFill>
            <a:srgbClr val="0000FF"/>
          </a:solidFill>
          <a:ln>
            <a:noFill/>
          </a:ln>
        </p:spPr>
        <p:txBody>
          <a:bodyPr lIns="91425" tIns="91425" rIns="91425" bIns="91425" anchor="ctr" anchorCtr="0">
            <a:noAutofit/>
          </a:bodyPr>
          <a:lstStyle/>
          <a:p>
            <a:endParaRPr/>
          </a:p>
        </p:txBody>
      </p:sp>
      <p:sp>
        <p:nvSpPr>
          <p:cNvPr id="81" name="Shape 81"/>
          <p:cNvSpPr/>
          <p:nvPr/>
        </p:nvSpPr>
        <p:spPr>
          <a:xfrm>
            <a:off x="984083" y="2873859"/>
            <a:ext cx="3466799" cy="1110299"/>
          </a:xfrm>
          <a:prstGeom prst="ellipse">
            <a:avLst/>
          </a:prstGeom>
          <a:solidFill>
            <a:srgbClr val="FF00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5679248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What coordinates? </a:t>
            </a:r>
          </a:p>
        </p:txBody>
      </p:sp>
      <p:sp>
        <p:nvSpPr>
          <p:cNvPr id="87" name="Shape 87"/>
          <p:cNvSpPr/>
          <p:nvPr/>
        </p:nvSpPr>
        <p:spPr>
          <a:xfrm>
            <a:off x="6410970" y="4155372"/>
            <a:ext cx="2733000" cy="1754999"/>
          </a:xfrm>
          <a:prstGeom prst="rect">
            <a:avLst/>
          </a:prstGeom>
          <a:solidFill>
            <a:srgbClr val="0000FF"/>
          </a:solidFill>
          <a:ln>
            <a:noFill/>
          </a:ln>
        </p:spPr>
        <p:txBody>
          <a:bodyPr lIns="91425" tIns="91425" rIns="91425" bIns="91425" anchor="ctr" anchorCtr="0">
            <a:noAutofit/>
          </a:bodyPr>
          <a:lstStyle/>
          <a:p>
            <a:endParaRPr/>
          </a:p>
        </p:txBody>
      </p:sp>
      <p:pic>
        <p:nvPicPr>
          <p:cNvPr id="88" name="Shape 88" descr="cat1.png"/>
          <p:cNvPicPr preferRelativeResize="0"/>
          <p:nvPr/>
        </p:nvPicPr>
        <p:blipFill>
          <a:blip r:embed="rId3">
            <a:alphaModFix/>
          </a:blip>
          <a:stretch>
            <a:fillRect/>
          </a:stretch>
        </p:blipFill>
        <p:spPr>
          <a:xfrm flipH="1">
            <a:off x="5884351" y="3483477"/>
            <a:ext cx="1039817" cy="1354705"/>
          </a:xfrm>
          <a:prstGeom prst="rect">
            <a:avLst/>
          </a:prstGeom>
          <a:noFill/>
          <a:ln>
            <a:noFill/>
          </a:ln>
        </p:spPr>
      </p:pic>
      <p:grpSp>
        <p:nvGrpSpPr>
          <p:cNvPr id="89" name="Shape 89"/>
          <p:cNvGrpSpPr/>
          <p:nvPr/>
        </p:nvGrpSpPr>
        <p:grpSpPr>
          <a:xfrm>
            <a:off x="255948" y="1798224"/>
            <a:ext cx="6679878" cy="1685262"/>
            <a:chOff x="1106928" y="1017187"/>
            <a:chExt cx="5987700" cy="1685262"/>
          </a:xfrm>
        </p:grpSpPr>
        <p:sp>
          <p:nvSpPr>
            <p:cNvPr id="90" name="Shape 90"/>
            <p:cNvSpPr txBox="1"/>
            <p:nvPr/>
          </p:nvSpPr>
          <p:spPr>
            <a:xfrm>
              <a:off x="1106928" y="1177250"/>
              <a:ext cx="5987700" cy="1525200"/>
            </a:xfrm>
            <a:prstGeom prst="rect">
              <a:avLst/>
            </a:prstGeom>
            <a:noFill/>
            <a:ln>
              <a:noFill/>
            </a:ln>
          </p:spPr>
          <p:txBody>
            <a:bodyPr lIns="91425" tIns="91425" rIns="91425" bIns="91425" anchor="t" anchorCtr="0">
              <a:noAutofit/>
            </a:bodyPr>
            <a:lstStyle/>
            <a:p>
              <a:r>
                <a:rPr lang="en" sz="2400">
                  <a:latin typeface="Courier New"/>
                  <a:ea typeface="Courier New"/>
                  <a:cs typeface="Courier New"/>
                  <a:sym typeface="Courier New"/>
                </a:rPr>
                <a:t>(define CAT     )</a:t>
              </a:r>
            </a:p>
            <a:p>
              <a:r>
                <a:rPr lang="en" sz="2400">
                  <a:latin typeface="Courier New"/>
                  <a:ea typeface="Courier New"/>
                  <a:cs typeface="Courier New"/>
                  <a:sym typeface="Courier New"/>
                </a:rPr>
                <a:t>(define BLUE </a:t>
              </a:r>
            </a:p>
            <a:p>
              <a:r>
                <a:rPr lang="en" sz="2400">
                  <a:latin typeface="Courier New"/>
                  <a:ea typeface="Courier New"/>
                  <a:cs typeface="Courier New"/>
                  <a:sym typeface="Courier New"/>
                </a:rPr>
                <a:t>        (rectangle 100 75 </a:t>
              </a:r>
            </a:p>
            <a:p>
              <a:r>
                <a:rPr lang="en" sz="2400">
                  <a:latin typeface="Courier New"/>
                  <a:ea typeface="Courier New"/>
                  <a:cs typeface="Courier New"/>
                  <a:sym typeface="Courier New"/>
                </a:rPr>
                <a:t>                   “solid” “blue”))</a:t>
              </a:r>
            </a:p>
            <a:p>
              <a:endParaRPr>
                <a:latin typeface="Courier New"/>
                <a:ea typeface="Courier New"/>
                <a:cs typeface="Courier New"/>
                <a:sym typeface="Courier New"/>
              </a:endParaRPr>
            </a:p>
            <a:p>
              <a:endParaRPr>
                <a:latin typeface="Courier New"/>
                <a:ea typeface="Courier New"/>
                <a:cs typeface="Courier New"/>
                <a:sym typeface="Courier New"/>
              </a:endParaRPr>
            </a:p>
          </p:txBody>
        </p:sp>
        <p:pic>
          <p:nvPicPr>
            <p:cNvPr id="91" name="Shape 91" descr="cat1.png"/>
            <p:cNvPicPr preferRelativeResize="0"/>
            <p:nvPr/>
          </p:nvPicPr>
          <p:blipFill>
            <a:blip r:embed="rId3">
              <a:alphaModFix/>
            </a:blip>
            <a:stretch>
              <a:fillRect/>
            </a:stretch>
          </p:blipFill>
          <p:spPr>
            <a:xfrm flipH="1">
              <a:off x="3219111" y="1017187"/>
              <a:ext cx="443505" cy="572699"/>
            </a:xfrm>
            <a:prstGeom prst="rect">
              <a:avLst/>
            </a:prstGeom>
            <a:noFill/>
            <a:ln>
              <a:noFill/>
            </a:ln>
          </p:spPr>
        </p:pic>
      </p:grpSp>
      <p:grpSp>
        <p:nvGrpSpPr>
          <p:cNvPr id="92" name="Shape 92"/>
          <p:cNvGrpSpPr/>
          <p:nvPr/>
        </p:nvGrpSpPr>
        <p:grpSpPr>
          <a:xfrm>
            <a:off x="0" y="3840876"/>
            <a:ext cx="5250300" cy="1976099"/>
            <a:chOff x="3741925" y="2845500"/>
            <a:chExt cx="5250300" cy="1976099"/>
          </a:xfrm>
        </p:grpSpPr>
        <p:sp>
          <p:nvSpPr>
            <p:cNvPr id="93" name="Shape 93"/>
            <p:cNvSpPr txBox="1"/>
            <p:nvPr/>
          </p:nvSpPr>
          <p:spPr>
            <a:xfrm>
              <a:off x="3741925" y="2845500"/>
              <a:ext cx="5250300" cy="1976099"/>
            </a:xfrm>
            <a:prstGeom prst="rect">
              <a:avLst/>
            </a:prstGeom>
            <a:noFill/>
            <a:ln>
              <a:noFill/>
            </a:ln>
          </p:spPr>
          <p:txBody>
            <a:bodyPr lIns="91425" tIns="91425" rIns="91425" bIns="91425" anchor="t" anchorCtr="0">
              <a:noAutofit/>
            </a:bodyPr>
            <a:lstStyle/>
            <a:p>
              <a:r>
                <a:rPr lang="en" sz="2400" b="1">
                  <a:latin typeface="Courier New"/>
                  <a:ea typeface="Courier New"/>
                  <a:cs typeface="Courier New"/>
                  <a:sym typeface="Courier New"/>
                </a:rPr>
                <a:t>(overlay/xy CAT</a:t>
              </a:r>
            </a:p>
            <a:p>
              <a:endParaRPr sz="2400" b="1">
                <a:latin typeface="Courier New"/>
                <a:ea typeface="Courier New"/>
                <a:cs typeface="Courier New"/>
                <a:sym typeface="Courier New"/>
              </a:endParaRPr>
            </a:p>
            <a:p>
              <a:endParaRPr sz="2400" b="1">
                <a:latin typeface="Courier New"/>
                <a:ea typeface="Courier New"/>
                <a:cs typeface="Courier New"/>
                <a:sym typeface="Courier New"/>
              </a:endParaRPr>
            </a:p>
            <a:p>
              <a:endParaRPr sz="2400" b="1">
                <a:latin typeface="Courier New"/>
                <a:ea typeface="Courier New"/>
                <a:cs typeface="Courier New"/>
                <a:sym typeface="Courier New"/>
              </a:endParaRPr>
            </a:p>
            <a:p>
              <a:r>
                <a:rPr lang="en" sz="2400" b="1">
                  <a:latin typeface="Courier New"/>
                  <a:ea typeface="Courier New"/>
                  <a:cs typeface="Courier New"/>
                  <a:sym typeface="Courier New"/>
                </a:rPr>
                <a:t>            BLUE)</a:t>
              </a:r>
            </a:p>
          </p:txBody>
        </p:sp>
        <p:cxnSp>
          <p:nvCxnSpPr>
            <p:cNvPr id="94" name="Shape 94"/>
            <p:cNvCxnSpPr/>
            <p:nvPr/>
          </p:nvCxnSpPr>
          <p:spPr>
            <a:xfrm>
              <a:off x="6077649" y="4116725"/>
              <a:ext cx="2624400" cy="13800"/>
            </a:xfrm>
            <a:prstGeom prst="straightConnector1">
              <a:avLst/>
            </a:prstGeom>
            <a:noFill/>
            <a:ln w="9525" cap="flat" cmpd="sng">
              <a:solidFill>
                <a:schemeClr val="dk2"/>
              </a:solidFill>
              <a:prstDash val="solid"/>
              <a:round/>
              <a:headEnd type="none" w="lg" len="lg"/>
              <a:tailEnd type="none" w="lg" len="lg"/>
            </a:ln>
          </p:spPr>
        </p:cxnSp>
        <p:cxnSp>
          <p:nvCxnSpPr>
            <p:cNvPr id="95" name="Shape 95"/>
            <p:cNvCxnSpPr/>
            <p:nvPr/>
          </p:nvCxnSpPr>
          <p:spPr>
            <a:xfrm rot="10800000" flipH="1">
              <a:off x="6070975" y="3653824"/>
              <a:ext cx="2672399" cy="5700"/>
            </a:xfrm>
            <a:prstGeom prst="straightConnector1">
              <a:avLst/>
            </a:prstGeom>
            <a:noFill/>
            <a:ln w="9525" cap="flat" cmpd="sng">
              <a:solidFill>
                <a:schemeClr val="dk2"/>
              </a:solidFill>
              <a:prstDash val="solid"/>
              <a:round/>
              <a:headEnd type="none" w="lg" len="lg"/>
              <a:tailEnd type="none" w="lg" len="lg"/>
            </a:ln>
          </p:spPr>
        </p:cxnSp>
      </p:grpSp>
    </p:spTree>
    <p:extLst>
      <p:ext uri="{BB962C8B-B14F-4D97-AF65-F5344CB8AC3E}">
        <p14:creationId xmlns:p14="http://schemas.microsoft.com/office/powerpoint/2010/main" val="229582157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What coordinates? </a:t>
            </a:r>
          </a:p>
        </p:txBody>
      </p:sp>
      <p:sp>
        <p:nvSpPr>
          <p:cNvPr id="101" name="Shape 101"/>
          <p:cNvSpPr/>
          <p:nvPr/>
        </p:nvSpPr>
        <p:spPr>
          <a:xfrm>
            <a:off x="6410970" y="4155372"/>
            <a:ext cx="2733000" cy="1754999"/>
          </a:xfrm>
          <a:prstGeom prst="rect">
            <a:avLst/>
          </a:prstGeom>
          <a:solidFill>
            <a:srgbClr val="0000FF"/>
          </a:solidFill>
          <a:ln>
            <a:noFill/>
          </a:ln>
        </p:spPr>
        <p:txBody>
          <a:bodyPr lIns="91425" tIns="91425" rIns="91425" bIns="91425" anchor="ctr" anchorCtr="0">
            <a:noAutofit/>
          </a:bodyPr>
          <a:lstStyle/>
          <a:p>
            <a:endParaRPr/>
          </a:p>
        </p:txBody>
      </p:sp>
      <p:pic>
        <p:nvPicPr>
          <p:cNvPr id="102" name="Shape 102" descr="cat1.png"/>
          <p:cNvPicPr preferRelativeResize="0"/>
          <p:nvPr/>
        </p:nvPicPr>
        <p:blipFill>
          <a:blip r:embed="rId3">
            <a:alphaModFix/>
          </a:blip>
          <a:stretch>
            <a:fillRect/>
          </a:stretch>
        </p:blipFill>
        <p:spPr>
          <a:xfrm flipH="1">
            <a:off x="5884351" y="3483477"/>
            <a:ext cx="1039817" cy="1354705"/>
          </a:xfrm>
          <a:prstGeom prst="rect">
            <a:avLst/>
          </a:prstGeom>
          <a:noFill/>
          <a:ln>
            <a:noFill/>
          </a:ln>
        </p:spPr>
      </p:pic>
      <p:grpSp>
        <p:nvGrpSpPr>
          <p:cNvPr id="103" name="Shape 103"/>
          <p:cNvGrpSpPr/>
          <p:nvPr/>
        </p:nvGrpSpPr>
        <p:grpSpPr>
          <a:xfrm>
            <a:off x="255948" y="1798224"/>
            <a:ext cx="6679878" cy="1685262"/>
            <a:chOff x="1106928" y="1017187"/>
            <a:chExt cx="5987700" cy="1685262"/>
          </a:xfrm>
        </p:grpSpPr>
        <p:sp>
          <p:nvSpPr>
            <p:cNvPr id="104" name="Shape 104"/>
            <p:cNvSpPr txBox="1"/>
            <p:nvPr/>
          </p:nvSpPr>
          <p:spPr>
            <a:xfrm>
              <a:off x="1106928" y="1177250"/>
              <a:ext cx="5987700" cy="1525200"/>
            </a:xfrm>
            <a:prstGeom prst="rect">
              <a:avLst/>
            </a:prstGeom>
            <a:noFill/>
            <a:ln>
              <a:noFill/>
            </a:ln>
          </p:spPr>
          <p:txBody>
            <a:bodyPr lIns="91425" tIns="91425" rIns="91425" bIns="91425" anchor="t" anchorCtr="0">
              <a:noAutofit/>
            </a:bodyPr>
            <a:lstStyle/>
            <a:p>
              <a:r>
                <a:rPr lang="en" sz="2400">
                  <a:latin typeface="Courier New"/>
                  <a:ea typeface="Courier New"/>
                  <a:cs typeface="Courier New"/>
                  <a:sym typeface="Courier New"/>
                </a:rPr>
                <a:t>(define CAT     )</a:t>
              </a:r>
            </a:p>
            <a:p>
              <a:r>
                <a:rPr lang="en" sz="2400">
                  <a:latin typeface="Courier New"/>
                  <a:ea typeface="Courier New"/>
                  <a:cs typeface="Courier New"/>
                  <a:sym typeface="Courier New"/>
                </a:rPr>
                <a:t>(define BLUE </a:t>
              </a:r>
            </a:p>
            <a:p>
              <a:r>
                <a:rPr lang="en" sz="2400">
                  <a:latin typeface="Courier New"/>
                  <a:ea typeface="Courier New"/>
                  <a:cs typeface="Courier New"/>
                  <a:sym typeface="Courier New"/>
                </a:rPr>
                <a:t>        (rectangle 100 75 </a:t>
              </a:r>
            </a:p>
            <a:p>
              <a:r>
                <a:rPr lang="en" sz="2400">
                  <a:latin typeface="Courier New"/>
                  <a:ea typeface="Courier New"/>
                  <a:cs typeface="Courier New"/>
                  <a:sym typeface="Courier New"/>
                </a:rPr>
                <a:t>                   “solid” “blue”))</a:t>
              </a:r>
            </a:p>
            <a:p>
              <a:endParaRPr>
                <a:latin typeface="Courier New"/>
                <a:ea typeface="Courier New"/>
                <a:cs typeface="Courier New"/>
                <a:sym typeface="Courier New"/>
              </a:endParaRPr>
            </a:p>
            <a:p>
              <a:endParaRPr>
                <a:latin typeface="Courier New"/>
                <a:ea typeface="Courier New"/>
                <a:cs typeface="Courier New"/>
                <a:sym typeface="Courier New"/>
              </a:endParaRPr>
            </a:p>
          </p:txBody>
        </p:sp>
        <p:pic>
          <p:nvPicPr>
            <p:cNvPr id="105" name="Shape 105" descr="cat1.png"/>
            <p:cNvPicPr preferRelativeResize="0"/>
            <p:nvPr/>
          </p:nvPicPr>
          <p:blipFill>
            <a:blip r:embed="rId3">
              <a:alphaModFix/>
            </a:blip>
            <a:stretch>
              <a:fillRect/>
            </a:stretch>
          </p:blipFill>
          <p:spPr>
            <a:xfrm flipH="1">
              <a:off x="3219111" y="1017187"/>
              <a:ext cx="443505" cy="572699"/>
            </a:xfrm>
            <a:prstGeom prst="rect">
              <a:avLst/>
            </a:prstGeom>
            <a:noFill/>
            <a:ln>
              <a:noFill/>
            </a:ln>
          </p:spPr>
        </p:pic>
      </p:grpSp>
      <p:grpSp>
        <p:nvGrpSpPr>
          <p:cNvPr id="106" name="Shape 106"/>
          <p:cNvGrpSpPr/>
          <p:nvPr/>
        </p:nvGrpSpPr>
        <p:grpSpPr>
          <a:xfrm>
            <a:off x="0" y="3840876"/>
            <a:ext cx="5250300" cy="1976099"/>
            <a:chOff x="3741925" y="2845500"/>
            <a:chExt cx="5250300" cy="1976099"/>
          </a:xfrm>
        </p:grpSpPr>
        <p:sp>
          <p:nvSpPr>
            <p:cNvPr id="107" name="Shape 107"/>
            <p:cNvSpPr txBox="1"/>
            <p:nvPr/>
          </p:nvSpPr>
          <p:spPr>
            <a:xfrm>
              <a:off x="3741925" y="2845500"/>
              <a:ext cx="5250300" cy="1976099"/>
            </a:xfrm>
            <a:prstGeom prst="rect">
              <a:avLst/>
            </a:prstGeom>
            <a:noFill/>
            <a:ln>
              <a:noFill/>
            </a:ln>
          </p:spPr>
          <p:txBody>
            <a:bodyPr lIns="91425" tIns="91425" rIns="91425" bIns="91425" anchor="t" anchorCtr="0">
              <a:noAutofit/>
            </a:bodyPr>
            <a:lstStyle/>
            <a:p>
              <a:r>
                <a:rPr lang="en" sz="2400" b="1">
                  <a:latin typeface="Courier New"/>
                  <a:ea typeface="Courier New"/>
                  <a:cs typeface="Courier New"/>
                  <a:sym typeface="Courier New"/>
                </a:rPr>
                <a:t>(overlay/xy CAT</a:t>
              </a:r>
            </a:p>
            <a:p>
              <a:endParaRPr sz="2400" b="1">
                <a:latin typeface="Courier New"/>
                <a:ea typeface="Courier New"/>
                <a:cs typeface="Courier New"/>
                <a:sym typeface="Courier New"/>
              </a:endParaRPr>
            </a:p>
            <a:p>
              <a:endParaRPr sz="2400" b="1">
                <a:latin typeface="Courier New"/>
                <a:ea typeface="Courier New"/>
                <a:cs typeface="Courier New"/>
                <a:sym typeface="Courier New"/>
              </a:endParaRPr>
            </a:p>
            <a:p>
              <a:endParaRPr sz="2400" b="1">
                <a:latin typeface="Courier New"/>
                <a:ea typeface="Courier New"/>
                <a:cs typeface="Courier New"/>
                <a:sym typeface="Courier New"/>
              </a:endParaRPr>
            </a:p>
            <a:p>
              <a:r>
                <a:rPr lang="en" sz="2400" b="1">
                  <a:latin typeface="Courier New"/>
                  <a:ea typeface="Courier New"/>
                  <a:cs typeface="Courier New"/>
                  <a:sym typeface="Courier New"/>
                </a:rPr>
                <a:t>            BLUE)</a:t>
              </a:r>
            </a:p>
          </p:txBody>
        </p:sp>
        <p:cxnSp>
          <p:nvCxnSpPr>
            <p:cNvPr id="108" name="Shape 108"/>
            <p:cNvCxnSpPr/>
            <p:nvPr/>
          </p:nvCxnSpPr>
          <p:spPr>
            <a:xfrm>
              <a:off x="6077649" y="4116725"/>
              <a:ext cx="2624400" cy="13800"/>
            </a:xfrm>
            <a:prstGeom prst="straightConnector1">
              <a:avLst/>
            </a:prstGeom>
            <a:noFill/>
            <a:ln w="9525" cap="flat" cmpd="sng">
              <a:solidFill>
                <a:schemeClr val="dk2"/>
              </a:solidFill>
              <a:prstDash val="solid"/>
              <a:round/>
              <a:headEnd type="none" w="lg" len="lg"/>
              <a:tailEnd type="none" w="lg" len="lg"/>
            </a:ln>
          </p:spPr>
        </p:cxnSp>
        <p:cxnSp>
          <p:nvCxnSpPr>
            <p:cNvPr id="109" name="Shape 109"/>
            <p:cNvCxnSpPr/>
            <p:nvPr/>
          </p:nvCxnSpPr>
          <p:spPr>
            <a:xfrm rot="10800000" flipH="1">
              <a:off x="6070975" y="3653824"/>
              <a:ext cx="2672399" cy="5700"/>
            </a:xfrm>
            <a:prstGeom prst="straightConnector1">
              <a:avLst/>
            </a:prstGeom>
            <a:noFill/>
            <a:ln w="9525" cap="flat" cmpd="sng">
              <a:solidFill>
                <a:schemeClr val="dk2"/>
              </a:solidFill>
              <a:prstDash val="solid"/>
              <a:round/>
              <a:headEnd type="none" w="lg" len="lg"/>
              <a:tailEnd type="none" w="lg" len="lg"/>
            </a:ln>
          </p:spPr>
        </p:cxnSp>
      </p:grpSp>
      <p:sp>
        <p:nvSpPr>
          <p:cNvPr id="110" name="Shape 110"/>
          <p:cNvSpPr txBox="1"/>
          <p:nvPr/>
        </p:nvSpPr>
        <p:spPr>
          <a:xfrm>
            <a:off x="2315851" y="4342951"/>
            <a:ext cx="3294599" cy="238799"/>
          </a:xfrm>
          <a:prstGeom prst="rect">
            <a:avLst/>
          </a:prstGeom>
          <a:noFill/>
          <a:ln>
            <a:noFill/>
          </a:ln>
        </p:spPr>
        <p:txBody>
          <a:bodyPr lIns="91425" tIns="91425" rIns="91425" bIns="91425" anchor="t" anchorCtr="0">
            <a:noAutofit/>
          </a:bodyPr>
          <a:lstStyle/>
          <a:p>
            <a:r>
              <a:rPr lang="en">
                <a:latin typeface="Courier New"/>
                <a:ea typeface="Courier New"/>
                <a:cs typeface="Courier New"/>
                <a:sym typeface="Courier New"/>
              </a:rPr>
              <a:t>(/ (image-width CAT) 2)</a:t>
            </a:r>
          </a:p>
        </p:txBody>
      </p:sp>
    </p:spTree>
    <p:extLst>
      <p:ext uri="{BB962C8B-B14F-4D97-AF65-F5344CB8AC3E}">
        <p14:creationId xmlns:p14="http://schemas.microsoft.com/office/powerpoint/2010/main" val="25578713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r>
              <a:rPr lang="en"/>
              <a:t>Contracts - Values vs. Types</a:t>
            </a:r>
            <a:endParaRPr lang="en" dirty="0"/>
          </a:p>
        </p:txBody>
      </p:sp>
      <p:sp>
        <p:nvSpPr>
          <p:cNvPr id="9" name="Content Placeholder 8"/>
          <p:cNvSpPr>
            <a:spLocks noGrp="1"/>
          </p:cNvSpPr>
          <p:nvPr>
            <p:ph idx="1"/>
          </p:nvPr>
        </p:nvSpPr>
        <p:spPr/>
        <p:txBody>
          <a:bodyPr/>
          <a:lstStyle/>
          <a:p>
            <a:endParaRPr lang="en-US"/>
          </a:p>
        </p:txBody>
      </p:sp>
      <p:sp>
        <p:nvSpPr>
          <p:cNvPr id="69" name="Shape 69"/>
          <p:cNvSpPr txBox="1"/>
          <p:nvPr/>
        </p:nvSpPr>
        <p:spPr>
          <a:xfrm>
            <a:off x="331125" y="2446850"/>
            <a:ext cx="5425500" cy="1714500"/>
          </a:xfrm>
          <a:prstGeom prst="rect">
            <a:avLst/>
          </a:prstGeom>
          <a:noFill/>
          <a:ln>
            <a:noFill/>
          </a:ln>
        </p:spPr>
        <p:txBody>
          <a:bodyPr lIns="91425" tIns="91425" rIns="91425" bIns="91425" anchor="ctr" anchorCtr="0">
            <a:noAutofit/>
          </a:bodyPr>
          <a:lstStyle/>
          <a:p>
            <a:r>
              <a:rPr lang="en" sz="1500">
                <a:solidFill>
                  <a:schemeClr val="dk1"/>
                </a:solidFill>
                <a:latin typeface="Georgia"/>
                <a:ea typeface="Georgia"/>
                <a:cs typeface="Georgia"/>
                <a:sym typeface="Georgia"/>
              </a:rPr>
              <a:t>Here is the contract for a new function:  </a:t>
            </a:r>
          </a:p>
          <a:p>
            <a:r>
              <a:rPr lang="en" sz="1500">
                <a:solidFill>
                  <a:srgbClr val="E69138"/>
                </a:solidFill>
                <a:latin typeface="Consolas"/>
                <a:ea typeface="Consolas"/>
                <a:cs typeface="Consolas"/>
                <a:sym typeface="Consolas"/>
              </a:rPr>
              <a:t>; rectangle: Number Number String String -&gt; Image</a:t>
            </a:r>
          </a:p>
          <a:p>
            <a:endParaRPr sz="1500">
              <a:solidFill>
                <a:schemeClr val="dk1"/>
              </a:solidFill>
              <a:latin typeface="Georgia"/>
              <a:ea typeface="Georgia"/>
              <a:cs typeface="Georgia"/>
              <a:sym typeface="Georgia"/>
            </a:endParaRPr>
          </a:p>
          <a:p>
            <a:endParaRPr sz="1500">
              <a:solidFill>
                <a:schemeClr val="dk1"/>
              </a:solidFill>
              <a:latin typeface="Georgia"/>
              <a:ea typeface="Georgia"/>
              <a:cs typeface="Georgia"/>
              <a:sym typeface="Georgia"/>
            </a:endParaRPr>
          </a:p>
          <a:p>
            <a:r>
              <a:rPr lang="en" sz="1500">
                <a:solidFill>
                  <a:schemeClr val="dk1"/>
                </a:solidFill>
                <a:latin typeface="Georgia"/>
                <a:ea typeface="Georgia"/>
                <a:cs typeface="Georgia"/>
                <a:sym typeface="Georgia"/>
              </a:rPr>
              <a:t>Here is an example of the function being used</a:t>
            </a:r>
          </a:p>
          <a:p>
            <a:r>
              <a:rPr lang="en" sz="1500">
                <a:solidFill>
                  <a:srgbClr val="0000FF"/>
                </a:solidFill>
                <a:latin typeface="Consolas"/>
                <a:ea typeface="Consolas"/>
                <a:cs typeface="Consolas"/>
                <a:sym typeface="Consolas"/>
              </a:rPr>
              <a:t>(rectangle 300 400 “solid” “blue”)</a:t>
            </a:r>
          </a:p>
        </p:txBody>
      </p:sp>
      <p:sp>
        <p:nvSpPr>
          <p:cNvPr id="70" name="Shape 70"/>
          <p:cNvSpPr txBox="1"/>
          <p:nvPr/>
        </p:nvSpPr>
        <p:spPr>
          <a:xfrm>
            <a:off x="6233525" y="2490500"/>
            <a:ext cx="2543400" cy="857400"/>
          </a:xfrm>
          <a:prstGeom prst="rect">
            <a:avLst/>
          </a:prstGeom>
          <a:noFill/>
          <a:ln>
            <a:noFill/>
          </a:ln>
        </p:spPr>
        <p:txBody>
          <a:bodyPr lIns="91425" tIns="91425" rIns="91425" bIns="91425" anchor="t" anchorCtr="0">
            <a:noAutofit/>
          </a:bodyPr>
          <a:lstStyle/>
          <a:p>
            <a:r>
              <a:rPr lang="en" sz="2000"/>
              <a:t>Contracts refer to a parameters </a:t>
            </a:r>
            <a:r>
              <a:rPr lang="en" sz="2000" b="1"/>
              <a:t>type. </a:t>
            </a:r>
            <a:r>
              <a:rPr lang="en" sz="2000"/>
              <a:t>Types are </a:t>
            </a:r>
            <a:r>
              <a:rPr lang="en" sz="2000" b="1"/>
              <a:t>general.</a:t>
            </a:r>
          </a:p>
        </p:txBody>
      </p:sp>
      <p:sp>
        <p:nvSpPr>
          <p:cNvPr id="71" name="Shape 71"/>
          <p:cNvSpPr/>
          <p:nvPr/>
        </p:nvSpPr>
        <p:spPr>
          <a:xfrm>
            <a:off x="1930226" y="3003226"/>
            <a:ext cx="4269225" cy="488225"/>
          </a:xfrm>
          <a:custGeom>
            <a:avLst/>
            <a:gdLst/>
            <a:ahLst/>
            <a:cxnLst/>
            <a:rect l="0" t="0" r="0" b="0"/>
            <a:pathLst>
              <a:path w="170769" h="19529" extrusionOk="0">
                <a:moveTo>
                  <a:pt x="170769" y="0"/>
                </a:moveTo>
                <a:cubicBezTo>
                  <a:pt x="165546" y="3103"/>
                  <a:pt x="158809" y="15366"/>
                  <a:pt x="139431" y="18621"/>
                </a:cubicBezTo>
                <a:cubicBezTo>
                  <a:pt x="120053" y="21875"/>
                  <a:pt x="76679" y="20588"/>
                  <a:pt x="54501" y="19529"/>
                </a:cubicBezTo>
                <a:cubicBezTo>
                  <a:pt x="32322" y="18469"/>
                  <a:pt x="15442" y="14835"/>
                  <a:pt x="6359" y="12262"/>
                </a:cubicBezTo>
                <a:cubicBezTo>
                  <a:pt x="-2724" y="9688"/>
                  <a:pt x="1059" y="5449"/>
                  <a:pt x="0" y="4087"/>
                </a:cubicBezTo>
              </a:path>
            </a:pathLst>
          </a:custGeom>
          <a:noFill/>
          <a:ln w="19050" cap="flat" cmpd="sng">
            <a:solidFill>
              <a:schemeClr val="dk2"/>
            </a:solidFill>
            <a:prstDash val="solid"/>
            <a:round/>
            <a:headEnd type="none" w="lg" len="lg"/>
            <a:tailEnd type="stealth" w="lg" len="lg"/>
          </a:ln>
        </p:spPr>
      </p:sp>
      <p:sp>
        <p:nvSpPr>
          <p:cNvPr id="72" name="Shape 72"/>
          <p:cNvSpPr/>
          <p:nvPr/>
        </p:nvSpPr>
        <p:spPr>
          <a:xfrm>
            <a:off x="2690975" y="3037276"/>
            <a:ext cx="3474400" cy="340625"/>
          </a:xfrm>
          <a:custGeom>
            <a:avLst/>
            <a:gdLst/>
            <a:ahLst/>
            <a:cxnLst/>
            <a:rect l="0" t="0" r="0" b="0"/>
            <a:pathLst>
              <a:path w="138976" h="13625" extrusionOk="0">
                <a:moveTo>
                  <a:pt x="138976" y="0"/>
                </a:moveTo>
                <a:cubicBezTo>
                  <a:pt x="133147" y="2270"/>
                  <a:pt x="122020" y="11581"/>
                  <a:pt x="104005" y="13625"/>
                </a:cubicBezTo>
                <a:cubicBezTo>
                  <a:pt x="85989" y="15668"/>
                  <a:pt x="47839" y="13247"/>
                  <a:pt x="30884" y="12263"/>
                </a:cubicBezTo>
                <a:cubicBezTo>
                  <a:pt x="13928" y="11279"/>
                  <a:pt x="7418" y="9613"/>
                  <a:pt x="2271" y="7721"/>
                </a:cubicBezTo>
                <a:cubicBezTo>
                  <a:pt x="-2876" y="5828"/>
                  <a:pt x="378" y="2043"/>
                  <a:pt x="0" y="908"/>
                </a:cubicBezTo>
              </a:path>
            </a:pathLst>
          </a:custGeom>
          <a:noFill/>
          <a:ln w="19050" cap="flat" cmpd="sng">
            <a:solidFill>
              <a:schemeClr val="dk2"/>
            </a:solidFill>
            <a:prstDash val="solid"/>
            <a:round/>
            <a:headEnd type="none" w="lg" len="lg"/>
            <a:tailEnd type="stealth" w="lg" len="lg"/>
          </a:ln>
        </p:spPr>
      </p:sp>
      <p:sp>
        <p:nvSpPr>
          <p:cNvPr id="73" name="Shape 73"/>
          <p:cNvSpPr/>
          <p:nvPr/>
        </p:nvSpPr>
        <p:spPr>
          <a:xfrm>
            <a:off x="3412550" y="3014576"/>
            <a:ext cx="2786900" cy="319825"/>
          </a:xfrm>
          <a:custGeom>
            <a:avLst/>
            <a:gdLst/>
            <a:ahLst/>
            <a:cxnLst/>
            <a:rect l="0" t="0" r="0" b="0"/>
            <a:pathLst>
              <a:path w="111476" h="12793" extrusionOk="0">
                <a:moveTo>
                  <a:pt x="111476" y="0"/>
                </a:moveTo>
                <a:cubicBezTo>
                  <a:pt x="107464" y="1665"/>
                  <a:pt x="97926" y="7872"/>
                  <a:pt x="87405" y="9992"/>
                </a:cubicBezTo>
                <a:cubicBezTo>
                  <a:pt x="76883" y="12111"/>
                  <a:pt x="62198" y="12868"/>
                  <a:pt x="48346" y="12717"/>
                </a:cubicBezTo>
                <a:cubicBezTo>
                  <a:pt x="34493" y="12565"/>
                  <a:pt x="12087" y="10899"/>
                  <a:pt x="4291" y="9083"/>
                </a:cubicBezTo>
                <a:cubicBezTo>
                  <a:pt x="-3505" y="7266"/>
                  <a:pt x="2020" y="3027"/>
                  <a:pt x="1566" y="1816"/>
                </a:cubicBezTo>
              </a:path>
            </a:pathLst>
          </a:custGeom>
          <a:noFill/>
          <a:ln w="19050" cap="flat" cmpd="sng">
            <a:solidFill>
              <a:schemeClr val="dk2"/>
            </a:solidFill>
            <a:prstDash val="solid"/>
            <a:round/>
            <a:headEnd type="none" w="lg" len="lg"/>
            <a:tailEnd type="stealth" w="lg" len="lg"/>
          </a:ln>
        </p:spPr>
      </p:sp>
      <p:sp>
        <p:nvSpPr>
          <p:cNvPr id="74" name="Shape 74"/>
          <p:cNvSpPr/>
          <p:nvPr/>
        </p:nvSpPr>
        <p:spPr>
          <a:xfrm>
            <a:off x="4314625" y="3025925"/>
            <a:ext cx="1850750" cy="217850"/>
          </a:xfrm>
          <a:custGeom>
            <a:avLst/>
            <a:gdLst/>
            <a:ahLst/>
            <a:cxnLst/>
            <a:rect l="0" t="0" r="0" b="0"/>
            <a:pathLst>
              <a:path w="74030" h="8714" extrusionOk="0">
                <a:moveTo>
                  <a:pt x="74030" y="0"/>
                </a:moveTo>
                <a:cubicBezTo>
                  <a:pt x="65930" y="1362"/>
                  <a:pt x="37242" y="6963"/>
                  <a:pt x="25434" y="8175"/>
                </a:cubicBezTo>
                <a:cubicBezTo>
                  <a:pt x="13625" y="9386"/>
                  <a:pt x="7419" y="8175"/>
                  <a:pt x="3180" y="7267"/>
                </a:cubicBezTo>
                <a:cubicBezTo>
                  <a:pt x="-1059" y="6358"/>
                  <a:pt x="530" y="3482"/>
                  <a:pt x="0" y="2725"/>
                </a:cubicBezTo>
              </a:path>
            </a:pathLst>
          </a:custGeom>
          <a:noFill/>
          <a:ln w="19050" cap="flat" cmpd="sng">
            <a:solidFill>
              <a:schemeClr val="dk2"/>
            </a:solidFill>
            <a:prstDash val="solid"/>
            <a:round/>
            <a:headEnd type="none" w="lg" len="lg"/>
            <a:tailEnd type="stealth" w="lg" len="lg"/>
          </a:ln>
        </p:spPr>
      </p:sp>
      <p:sp>
        <p:nvSpPr>
          <p:cNvPr id="75" name="Shape 75"/>
          <p:cNvSpPr txBox="1"/>
          <p:nvPr/>
        </p:nvSpPr>
        <p:spPr>
          <a:xfrm>
            <a:off x="6233525" y="3932750"/>
            <a:ext cx="2543400" cy="857400"/>
          </a:xfrm>
          <a:prstGeom prst="rect">
            <a:avLst/>
          </a:prstGeom>
          <a:noFill/>
          <a:ln>
            <a:noFill/>
          </a:ln>
        </p:spPr>
        <p:txBody>
          <a:bodyPr lIns="91425" tIns="91425" rIns="91425" bIns="91425" anchor="t" anchorCtr="0">
            <a:noAutofit/>
          </a:bodyPr>
          <a:lstStyle/>
          <a:p>
            <a:r>
              <a:rPr lang="en" sz="2000"/>
              <a:t>Functions are applied an arguments </a:t>
            </a:r>
            <a:r>
              <a:rPr lang="en" sz="2000" b="1"/>
              <a:t>values.  </a:t>
            </a:r>
            <a:r>
              <a:rPr lang="en" sz="2000"/>
              <a:t>Values are </a:t>
            </a:r>
            <a:r>
              <a:rPr lang="en" sz="2000" b="1"/>
              <a:t>specific.</a:t>
            </a:r>
          </a:p>
        </p:txBody>
      </p:sp>
      <p:sp>
        <p:nvSpPr>
          <p:cNvPr id="76" name="Shape 76"/>
          <p:cNvSpPr/>
          <p:nvPr/>
        </p:nvSpPr>
        <p:spPr>
          <a:xfrm>
            <a:off x="1645500" y="4025100"/>
            <a:ext cx="4406350" cy="842350"/>
          </a:xfrm>
          <a:custGeom>
            <a:avLst/>
            <a:gdLst/>
            <a:ahLst/>
            <a:cxnLst/>
            <a:rect l="0" t="0" r="0" b="0"/>
            <a:pathLst>
              <a:path w="176254" h="33694" extrusionOk="0">
                <a:moveTo>
                  <a:pt x="176254" y="21800"/>
                </a:moveTo>
                <a:cubicBezTo>
                  <a:pt x="158465" y="23768"/>
                  <a:pt x="97984" y="34290"/>
                  <a:pt x="69523" y="33609"/>
                </a:cubicBezTo>
                <a:cubicBezTo>
                  <a:pt x="41061" y="32927"/>
                  <a:pt x="16536" y="23314"/>
                  <a:pt x="5485" y="17713"/>
                </a:cubicBezTo>
                <a:cubicBezTo>
                  <a:pt x="-5566" y="12111"/>
                  <a:pt x="3592" y="2952"/>
                  <a:pt x="3214" y="0"/>
                </a:cubicBezTo>
              </a:path>
            </a:pathLst>
          </a:custGeom>
          <a:noFill/>
          <a:ln w="19050" cap="flat" cmpd="sng">
            <a:solidFill>
              <a:schemeClr val="dk2"/>
            </a:solidFill>
            <a:prstDash val="solid"/>
            <a:round/>
            <a:headEnd type="none" w="lg" len="lg"/>
            <a:tailEnd type="stealth" w="lg" len="lg"/>
          </a:ln>
        </p:spPr>
      </p:sp>
      <p:sp>
        <p:nvSpPr>
          <p:cNvPr id="77" name="Shape 77"/>
          <p:cNvSpPr/>
          <p:nvPr/>
        </p:nvSpPr>
        <p:spPr>
          <a:xfrm>
            <a:off x="2111901" y="4036450"/>
            <a:ext cx="3917225" cy="749400"/>
          </a:xfrm>
          <a:custGeom>
            <a:avLst/>
            <a:gdLst/>
            <a:ahLst/>
            <a:cxnLst/>
            <a:rect l="0" t="0" r="0" b="0"/>
            <a:pathLst>
              <a:path w="156689" h="29976" extrusionOk="0">
                <a:moveTo>
                  <a:pt x="156689" y="21346"/>
                </a:moveTo>
                <a:cubicBezTo>
                  <a:pt x="141398" y="22784"/>
                  <a:pt x="90456" y="30505"/>
                  <a:pt x="64947" y="29976"/>
                </a:cubicBezTo>
                <a:cubicBezTo>
                  <a:pt x="39437" y="29446"/>
                  <a:pt x="14457" y="23163"/>
                  <a:pt x="3633" y="18167"/>
                </a:cubicBezTo>
                <a:cubicBezTo>
                  <a:pt x="-7191" y="13171"/>
                  <a:pt x="605" y="3027"/>
                  <a:pt x="0" y="0"/>
                </a:cubicBezTo>
              </a:path>
            </a:pathLst>
          </a:custGeom>
          <a:noFill/>
          <a:ln w="19050" cap="flat" cmpd="sng">
            <a:solidFill>
              <a:schemeClr val="dk2"/>
            </a:solidFill>
            <a:prstDash val="solid"/>
            <a:round/>
            <a:headEnd type="none" w="lg" len="lg"/>
            <a:tailEnd type="stealth" w="lg" len="lg"/>
          </a:ln>
        </p:spPr>
      </p:sp>
      <p:sp>
        <p:nvSpPr>
          <p:cNvPr id="78" name="Shape 78"/>
          <p:cNvSpPr/>
          <p:nvPr/>
        </p:nvSpPr>
        <p:spPr>
          <a:xfrm>
            <a:off x="2861276" y="4059176"/>
            <a:ext cx="3224625" cy="624475"/>
          </a:xfrm>
          <a:custGeom>
            <a:avLst/>
            <a:gdLst/>
            <a:ahLst/>
            <a:cxnLst/>
            <a:rect l="0" t="0" r="0" b="0"/>
            <a:pathLst>
              <a:path w="128985" h="24979" extrusionOk="0">
                <a:moveTo>
                  <a:pt x="128985" y="20437"/>
                </a:moveTo>
                <a:cubicBezTo>
                  <a:pt x="113316" y="21194"/>
                  <a:pt x="56318" y="25357"/>
                  <a:pt x="34972" y="24979"/>
                </a:cubicBezTo>
                <a:cubicBezTo>
                  <a:pt x="13626" y="24600"/>
                  <a:pt x="6737" y="22329"/>
                  <a:pt x="909" y="18166"/>
                </a:cubicBezTo>
                <a:cubicBezTo>
                  <a:pt x="-4919" y="14002"/>
                  <a:pt x="151" y="3027"/>
                  <a:pt x="0" y="0"/>
                </a:cubicBezTo>
              </a:path>
            </a:pathLst>
          </a:custGeom>
          <a:noFill/>
          <a:ln w="19050" cap="flat" cmpd="sng">
            <a:solidFill>
              <a:schemeClr val="dk2"/>
            </a:solidFill>
            <a:prstDash val="solid"/>
            <a:round/>
            <a:headEnd type="none" w="lg" len="lg"/>
            <a:tailEnd type="stealth" w="lg" len="lg"/>
          </a:ln>
        </p:spPr>
      </p:sp>
      <p:sp>
        <p:nvSpPr>
          <p:cNvPr id="79" name="Shape 79"/>
          <p:cNvSpPr/>
          <p:nvPr/>
        </p:nvSpPr>
        <p:spPr>
          <a:xfrm>
            <a:off x="3565251" y="4081875"/>
            <a:ext cx="2543375" cy="510950"/>
          </a:xfrm>
          <a:custGeom>
            <a:avLst/>
            <a:gdLst/>
            <a:ahLst/>
            <a:cxnLst/>
            <a:rect l="0" t="0" r="0" b="0"/>
            <a:pathLst>
              <a:path w="101735" h="20438" extrusionOk="0">
                <a:moveTo>
                  <a:pt x="101735" y="20438"/>
                </a:moveTo>
                <a:cubicBezTo>
                  <a:pt x="86217" y="20362"/>
                  <a:pt x="25584" y="23389"/>
                  <a:pt x="8629" y="19983"/>
                </a:cubicBezTo>
                <a:cubicBezTo>
                  <a:pt x="-8326" y="16576"/>
                  <a:pt x="1438" y="3330"/>
                  <a:pt x="0" y="0"/>
                </a:cubicBezTo>
              </a:path>
            </a:pathLst>
          </a:custGeom>
          <a:noFill/>
          <a:ln w="19050" cap="flat" cmpd="sng">
            <a:solidFill>
              <a:schemeClr val="dk2"/>
            </a:solidFill>
            <a:prstDash val="solid"/>
            <a:round/>
            <a:headEnd type="none" w="lg" len="lg"/>
            <a:tailEnd type="stealth" w="lg" len="lg"/>
          </a:ln>
        </p:spPr>
      </p:sp>
    </p:spTree>
    <p:extLst>
      <p:ext uri="{BB962C8B-B14F-4D97-AF65-F5344CB8AC3E}">
        <p14:creationId xmlns:p14="http://schemas.microsoft.com/office/powerpoint/2010/main" val="2236846652"/>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sz="2400" b="1">
                <a:solidFill>
                  <a:srgbClr val="252525"/>
                </a:solidFill>
                <a:highlight>
                  <a:srgbClr val="FFFFFF"/>
                </a:highlight>
              </a:rPr>
              <a:t>Vexillology </a:t>
            </a:r>
          </a:p>
        </p:txBody>
      </p:sp>
      <p:sp>
        <p:nvSpPr>
          <p:cNvPr id="116" name="Shape 11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252525"/>
                </a:solidFill>
                <a:highlight>
                  <a:srgbClr val="FFFFFF"/>
                </a:highlight>
              </a:rPr>
              <a:t>is the "scientific study of the history, symbolism and usage of </a:t>
            </a:r>
            <a:r>
              <a:rPr lang="en" sz="2400">
                <a:solidFill>
                  <a:srgbClr val="0B0080"/>
                </a:solidFill>
                <a:highlight>
                  <a:srgbClr val="FFFFFF"/>
                </a:highlight>
                <a:hlinkClick r:id="rId3"/>
              </a:rPr>
              <a:t>flags</a:t>
            </a:r>
            <a:r>
              <a:rPr lang="en" sz="2400">
                <a:solidFill>
                  <a:srgbClr val="252525"/>
                </a:solidFill>
                <a:highlight>
                  <a:srgbClr val="FFFFFF"/>
                </a:highlight>
              </a:rPr>
              <a:t> or, by extension, any interest in flags in general".</a:t>
            </a:r>
          </a:p>
        </p:txBody>
      </p:sp>
    </p:spTree>
    <p:extLst>
      <p:ext uri="{BB962C8B-B14F-4D97-AF65-F5344CB8AC3E}">
        <p14:creationId xmlns:p14="http://schemas.microsoft.com/office/powerpoint/2010/main" val="7043782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Flag </a:t>
            </a:r>
          </a:p>
        </p:txBody>
      </p:sp>
      <p:sp>
        <p:nvSpPr>
          <p:cNvPr id="122" name="Shape 122"/>
          <p:cNvSpPr/>
          <p:nvPr/>
        </p:nvSpPr>
        <p:spPr>
          <a:xfrm rot="-5400000">
            <a:off x="932487" y="3918449"/>
            <a:ext cx="4002600" cy="162000"/>
          </a:xfrm>
          <a:prstGeom prst="rect">
            <a:avLst/>
          </a:prstGeom>
          <a:solidFill>
            <a:schemeClr val="lt2"/>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r>
              <a:rPr lang="en"/>
              <a:t>staff</a:t>
            </a:r>
          </a:p>
        </p:txBody>
      </p:sp>
      <p:sp>
        <p:nvSpPr>
          <p:cNvPr id="123" name="Shape 123"/>
          <p:cNvSpPr/>
          <p:nvPr/>
        </p:nvSpPr>
        <p:spPr>
          <a:xfrm>
            <a:off x="3020813" y="1999576"/>
            <a:ext cx="3298799" cy="1771499"/>
          </a:xfrm>
          <a:prstGeom prst="rect">
            <a:avLst/>
          </a:prstGeom>
          <a:solidFill>
            <a:schemeClr val="lt2"/>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24" name="Shape 124"/>
          <p:cNvSpPr/>
          <p:nvPr/>
        </p:nvSpPr>
        <p:spPr>
          <a:xfrm>
            <a:off x="3020812" y="1993450"/>
            <a:ext cx="1233900" cy="965100"/>
          </a:xfrm>
          <a:prstGeom prst="rect">
            <a:avLst/>
          </a:prstGeom>
          <a:solidFill>
            <a:schemeClr val="lt2"/>
          </a:solid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algn="ctr"/>
            <a:r>
              <a:rPr lang="en">
                <a:solidFill>
                  <a:srgbClr val="0000FF"/>
                </a:solidFill>
              </a:rPr>
              <a:t>canton</a:t>
            </a:r>
          </a:p>
        </p:txBody>
      </p:sp>
      <p:sp>
        <p:nvSpPr>
          <p:cNvPr id="125" name="Shape 125"/>
          <p:cNvSpPr txBox="1"/>
          <p:nvPr/>
        </p:nvSpPr>
        <p:spPr>
          <a:xfrm rot="-5400000">
            <a:off x="2642507" y="2781900"/>
            <a:ext cx="561899" cy="207600"/>
          </a:xfrm>
          <a:prstGeom prst="rect">
            <a:avLst/>
          </a:prstGeom>
          <a:noFill/>
          <a:ln>
            <a:noFill/>
          </a:ln>
        </p:spPr>
        <p:txBody>
          <a:bodyPr lIns="91425" tIns="91425" rIns="91425" bIns="91425" anchor="ctr" anchorCtr="0">
            <a:noAutofit/>
          </a:bodyPr>
          <a:lstStyle/>
          <a:p>
            <a:r>
              <a:rPr lang="en">
                <a:solidFill>
                  <a:srgbClr val="FF0000"/>
                </a:solidFill>
              </a:rPr>
              <a:t>hoist</a:t>
            </a:r>
          </a:p>
        </p:txBody>
      </p:sp>
      <p:cxnSp>
        <p:nvCxnSpPr>
          <p:cNvPr id="126" name="Shape 126"/>
          <p:cNvCxnSpPr/>
          <p:nvPr/>
        </p:nvCxnSpPr>
        <p:spPr>
          <a:xfrm>
            <a:off x="3033012" y="1999576"/>
            <a:ext cx="6000" cy="1777799"/>
          </a:xfrm>
          <a:prstGeom prst="straightConnector1">
            <a:avLst/>
          </a:prstGeom>
          <a:noFill/>
          <a:ln w="76200" cap="flat" cmpd="sng">
            <a:solidFill>
              <a:srgbClr val="FF0000"/>
            </a:solidFill>
            <a:prstDash val="solid"/>
            <a:round/>
            <a:headEnd type="none" w="lg" len="lg"/>
            <a:tailEnd type="none" w="lg" len="lg"/>
          </a:ln>
        </p:spPr>
      </p:cxnSp>
      <p:cxnSp>
        <p:nvCxnSpPr>
          <p:cNvPr id="127" name="Shape 127"/>
          <p:cNvCxnSpPr/>
          <p:nvPr/>
        </p:nvCxnSpPr>
        <p:spPr>
          <a:xfrm>
            <a:off x="3007237" y="3773975"/>
            <a:ext cx="3317100" cy="0"/>
          </a:xfrm>
          <a:prstGeom prst="straightConnector1">
            <a:avLst/>
          </a:prstGeom>
          <a:noFill/>
          <a:ln w="76200" cap="flat" cmpd="sng">
            <a:solidFill>
              <a:srgbClr val="00FF00"/>
            </a:solidFill>
            <a:prstDash val="solid"/>
            <a:round/>
            <a:headEnd type="none" w="lg" len="lg"/>
            <a:tailEnd type="none" w="lg" len="lg"/>
          </a:ln>
        </p:spPr>
      </p:cxnSp>
      <p:sp>
        <p:nvSpPr>
          <p:cNvPr id="128" name="Shape 128"/>
          <p:cNvSpPr txBox="1"/>
          <p:nvPr/>
        </p:nvSpPr>
        <p:spPr>
          <a:xfrm>
            <a:off x="4396487" y="3431906"/>
            <a:ext cx="1166700" cy="262800"/>
          </a:xfrm>
          <a:prstGeom prst="rect">
            <a:avLst/>
          </a:prstGeom>
          <a:noFill/>
          <a:ln>
            <a:noFill/>
          </a:ln>
        </p:spPr>
        <p:txBody>
          <a:bodyPr lIns="91425" tIns="91425" rIns="91425" bIns="91425" anchor="t" anchorCtr="0">
            <a:noAutofit/>
          </a:bodyPr>
          <a:lstStyle/>
          <a:p>
            <a:r>
              <a:rPr lang="en"/>
              <a:t>fly</a:t>
            </a:r>
          </a:p>
        </p:txBody>
      </p:sp>
    </p:spTree>
    <p:extLst>
      <p:ext uri="{BB962C8B-B14F-4D97-AF65-F5344CB8AC3E}">
        <p14:creationId xmlns:p14="http://schemas.microsoft.com/office/powerpoint/2010/main" val="364305878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United States</a:t>
            </a:r>
          </a:p>
        </p:txBody>
      </p:sp>
      <p:sp>
        <p:nvSpPr>
          <p:cNvPr id="134" name="Shape 134"/>
          <p:cNvSpPr txBox="1">
            <a:spLocks noGrp="1"/>
          </p:cNvSpPr>
          <p:nvPr>
            <p:ph type="body" idx="1"/>
          </p:nvPr>
        </p:nvSpPr>
        <p:spPr>
          <a:xfrm>
            <a:off x="311700" y="2009725"/>
            <a:ext cx="3994200" cy="3416400"/>
          </a:xfrm>
          <a:prstGeom prst="rect">
            <a:avLst/>
          </a:prstGeom>
        </p:spPr>
        <p:txBody>
          <a:bodyPr vert="horz" lIns="91425" tIns="91425" rIns="91425" bIns="91425" rtlCol="0" anchor="t" anchorCtr="0">
            <a:noAutofit/>
          </a:bodyPr>
          <a:lstStyle/>
          <a:p>
            <a:pPr>
              <a:buNone/>
            </a:pPr>
            <a:r>
              <a:rPr lang="en"/>
              <a:t>Hoist (width) of flag 1.0</a:t>
            </a:r>
          </a:p>
          <a:p>
            <a:pPr>
              <a:buNone/>
            </a:pPr>
            <a:r>
              <a:rPr lang="en"/>
              <a:t>Fly (length) of flag 1.9: </a:t>
            </a:r>
          </a:p>
          <a:p>
            <a:pPr>
              <a:buNone/>
            </a:pPr>
            <a:r>
              <a:rPr lang="en"/>
              <a:t>Hoist (width) of Union 0.5385( 7/13): </a:t>
            </a:r>
          </a:p>
          <a:p>
            <a:pPr>
              <a:buNone/>
            </a:pPr>
            <a:r>
              <a:rPr lang="en"/>
              <a:t>Fly (length) of Union 0.76: </a:t>
            </a:r>
          </a:p>
          <a:p>
            <a:pPr>
              <a:buNone/>
            </a:pPr>
            <a:r>
              <a:rPr lang="en"/>
              <a:t>Diameter of star 0.0616: </a:t>
            </a:r>
          </a:p>
          <a:p>
            <a:pPr>
              <a:buNone/>
            </a:pPr>
            <a:r>
              <a:rPr lang="en"/>
              <a:t>Width of stripe 0.0769( 1/13):</a:t>
            </a:r>
          </a:p>
        </p:txBody>
      </p:sp>
      <p:pic>
        <p:nvPicPr>
          <p:cNvPr id="135" name="Shape 135" descr="Diagram of the flag&amp;#39;s design"/>
          <p:cNvPicPr preferRelativeResize="0"/>
          <p:nvPr/>
        </p:nvPicPr>
        <p:blipFill>
          <a:blip r:embed="rId3">
            <a:alphaModFix/>
          </a:blip>
          <a:stretch>
            <a:fillRect/>
          </a:stretch>
        </p:blipFill>
        <p:spPr>
          <a:xfrm>
            <a:off x="4305909" y="2042212"/>
            <a:ext cx="4811074" cy="2773587"/>
          </a:xfrm>
          <a:prstGeom prst="rect">
            <a:avLst/>
          </a:prstGeom>
          <a:noFill/>
          <a:ln>
            <a:noFill/>
          </a:ln>
        </p:spPr>
      </p:pic>
    </p:spTree>
    <p:extLst>
      <p:ext uri="{BB962C8B-B14F-4D97-AF65-F5344CB8AC3E}">
        <p14:creationId xmlns:p14="http://schemas.microsoft.com/office/powerpoint/2010/main" val="260269502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Flag of USA specifications</a:t>
            </a:r>
          </a:p>
        </p:txBody>
      </p:sp>
      <p:pic>
        <p:nvPicPr>
          <p:cNvPr id="141" name="Shape 141" descr="Diagram of the flag&amp;#39;s design"/>
          <p:cNvPicPr preferRelativeResize="0"/>
          <p:nvPr/>
        </p:nvPicPr>
        <p:blipFill>
          <a:blip r:embed="rId3">
            <a:alphaModFix/>
          </a:blip>
          <a:stretch>
            <a:fillRect/>
          </a:stretch>
        </p:blipFill>
        <p:spPr>
          <a:xfrm>
            <a:off x="76199" y="2937862"/>
            <a:ext cx="4811074" cy="2773587"/>
          </a:xfrm>
          <a:prstGeom prst="rect">
            <a:avLst/>
          </a:prstGeom>
          <a:noFill/>
          <a:ln>
            <a:noFill/>
          </a:ln>
        </p:spPr>
      </p:pic>
      <p:sp>
        <p:nvSpPr>
          <p:cNvPr id="142" name="Shape 142"/>
          <p:cNvSpPr txBox="1"/>
          <p:nvPr/>
        </p:nvSpPr>
        <p:spPr>
          <a:xfrm>
            <a:off x="22450" y="1878001"/>
            <a:ext cx="5778300" cy="1025099"/>
          </a:xfrm>
          <a:prstGeom prst="rect">
            <a:avLst/>
          </a:prstGeom>
          <a:noFill/>
          <a:ln>
            <a:noFill/>
          </a:ln>
        </p:spPr>
        <p:txBody>
          <a:bodyPr lIns="91425" tIns="91425" rIns="91425" bIns="91425" anchor="ctr" anchorCtr="0">
            <a:noAutofit/>
          </a:bodyPr>
          <a:lstStyle/>
          <a:p>
            <a:r>
              <a:rPr lang="en" sz="2000">
                <a:latin typeface="Courier New"/>
                <a:ea typeface="Courier New"/>
                <a:cs typeface="Courier New"/>
                <a:sym typeface="Courier New"/>
              </a:rPr>
              <a:t>Hoist (height) of the flag: </a:t>
            </a:r>
            <a:r>
              <a:rPr lang="en" sz="2000" b="1">
                <a:latin typeface="Courier New"/>
                <a:ea typeface="Courier New"/>
                <a:cs typeface="Courier New"/>
                <a:sym typeface="Courier New"/>
              </a:rPr>
              <a:t>A = 1.0</a:t>
            </a:r>
          </a:p>
          <a:p>
            <a:r>
              <a:rPr lang="en" sz="2000">
                <a:latin typeface="Courier New"/>
                <a:ea typeface="Courier New"/>
                <a:cs typeface="Courier New"/>
                <a:sym typeface="Courier New"/>
              </a:rPr>
              <a:t>Fly (width) of the flag:    </a:t>
            </a:r>
            <a:r>
              <a:rPr lang="en" sz="2000" b="1">
                <a:latin typeface="Courier New"/>
                <a:ea typeface="Courier New"/>
                <a:cs typeface="Courier New"/>
                <a:sym typeface="Courier New"/>
              </a:rPr>
              <a:t>B = 1.9</a:t>
            </a:r>
          </a:p>
          <a:p>
            <a:endParaRPr sz="2000">
              <a:latin typeface="Courier New"/>
              <a:ea typeface="Courier New"/>
              <a:cs typeface="Courier New"/>
              <a:sym typeface="Courier New"/>
            </a:endParaRPr>
          </a:p>
        </p:txBody>
      </p:sp>
    </p:spTree>
    <p:extLst>
      <p:ext uri="{BB962C8B-B14F-4D97-AF65-F5344CB8AC3E}">
        <p14:creationId xmlns:p14="http://schemas.microsoft.com/office/powerpoint/2010/main" val="155308421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 make-color : Num Num Num (Num) -&gt; color</a:t>
            </a:r>
          </a:p>
        </p:txBody>
      </p:sp>
      <p:sp>
        <p:nvSpPr>
          <p:cNvPr id="148" name="Shape 148"/>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(circle 50 “solid” “red”)</a:t>
            </a:r>
          </a:p>
          <a:p>
            <a:pPr>
              <a:buNone/>
            </a:pPr>
            <a:r>
              <a:rPr lang="en"/>
              <a:t>“is the same as”</a:t>
            </a:r>
          </a:p>
          <a:p>
            <a:pPr>
              <a:buNone/>
            </a:pPr>
            <a:r>
              <a:rPr lang="en"/>
              <a:t>(circle 50 “solid” (make-color 255 0 0))</a:t>
            </a:r>
          </a:p>
        </p:txBody>
      </p:sp>
    </p:spTree>
    <p:extLst>
      <p:ext uri="{BB962C8B-B14F-4D97-AF65-F5344CB8AC3E}">
        <p14:creationId xmlns:p14="http://schemas.microsoft.com/office/powerpoint/2010/main" val="353895625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Hex to Decimal</a:t>
            </a:r>
          </a:p>
        </p:txBody>
      </p:sp>
      <p:sp>
        <p:nvSpPr>
          <p:cNvPr id="154" name="Shape 154"/>
          <p:cNvSpPr txBox="1">
            <a:spLocks noGrp="1"/>
          </p:cNvSpPr>
          <p:nvPr>
            <p:ph type="body" idx="1"/>
          </p:nvPr>
        </p:nvSpPr>
        <p:spPr>
          <a:xfrm>
            <a:off x="311700" y="2009725"/>
            <a:ext cx="3623400"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Blue 0x3C3B6E</a:t>
            </a:r>
          </a:p>
        </p:txBody>
      </p:sp>
      <p:sp>
        <p:nvSpPr>
          <p:cNvPr id="155" name="Shape 155"/>
          <p:cNvSpPr txBox="1">
            <a:spLocks noGrp="1"/>
          </p:cNvSpPr>
          <p:nvPr>
            <p:ph type="body" idx="1"/>
          </p:nvPr>
        </p:nvSpPr>
        <p:spPr>
          <a:xfrm>
            <a:off x="5021575" y="2009725"/>
            <a:ext cx="3810600"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Red 0xB22234</a:t>
            </a:r>
          </a:p>
        </p:txBody>
      </p:sp>
    </p:spTree>
    <p:extLst>
      <p:ext uri="{BB962C8B-B14F-4D97-AF65-F5344CB8AC3E}">
        <p14:creationId xmlns:p14="http://schemas.microsoft.com/office/powerpoint/2010/main" val="223770145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Hex to Decimal</a:t>
            </a:r>
          </a:p>
        </p:txBody>
      </p:sp>
      <p:sp>
        <p:nvSpPr>
          <p:cNvPr id="161" name="Shape 161"/>
          <p:cNvSpPr txBox="1">
            <a:spLocks noGrp="1"/>
          </p:cNvSpPr>
          <p:nvPr>
            <p:ph type="body" idx="1"/>
          </p:nvPr>
        </p:nvSpPr>
        <p:spPr>
          <a:xfrm>
            <a:off x="-23900" y="2009725"/>
            <a:ext cx="8320499"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Blue 0x3C             3B          6E</a:t>
            </a:r>
          </a:p>
          <a:p>
            <a:pPr>
              <a:buNone/>
            </a:pPr>
            <a:r>
              <a:rPr lang="en" sz="3000">
                <a:solidFill>
                  <a:schemeClr val="dk1"/>
                </a:solidFill>
                <a:highlight>
                  <a:srgbClr val="F9F9F9"/>
                </a:highlight>
                <a:latin typeface="Verdana"/>
                <a:ea typeface="Verdana"/>
                <a:cs typeface="Verdana"/>
                <a:sym typeface="Verdana"/>
              </a:rPr>
              <a:t>                  3*16 + 12*1</a:t>
            </a:r>
          </a:p>
          <a:p>
            <a:pPr>
              <a:buNone/>
            </a:pPr>
            <a:r>
              <a:rPr lang="en" sz="3000">
                <a:solidFill>
                  <a:schemeClr val="dk1"/>
                </a:solidFill>
                <a:highlight>
                  <a:srgbClr val="F9F9F9"/>
                </a:highlight>
                <a:latin typeface="Verdana"/>
                <a:ea typeface="Verdana"/>
                <a:cs typeface="Verdana"/>
                <a:sym typeface="Verdana"/>
              </a:rPr>
              <a:t>                          60</a:t>
            </a:r>
          </a:p>
        </p:txBody>
      </p:sp>
    </p:spTree>
    <p:extLst>
      <p:ext uri="{BB962C8B-B14F-4D97-AF65-F5344CB8AC3E}">
        <p14:creationId xmlns:p14="http://schemas.microsoft.com/office/powerpoint/2010/main" val="85533884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Hex to Decimal</a:t>
            </a:r>
          </a:p>
        </p:txBody>
      </p:sp>
      <p:sp>
        <p:nvSpPr>
          <p:cNvPr id="167" name="Shape 167"/>
          <p:cNvSpPr txBox="1">
            <a:spLocks noGrp="1"/>
          </p:cNvSpPr>
          <p:nvPr>
            <p:ph type="body" idx="1"/>
          </p:nvPr>
        </p:nvSpPr>
        <p:spPr>
          <a:xfrm>
            <a:off x="-23900" y="2009725"/>
            <a:ext cx="8320499"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Blue 0x3C             3B          6E</a:t>
            </a:r>
          </a:p>
          <a:p>
            <a:pPr>
              <a:buNone/>
            </a:pPr>
            <a:r>
              <a:rPr lang="en" sz="3000">
                <a:solidFill>
                  <a:schemeClr val="dk1"/>
                </a:solidFill>
                <a:highlight>
                  <a:srgbClr val="F9F9F9"/>
                </a:highlight>
                <a:latin typeface="Verdana"/>
                <a:ea typeface="Verdana"/>
                <a:cs typeface="Verdana"/>
                <a:sym typeface="Verdana"/>
              </a:rPr>
              <a:t>                                  3*16 + 11*1</a:t>
            </a:r>
          </a:p>
          <a:p>
            <a:pPr>
              <a:buNone/>
            </a:pPr>
            <a:r>
              <a:rPr lang="en" sz="3000">
                <a:solidFill>
                  <a:schemeClr val="dk1"/>
                </a:solidFill>
                <a:highlight>
                  <a:srgbClr val="F9F9F9"/>
                </a:highlight>
                <a:latin typeface="Verdana"/>
                <a:ea typeface="Verdana"/>
                <a:cs typeface="Verdana"/>
                <a:sym typeface="Verdana"/>
              </a:rPr>
              <a:t>                          60             59</a:t>
            </a:r>
          </a:p>
        </p:txBody>
      </p:sp>
    </p:spTree>
    <p:extLst>
      <p:ext uri="{BB962C8B-B14F-4D97-AF65-F5344CB8AC3E}">
        <p14:creationId xmlns:p14="http://schemas.microsoft.com/office/powerpoint/2010/main" val="345240514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Hex to Decimal</a:t>
            </a:r>
          </a:p>
        </p:txBody>
      </p:sp>
      <p:sp>
        <p:nvSpPr>
          <p:cNvPr id="173" name="Shape 173"/>
          <p:cNvSpPr txBox="1">
            <a:spLocks noGrp="1"/>
          </p:cNvSpPr>
          <p:nvPr>
            <p:ph type="body" idx="1"/>
          </p:nvPr>
        </p:nvSpPr>
        <p:spPr>
          <a:xfrm>
            <a:off x="-23900" y="2009725"/>
            <a:ext cx="9546599"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Blue 0x3C             3B          6E</a:t>
            </a:r>
          </a:p>
          <a:p>
            <a:pPr>
              <a:buNone/>
            </a:pPr>
            <a:r>
              <a:rPr lang="en" sz="3000">
                <a:solidFill>
                  <a:schemeClr val="dk1"/>
                </a:solidFill>
                <a:highlight>
                  <a:srgbClr val="F9F9F9"/>
                </a:highlight>
                <a:latin typeface="Verdana"/>
                <a:ea typeface="Verdana"/>
                <a:cs typeface="Verdana"/>
                <a:sym typeface="Verdana"/>
              </a:rPr>
              <a:t>                                                 6*16 + 14*1</a:t>
            </a:r>
          </a:p>
          <a:p>
            <a:pPr>
              <a:buNone/>
            </a:pPr>
            <a:r>
              <a:rPr lang="en" sz="3000">
                <a:solidFill>
                  <a:schemeClr val="dk1"/>
                </a:solidFill>
                <a:highlight>
                  <a:srgbClr val="F9F9F9"/>
                </a:highlight>
                <a:latin typeface="Verdana"/>
                <a:ea typeface="Verdana"/>
                <a:cs typeface="Verdana"/>
                <a:sym typeface="Verdana"/>
              </a:rPr>
              <a:t>                          60             59            110</a:t>
            </a:r>
          </a:p>
        </p:txBody>
      </p:sp>
    </p:spTree>
    <p:extLst>
      <p:ext uri="{BB962C8B-B14F-4D97-AF65-F5344CB8AC3E}">
        <p14:creationId xmlns:p14="http://schemas.microsoft.com/office/powerpoint/2010/main" val="256127890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9" y="1601826"/>
            <a:ext cx="8520599" cy="2052599"/>
          </a:xfrm>
          <a:prstGeom prst="rect">
            <a:avLst/>
          </a:prstGeom>
        </p:spPr>
        <p:txBody>
          <a:bodyPr vert="horz" lIns="91425" tIns="91425" rIns="91425" bIns="91425" rtlCol="0" anchor="b" anchorCtr="0">
            <a:noAutofit/>
          </a:bodyPr>
          <a:lstStyle/>
          <a:p>
            <a:pPr>
              <a:spcBef>
                <a:spcPts val="0"/>
              </a:spcBef>
            </a:pPr>
            <a:endParaRPr/>
          </a:p>
        </p:txBody>
      </p:sp>
      <p:sp>
        <p:nvSpPr>
          <p:cNvPr id="55" name="Shape 55"/>
          <p:cNvSpPr txBox="1">
            <a:spLocks noGrp="1"/>
          </p:cNvSpPr>
          <p:nvPr>
            <p:ph type="subTitle" idx="1"/>
          </p:nvPr>
        </p:nvSpPr>
        <p:spPr>
          <a:xfrm>
            <a:off x="311701" y="3691375"/>
            <a:ext cx="8520599" cy="792600"/>
          </a:xfrm>
          <a:prstGeom prst="rect">
            <a:avLst/>
          </a:prstGeom>
        </p:spPr>
        <p:txBody>
          <a:bodyPr vert="horz" lIns="91425" tIns="91425" rIns="91425" bIns="91425" rtlCol="0" anchor="t" anchorCtr="0">
            <a:noAutofit/>
          </a:bodyPr>
          <a:lstStyle/>
          <a:p>
            <a:pPr>
              <a:spcBef>
                <a:spcPts val="0"/>
              </a:spcBef>
            </a:pPr>
            <a:endParaRPr/>
          </a:p>
        </p:txBody>
      </p:sp>
    </p:spTree>
    <p:extLst>
      <p:ext uri="{BB962C8B-B14F-4D97-AF65-F5344CB8AC3E}">
        <p14:creationId xmlns:p14="http://schemas.microsoft.com/office/powerpoint/2010/main" val="19930559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8" name="Title 7"/>
          <p:cNvSpPr>
            <a:spLocks noGrp="1"/>
          </p:cNvSpPr>
          <p:nvPr>
            <p:ph type="title"/>
          </p:nvPr>
        </p:nvSpPr>
        <p:spPr/>
        <p:txBody>
          <a:bodyPr/>
          <a:lstStyle/>
          <a:p>
            <a:r>
              <a:rPr lang="en-US"/>
              <a:t>+</a:t>
            </a:r>
            <a:endParaRPr lang="en-US" dirty="0"/>
          </a:p>
        </p:txBody>
      </p:sp>
      <p:sp>
        <p:nvSpPr>
          <p:cNvPr id="9" name="Content Placeholder 8"/>
          <p:cNvSpPr>
            <a:spLocks noGrp="1"/>
          </p:cNvSpPr>
          <p:nvPr>
            <p:ph idx="1"/>
          </p:nvPr>
        </p:nvSpPr>
        <p:spPr/>
        <p:txBody>
          <a:bodyPr/>
          <a:lstStyle/>
          <a:p>
            <a:pPr lvl="0"/>
            <a:r>
              <a:rPr lang="en-US">
                <a:sym typeface="Georgia"/>
              </a:rPr>
              <a:t>Here is the contract for a new function:  </a:t>
            </a:r>
          </a:p>
          <a:p>
            <a:pPr lvl="0"/>
            <a:r>
              <a:rPr lang="en-US">
                <a:sym typeface="Consolas"/>
              </a:rPr>
              <a:t>; +: Number Number -&gt; Number</a:t>
            </a:r>
          </a:p>
          <a:p>
            <a:pPr lvl="0"/>
            <a:endParaRPr lang="en-US"/>
          </a:p>
          <a:p>
            <a:pPr lvl="0"/>
            <a:r>
              <a:rPr lang="en-US">
                <a:sym typeface="Georgia"/>
              </a:rPr>
              <a:t>Here is the purpose statement for the function:  </a:t>
            </a:r>
          </a:p>
          <a:p>
            <a:pPr lvl="0"/>
            <a:r>
              <a:rPr lang="en-US">
                <a:sym typeface="Consolas"/>
              </a:rPr>
              <a:t>; + consumes two or more numbers and produces the sum of those numbers</a:t>
            </a:r>
          </a:p>
          <a:p>
            <a:pPr lvl="0"/>
            <a:endParaRPr lang="en-US" dirty="0">
              <a:sym typeface="Verdana"/>
            </a:endParaRPr>
          </a:p>
        </p:txBody>
      </p:sp>
    </p:spTree>
    <p:extLst>
      <p:ext uri="{BB962C8B-B14F-4D97-AF65-F5344CB8AC3E}">
        <p14:creationId xmlns:p14="http://schemas.microsoft.com/office/powerpoint/2010/main" val="218246572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62" name="Shape 62" descr="2000px-Turkey_flag_construction.svg.png"/>
          <p:cNvPicPr preferRelativeResize="0"/>
          <p:nvPr/>
        </p:nvPicPr>
        <p:blipFill>
          <a:blip r:embed="rId3">
            <a:alphaModFix/>
          </a:blip>
          <a:stretch>
            <a:fillRect/>
          </a:stretch>
        </p:blipFill>
        <p:spPr>
          <a:xfrm>
            <a:off x="5737576" y="1192500"/>
            <a:ext cx="3228549" cy="2156674"/>
          </a:xfrm>
          <a:prstGeom prst="rect">
            <a:avLst/>
          </a:prstGeom>
          <a:noFill/>
          <a:ln>
            <a:noFill/>
          </a:ln>
        </p:spPr>
      </p:pic>
      <p:graphicFrame>
        <p:nvGraphicFramePr>
          <p:cNvPr id="63" name="Shape 63"/>
          <p:cNvGraphicFramePr/>
          <p:nvPr/>
        </p:nvGraphicFramePr>
        <p:xfrm>
          <a:off x="152400" y="1009650"/>
          <a:ext cx="3000000" cy="3000000"/>
        </p:xfrm>
        <a:graphic>
          <a:graphicData uri="http://schemas.openxmlformats.org/drawingml/2006/table">
            <a:tbl>
              <a:tblPr>
                <a:solidFill>
                  <a:srgbClr val="F9F9F9"/>
                </a:solidFill>
              </a:tblPr>
              <a:tblGrid>
                <a:gridCol w="568275">
                  <a:extLst>
                    <a:ext uri="{9D8B030D-6E8A-4147-A177-3AD203B41FA5}">
                      <a16:colId xmlns:a16="http://schemas.microsoft.com/office/drawing/2014/main" val="20000"/>
                    </a:ext>
                  </a:extLst>
                </a:gridCol>
                <a:gridCol w="3301600">
                  <a:extLst>
                    <a:ext uri="{9D8B030D-6E8A-4147-A177-3AD203B41FA5}">
                      <a16:colId xmlns:a16="http://schemas.microsoft.com/office/drawing/2014/main" val="20001"/>
                    </a:ext>
                  </a:extLst>
                </a:gridCol>
                <a:gridCol w="1592125">
                  <a:extLst>
                    <a:ext uri="{9D8B030D-6E8A-4147-A177-3AD203B41FA5}">
                      <a16:colId xmlns:a16="http://schemas.microsoft.com/office/drawing/2014/main" val="20002"/>
                    </a:ext>
                  </a:extLst>
                </a:gridCol>
              </a:tblGrid>
              <a:tr h="266700">
                <a:tc>
                  <a:txBody>
                    <a:bodyPr/>
                    <a:lstStyle/>
                    <a:p>
                      <a:pPr lvl="0" algn="ctr" rtl="0">
                        <a:lnSpc>
                          <a:spcPct val="160000"/>
                        </a:lnSpc>
                        <a:spcBef>
                          <a:spcPts val="0"/>
                        </a:spcBef>
                        <a:buNone/>
                      </a:pPr>
                      <a:r>
                        <a:rPr lang="en" sz="1050" b="1">
                          <a:highlight>
                            <a:srgbClr val="F9F9F9"/>
                          </a:highlight>
                        </a:rPr>
                        <a:t>Letter</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solidFill>
                      <a:srgbClr val="F2F2F2"/>
                    </a:solidFill>
                  </a:tcPr>
                </a:tc>
                <a:tc>
                  <a:txBody>
                    <a:bodyPr/>
                    <a:lstStyle/>
                    <a:p>
                      <a:pPr lvl="0" algn="ctr" rtl="0">
                        <a:lnSpc>
                          <a:spcPct val="160000"/>
                        </a:lnSpc>
                        <a:spcBef>
                          <a:spcPts val="0"/>
                        </a:spcBef>
                        <a:buNone/>
                      </a:pPr>
                      <a:r>
                        <a:rPr lang="en" sz="1050" b="1">
                          <a:highlight>
                            <a:srgbClr val="F9F9F9"/>
                          </a:highlight>
                        </a:rPr>
                        <a:t>Measure</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solidFill>
                      <a:srgbClr val="F2F2F2"/>
                    </a:solidFill>
                  </a:tcPr>
                </a:tc>
                <a:tc>
                  <a:txBody>
                    <a:bodyPr/>
                    <a:lstStyle/>
                    <a:p>
                      <a:pPr lvl="0" algn="ctr" rtl="0">
                        <a:lnSpc>
                          <a:spcPct val="160000"/>
                        </a:lnSpc>
                        <a:spcBef>
                          <a:spcPts val="0"/>
                        </a:spcBef>
                        <a:buNone/>
                      </a:pPr>
                      <a:r>
                        <a:rPr lang="en" sz="1050" b="1">
                          <a:highlight>
                            <a:srgbClr val="F9F9F9"/>
                          </a:highlight>
                        </a:rPr>
                        <a:t>Length</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266700">
                <a:tc>
                  <a:txBody>
                    <a:bodyPr/>
                    <a:lstStyle/>
                    <a:p>
                      <a:pPr lvl="0" rtl="0">
                        <a:lnSpc>
                          <a:spcPct val="160000"/>
                        </a:lnSpc>
                        <a:spcBef>
                          <a:spcPts val="0"/>
                        </a:spcBef>
                        <a:buNone/>
                      </a:pPr>
                      <a:r>
                        <a:rPr lang="en" sz="1050">
                          <a:highlight>
                            <a:srgbClr val="F9F9F9"/>
                          </a:highlight>
                        </a:rPr>
                        <a:t>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Width</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spcBef>
                          <a:spcPts val="0"/>
                        </a:spcBef>
                        <a:buNone/>
                      </a:pPr>
                      <a:endParaRP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1"/>
                  </a:ext>
                </a:extLst>
              </a:tr>
              <a:tr h="266700">
                <a:tc>
                  <a:txBody>
                    <a:bodyPr/>
                    <a:lstStyle/>
                    <a:p>
                      <a:pPr lvl="0" rtl="0">
                        <a:lnSpc>
                          <a:spcPct val="160000"/>
                        </a:lnSpc>
                        <a:spcBef>
                          <a:spcPts val="0"/>
                        </a:spcBef>
                        <a:buNone/>
                      </a:pPr>
                      <a:r>
                        <a:rPr lang="en" sz="1050">
                          <a:highlight>
                            <a:srgbClr val="F9F9F9"/>
                          </a:highlight>
                        </a:rPr>
                        <a:t>A</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Distance between the centre of the outer crescent and the seam of the white band</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1</a:t>
                      </a:r>
                      <a:r>
                        <a:rPr lang="en" sz="1050">
                          <a:highlight>
                            <a:srgbClr val="F9F9F9"/>
                          </a:highlight>
                        </a:rPr>
                        <a:t>⁄</a:t>
                      </a:r>
                      <a:r>
                        <a:rPr lang="en" baseline="-25000">
                          <a:highlight>
                            <a:srgbClr val="F9F9F9"/>
                          </a:highlight>
                        </a:rPr>
                        <a:t>2</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2"/>
                  </a:ext>
                </a:extLst>
              </a:tr>
              <a:tr h="266700">
                <a:tc>
                  <a:txBody>
                    <a:bodyPr/>
                    <a:lstStyle/>
                    <a:p>
                      <a:pPr lvl="0" rtl="0">
                        <a:lnSpc>
                          <a:spcPct val="160000"/>
                        </a:lnSpc>
                        <a:spcBef>
                          <a:spcPts val="0"/>
                        </a:spcBef>
                        <a:buNone/>
                      </a:pPr>
                      <a:r>
                        <a:rPr lang="en" sz="1050">
                          <a:highlight>
                            <a:srgbClr val="F9F9F9"/>
                          </a:highlight>
                        </a:rPr>
                        <a:t>B</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Diameter of the outer circle of the crescent</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1</a:t>
                      </a:r>
                      <a:r>
                        <a:rPr lang="en" sz="1050">
                          <a:highlight>
                            <a:srgbClr val="F9F9F9"/>
                          </a:highlight>
                        </a:rPr>
                        <a:t>⁄</a:t>
                      </a:r>
                      <a:r>
                        <a:rPr lang="en" baseline="-25000">
                          <a:highlight>
                            <a:srgbClr val="F9F9F9"/>
                          </a:highlight>
                        </a:rPr>
                        <a:t>2</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3"/>
                  </a:ext>
                </a:extLst>
              </a:tr>
              <a:tr h="266700">
                <a:tc>
                  <a:txBody>
                    <a:bodyPr/>
                    <a:lstStyle/>
                    <a:p>
                      <a:pPr lvl="0" rtl="0">
                        <a:lnSpc>
                          <a:spcPct val="160000"/>
                        </a:lnSpc>
                        <a:spcBef>
                          <a:spcPts val="0"/>
                        </a:spcBef>
                        <a:buNone/>
                      </a:pPr>
                      <a:r>
                        <a:rPr lang="en" sz="1050">
                          <a:highlight>
                            <a:srgbClr val="F9F9F9"/>
                          </a:highlight>
                        </a:rPr>
                        <a:t>C</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Distance between the centres of the inner and outer circles of the crescent</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1</a:t>
                      </a:r>
                      <a:r>
                        <a:rPr lang="en" sz="1050">
                          <a:highlight>
                            <a:srgbClr val="F9F9F9"/>
                          </a:highlight>
                        </a:rPr>
                        <a:t>⁄</a:t>
                      </a:r>
                      <a:r>
                        <a:rPr lang="en" baseline="-25000">
                          <a:highlight>
                            <a:srgbClr val="F9F9F9"/>
                          </a:highlight>
                        </a:rPr>
                        <a:t>16</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4"/>
                  </a:ext>
                </a:extLst>
              </a:tr>
              <a:tr h="266700">
                <a:tc>
                  <a:txBody>
                    <a:bodyPr/>
                    <a:lstStyle/>
                    <a:p>
                      <a:pPr lvl="0" rtl="0">
                        <a:lnSpc>
                          <a:spcPct val="160000"/>
                        </a:lnSpc>
                        <a:spcBef>
                          <a:spcPts val="0"/>
                        </a:spcBef>
                        <a:buNone/>
                      </a:pPr>
                      <a:r>
                        <a:rPr lang="en" sz="1050">
                          <a:highlight>
                            <a:srgbClr val="F9F9F9"/>
                          </a:highlight>
                        </a:rPr>
                        <a:t>D</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Diameter of the inner circle of the crescent</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2</a:t>
                      </a:r>
                      <a:r>
                        <a:rPr lang="en" sz="1050">
                          <a:highlight>
                            <a:srgbClr val="F9F9F9"/>
                          </a:highlight>
                        </a:rPr>
                        <a:t>⁄</a:t>
                      </a:r>
                      <a:r>
                        <a:rPr lang="en" baseline="-25000">
                          <a:highlight>
                            <a:srgbClr val="F9F9F9"/>
                          </a:highlight>
                        </a:rPr>
                        <a:t>5</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5"/>
                  </a:ext>
                </a:extLst>
              </a:tr>
              <a:tr h="266700">
                <a:tc>
                  <a:txBody>
                    <a:bodyPr/>
                    <a:lstStyle/>
                    <a:p>
                      <a:pPr lvl="0" rtl="0">
                        <a:lnSpc>
                          <a:spcPct val="160000"/>
                        </a:lnSpc>
                        <a:spcBef>
                          <a:spcPts val="0"/>
                        </a:spcBef>
                        <a:buNone/>
                      </a:pPr>
                      <a:r>
                        <a:rPr lang="en" sz="1050">
                          <a:highlight>
                            <a:srgbClr val="F9F9F9"/>
                          </a:highlight>
                        </a:rPr>
                        <a:t>E</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Distance between the inner circle of the crescent and the circle around the star</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1</a:t>
                      </a:r>
                      <a:r>
                        <a:rPr lang="en" sz="1050">
                          <a:highlight>
                            <a:srgbClr val="F9F9F9"/>
                          </a:highlight>
                        </a:rPr>
                        <a:t>⁄</a:t>
                      </a:r>
                      <a:r>
                        <a:rPr lang="en" baseline="-25000">
                          <a:highlight>
                            <a:srgbClr val="F9F9F9"/>
                          </a:highlight>
                        </a:rPr>
                        <a:t>3</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6"/>
                  </a:ext>
                </a:extLst>
              </a:tr>
              <a:tr h="266700">
                <a:tc>
                  <a:txBody>
                    <a:bodyPr/>
                    <a:lstStyle/>
                    <a:p>
                      <a:pPr lvl="0" rtl="0">
                        <a:lnSpc>
                          <a:spcPct val="160000"/>
                        </a:lnSpc>
                        <a:spcBef>
                          <a:spcPts val="0"/>
                        </a:spcBef>
                        <a:buNone/>
                      </a:pPr>
                      <a:r>
                        <a:rPr lang="en" sz="1050">
                          <a:highlight>
                            <a:srgbClr val="F9F9F9"/>
                          </a:highlight>
                        </a:rPr>
                        <a:t>F</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diameter of the circle around the star</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1</a:t>
                      </a:r>
                      <a:r>
                        <a:rPr lang="en" sz="1050">
                          <a:highlight>
                            <a:srgbClr val="F9F9F9"/>
                          </a:highlight>
                        </a:rPr>
                        <a:t>⁄</a:t>
                      </a:r>
                      <a:r>
                        <a:rPr lang="en" baseline="-25000">
                          <a:highlight>
                            <a:srgbClr val="F9F9F9"/>
                          </a:highlight>
                        </a:rPr>
                        <a:t>4</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7"/>
                  </a:ext>
                </a:extLst>
              </a:tr>
              <a:tr h="266700">
                <a:tc>
                  <a:txBody>
                    <a:bodyPr/>
                    <a:lstStyle/>
                    <a:p>
                      <a:pPr lvl="0" rtl="0">
                        <a:lnSpc>
                          <a:spcPct val="160000"/>
                        </a:lnSpc>
                        <a:spcBef>
                          <a:spcPts val="0"/>
                        </a:spcBef>
                        <a:buNone/>
                      </a:pPr>
                      <a:r>
                        <a:rPr lang="en" sz="1050">
                          <a:highlight>
                            <a:srgbClr val="F9F9F9"/>
                          </a:highlight>
                        </a:rPr>
                        <a:t>L</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Length</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1 </a:t>
                      </a:r>
                      <a:r>
                        <a:rPr lang="en" baseline="30000">
                          <a:highlight>
                            <a:srgbClr val="F9F9F9"/>
                          </a:highlight>
                        </a:rPr>
                        <a:t>1</a:t>
                      </a:r>
                      <a:r>
                        <a:rPr lang="en" sz="1050">
                          <a:highlight>
                            <a:srgbClr val="F9F9F9"/>
                          </a:highlight>
                        </a:rPr>
                        <a:t>⁄</a:t>
                      </a:r>
                      <a:r>
                        <a:rPr lang="en" baseline="-25000">
                          <a:highlight>
                            <a:srgbClr val="F9F9F9"/>
                          </a:highlight>
                        </a:rPr>
                        <a:t>2</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8"/>
                  </a:ext>
                </a:extLst>
              </a:tr>
              <a:tr h="476250">
                <a:tc>
                  <a:txBody>
                    <a:bodyPr/>
                    <a:lstStyle/>
                    <a:p>
                      <a:pPr lvl="0" rtl="0">
                        <a:lnSpc>
                          <a:spcPct val="160000"/>
                        </a:lnSpc>
                        <a:spcBef>
                          <a:spcPts val="0"/>
                        </a:spcBef>
                        <a:buNone/>
                      </a:pPr>
                      <a:r>
                        <a:rPr lang="en" sz="1050">
                          <a:highlight>
                            <a:srgbClr val="F9F9F9"/>
                          </a:highlight>
                        </a:rPr>
                        <a:t>M</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Width of the white hem at the hoist</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1</a:t>
                      </a:r>
                      <a:r>
                        <a:rPr lang="en" sz="1050">
                          <a:highlight>
                            <a:srgbClr val="F9F9F9"/>
                          </a:highlight>
                        </a:rPr>
                        <a:t>⁄</a:t>
                      </a:r>
                      <a:r>
                        <a:rPr lang="en" baseline="-25000">
                          <a:highlight>
                            <a:srgbClr val="F9F9F9"/>
                          </a:highlight>
                        </a:rPr>
                        <a:t>30</a:t>
                      </a:r>
                      <a:r>
                        <a:rPr lang="en" sz="1050">
                          <a:highlight>
                            <a:srgbClr val="F9F9F9"/>
                          </a:highlight>
                        </a:rPr>
                        <a:t> L</a:t>
                      </a:r>
                    </a:p>
                    <a:p>
                      <a:pPr lvl="0" rtl="0">
                        <a:lnSpc>
                          <a:spcPct val="160000"/>
                        </a:lnSpc>
                        <a:spcBef>
                          <a:spcPts val="0"/>
                        </a:spcBef>
                        <a:buNone/>
                      </a:pPr>
                      <a:endParaRPr sz="1050">
                        <a:highlight>
                          <a:srgbClr val="F9F9F9"/>
                        </a:highlight>
                      </a:endParaRP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4878887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pic>
        <p:nvPicPr>
          <p:cNvPr id="69" name="Shape 69" descr="20151020_082528.jpg"/>
          <p:cNvPicPr preferRelativeResize="0"/>
          <p:nvPr/>
        </p:nvPicPr>
        <p:blipFill rotWithShape="1">
          <a:blip r:embed="rId3">
            <a:alphaModFix/>
          </a:blip>
          <a:srcRect t="3382" b="65527"/>
          <a:stretch/>
        </p:blipFill>
        <p:spPr>
          <a:xfrm>
            <a:off x="0" y="857250"/>
            <a:ext cx="9144000" cy="5053752"/>
          </a:xfrm>
          <a:prstGeom prst="rect">
            <a:avLst/>
          </a:prstGeom>
          <a:noFill/>
          <a:ln>
            <a:noFill/>
          </a:ln>
        </p:spPr>
      </p:pic>
    </p:spTree>
    <p:extLst>
      <p:ext uri="{BB962C8B-B14F-4D97-AF65-F5344CB8AC3E}">
        <p14:creationId xmlns:p14="http://schemas.microsoft.com/office/powerpoint/2010/main" val="115200573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75" name="Shape 7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76" name="Shape 76" descr="20151020_082528.jpg"/>
          <p:cNvPicPr preferRelativeResize="0"/>
          <p:nvPr/>
        </p:nvPicPr>
        <p:blipFill rotWithShape="1">
          <a:blip r:embed="rId3">
            <a:alphaModFix/>
          </a:blip>
          <a:srcRect t="31856" b="38360"/>
          <a:stretch/>
        </p:blipFill>
        <p:spPr>
          <a:xfrm>
            <a:off x="0" y="857250"/>
            <a:ext cx="9144000" cy="4841420"/>
          </a:xfrm>
          <a:prstGeom prst="rect">
            <a:avLst/>
          </a:prstGeom>
          <a:noFill/>
          <a:ln>
            <a:noFill/>
          </a:ln>
        </p:spPr>
      </p:pic>
    </p:spTree>
    <p:extLst>
      <p:ext uri="{BB962C8B-B14F-4D97-AF65-F5344CB8AC3E}">
        <p14:creationId xmlns:p14="http://schemas.microsoft.com/office/powerpoint/2010/main" val="249543224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82" name="Shape 82"/>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83" name="Shape 83" descr="20151020_082540.jpg"/>
          <p:cNvPicPr preferRelativeResize="0"/>
          <p:nvPr/>
        </p:nvPicPr>
        <p:blipFill rotWithShape="1">
          <a:blip r:embed="rId3">
            <a:alphaModFix/>
          </a:blip>
          <a:srcRect l="6085" t="2776" b="68363"/>
          <a:stretch/>
        </p:blipFill>
        <p:spPr>
          <a:xfrm>
            <a:off x="0" y="846455"/>
            <a:ext cx="9144000" cy="4995338"/>
          </a:xfrm>
          <a:prstGeom prst="rect">
            <a:avLst/>
          </a:prstGeom>
          <a:noFill/>
          <a:ln>
            <a:noFill/>
          </a:ln>
        </p:spPr>
      </p:pic>
    </p:spTree>
    <p:extLst>
      <p:ext uri="{BB962C8B-B14F-4D97-AF65-F5344CB8AC3E}">
        <p14:creationId xmlns:p14="http://schemas.microsoft.com/office/powerpoint/2010/main" val="26929208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89" name="Shape 89"/>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90" name="Shape 90" descr="20151020_082540.jpg"/>
          <p:cNvPicPr preferRelativeResize="0"/>
          <p:nvPr/>
        </p:nvPicPr>
        <p:blipFill rotWithShape="1">
          <a:blip r:embed="rId3">
            <a:alphaModFix/>
          </a:blip>
          <a:srcRect l="2254" t="30295" r="3021" b="39792"/>
          <a:stretch/>
        </p:blipFill>
        <p:spPr>
          <a:xfrm>
            <a:off x="1" y="857252"/>
            <a:ext cx="9074825" cy="5094523"/>
          </a:xfrm>
          <a:prstGeom prst="rect">
            <a:avLst/>
          </a:prstGeom>
          <a:noFill/>
          <a:ln>
            <a:noFill/>
          </a:ln>
        </p:spPr>
      </p:pic>
    </p:spTree>
    <p:extLst>
      <p:ext uri="{BB962C8B-B14F-4D97-AF65-F5344CB8AC3E}">
        <p14:creationId xmlns:p14="http://schemas.microsoft.com/office/powerpoint/2010/main" val="348945376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 make-color : Num Num Num (Num) -&gt; color</a:t>
            </a:r>
          </a:p>
        </p:txBody>
      </p:sp>
      <p:sp>
        <p:nvSpPr>
          <p:cNvPr id="96" name="Shape 9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(circle 50 “solid” “red”)</a:t>
            </a:r>
          </a:p>
          <a:p>
            <a:pPr>
              <a:buNone/>
            </a:pPr>
            <a:r>
              <a:rPr lang="en"/>
              <a:t>“is the same as”</a:t>
            </a:r>
          </a:p>
          <a:p>
            <a:pPr>
              <a:buNone/>
            </a:pPr>
            <a:r>
              <a:rPr lang="en"/>
              <a:t>(circle 50 “solid” (make-color 255 0 0))</a:t>
            </a:r>
          </a:p>
        </p:txBody>
      </p:sp>
    </p:spTree>
    <p:extLst>
      <p:ext uri="{BB962C8B-B14F-4D97-AF65-F5344CB8AC3E}">
        <p14:creationId xmlns:p14="http://schemas.microsoft.com/office/powerpoint/2010/main" val="372368375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Hex to Decimal</a:t>
            </a:r>
          </a:p>
        </p:txBody>
      </p:sp>
      <p:sp>
        <p:nvSpPr>
          <p:cNvPr id="102" name="Shape 102"/>
          <p:cNvSpPr txBox="1">
            <a:spLocks noGrp="1"/>
          </p:cNvSpPr>
          <p:nvPr>
            <p:ph type="body" idx="1"/>
          </p:nvPr>
        </p:nvSpPr>
        <p:spPr>
          <a:xfrm>
            <a:off x="311700" y="2009725"/>
            <a:ext cx="3623400"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Blue 0x3C3B6E</a:t>
            </a:r>
          </a:p>
        </p:txBody>
      </p:sp>
      <p:sp>
        <p:nvSpPr>
          <p:cNvPr id="103" name="Shape 103"/>
          <p:cNvSpPr txBox="1">
            <a:spLocks noGrp="1"/>
          </p:cNvSpPr>
          <p:nvPr>
            <p:ph type="body" idx="1"/>
          </p:nvPr>
        </p:nvSpPr>
        <p:spPr>
          <a:xfrm>
            <a:off x="5021575" y="2009725"/>
            <a:ext cx="3810600"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Red 0xB22234</a:t>
            </a:r>
          </a:p>
        </p:txBody>
      </p:sp>
    </p:spTree>
    <p:extLst>
      <p:ext uri="{BB962C8B-B14F-4D97-AF65-F5344CB8AC3E}">
        <p14:creationId xmlns:p14="http://schemas.microsoft.com/office/powerpoint/2010/main" val="412705347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Hex to Decimal</a:t>
            </a:r>
          </a:p>
        </p:txBody>
      </p:sp>
      <p:sp>
        <p:nvSpPr>
          <p:cNvPr id="109" name="Shape 109"/>
          <p:cNvSpPr txBox="1">
            <a:spLocks noGrp="1"/>
          </p:cNvSpPr>
          <p:nvPr>
            <p:ph type="body" idx="1"/>
          </p:nvPr>
        </p:nvSpPr>
        <p:spPr>
          <a:xfrm>
            <a:off x="-23900" y="2009725"/>
            <a:ext cx="8320499"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Blue 0x3C             3B          6E</a:t>
            </a:r>
          </a:p>
          <a:p>
            <a:pPr>
              <a:buNone/>
            </a:pPr>
            <a:r>
              <a:rPr lang="en" sz="3000">
                <a:solidFill>
                  <a:schemeClr val="dk1"/>
                </a:solidFill>
                <a:highlight>
                  <a:srgbClr val="F9F9F9"/>
                </a:highlight>
                <a:latin typeface="Verdana"/>
                <a:ea typeface="Verdana"/>
                <a:cs typeface="Verdana"/>
                <a:sym typeface="Verdana"/>
              </a:rPr>
              <a:t>                  3*16 + 12*1</a:t>
            </a:r>
          </a:p>
          <a:p>
            <a:pPr>
              <a:buNone/>
            </a:pPr>
            <a:r>
              <a:rPr lang="en" sz="3000">
                <a:solidFill>
                  <a:schemeClr val="dk1"/>
                </a:solidFill>
                <a:highlight>
                  <a:srgbClr val="F9F9F9"/>
                </a:highlight>
                <a:latin typeface="Verdana"/>
                <a:ea typeface="Verdana"/>
                <a:cs typeface="Verdana"/>
                <a:sym typeface="Verdana"/>
              </a:rPr>
              <a:t>                          60</a:t>
            </a:r>
          </a:p>
        </p:txBody>
      </p:sp>
    </p:spTree>
    <p:extLst>
      <p:ext uri="{BB962C8B-B14F-4D97-AF65-F5344CB8AC3E}">
        <p14:creationId xmlns:p14="http://schemas.microsoft.com/office/powerpoint/2010/main" val="285015203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Hex to Decimal</a:t>
            </a:r>
          </a:p>
        </p:txBody>
      </p:sp>
      <p:sp>
        <p:nvSpPr>
          <p:cNvPr id="115" name="Shape 115"/>
          <p:cNvSpPr txBox="1">
            <a:spLocks noGrp="1"/>
          </p:cNvSpPr>
          <p:nvPr>
            <p:ph type="body" idx="1"/>
          </p:nvPr>
        </p:nvSpPr>
        <p:spPr>
          <a:xfrm>
            <a:off x="-23900" y="2009725"/>
            <a:ext cx="8320499"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Blue 0x3C             3B          6E</a:t>
            </a:r>
          </a:p>
          <a:p>
            <a:pPr>
              <a:buNone/>
            </a:pPr>
            <a:r>
              <a:rPr lang="en" sz="3000">
                <a:solidFill>
                  <a:schemeClr val="dk1"/>
                </a:solidFill>
                <a:highlight>
                  <a:srgbClr val="F9F9F9"/>
                </a:highlight>
                <a:latin typeface="Verdana"/>
                <a:ea typeface="Verdana"/>
                <a:cs typeface="Verdana"/>
                <a:sym typeface="Verdana"/>
              </a:rPr>
              <a:t>                                  3*16 + 11*1</a:t>
            </a:r>
          </a:p>
          <a:p>
            <a:pPr>
              <a:buNone/>
            </a:pPr>
            <a:r>
              <a:rPr lang="en" sz="3000">
                <a:solidFill>
                  <a:schemeClr val="dk1"/>
                </a:solidFill>
                <a:highlight>
                  <a:srgbClr val="F9F9F9"/>
                </a:highlight>
                <a:latin typeface="Verdana"/>
                <a:ea typeface="Verdana"/>
                <a:cs typeface="Verdana"/>
                <a:sym typeface="Verdana"/>
              </a:rPr>
              <a:t>                          60             59</a:t>
            </a:r>
          </a:p>
        </p:txBody>
      </p:sp>
    </p:spTree>
    <p:extLst>
      <p:ext uri="{BB962C8B-B14F-4D97-AF65-F5344CB8AC3E}">
        <p14:creationId xmlns:p14="http://schemas.microsoft.com/office/powerpoint/2010/main" val="297534835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Hex to Decimal</a:t>
            </a:r>
          </a:p>
        </p:txBody>
      </p:sp>
      <p:sp>
        <p:nvSpPr>
          <p:cNvPr id="121" name="Shape 121"/>
          <p:cNvSpPr txBox="1">
            <a:spLocks noGrp="1"/>
          </p:cNvSpPr>
          <p:nvPr>
            <p:ph type="body" idx="1"/>
          </p:nvPr>
        </p:nvSpPr>
        <p:spPr>
          <a:xfrm>
            <a:off x="-23900" y="2009725"/>
            <a:ext cx="9546599"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Blue 0x3C             3B          6E</a:t>
            </a:r>
          </a:p>
          <a:p>
            <a:pPr>
              <a:buNone/>
            </a:pPr>
            <a:r>
              <a:rPr lang="en" sz="3000">
                <a:solidFill>
                  <a:schemeClr val="dk1"/>
                </a:solidFill>
                <a:highlight>
                  <a:srgbClr val="F9F9F9"/>
                </a:highlight>
                <a:latin typeface="Verdana"/>
                <a:ea typeface="Verdana"/>
                <a:cs typeface="Verdana"/>
                <a:sym typeface="Verdana"/>
              </a:rPr>
              <a:t>                                                 6*16 + 14*1</a:t>
            </a:r>
          </a:p>
          <a:p>
            <a:pPr>
              <a:buNone/>
            </a:pPr>
            <a:r>
              <a:rPr lang="en" sz="3000">
                <a:solidFill>
                  <a:schemeClr val="dk1"/>
                </a:solidFill>
                <a:highlight>
                  <a:srgbClr val="F9F9F9"/>
                </a:highlight>
                <a:latin typeface="Verdana"/>
                <a:ea typeface="Verdana"/>
                <a:cs typeface="Verdana"/>
                <a:sym typeface="Verdana"/>
              </a:rPr>
              <a:t>                          60             59            110</a:t>
            </a:r>
          </a:p>
        </p:txBody>
      </p:sp>
    </p:spTree>
    <p:extLst>
      <p:ext uri="{BB962C8B-B14F-4D97-AF65-F5344CB8AC3E}">
        <p14:creationId xmlns:p14="http://schemas.microsoft.com/office/powerpoint/2010/main" val="27914645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p:nvPr/>
        </p:nvSpPr>
        <p:spPr>
          <a:xfrm>
            <a:off x="175925" y="896933"/>
            <a:ext cx="8920800" cy="5630100"/>
          </a:xfrm>
          <a:prstGeom prst="rect">
            <a:avLst/>
          </a:prstGeom>
          <a:noFill/>
          <a:ln>
            <a:noFill/>
          </a:ln>
        </p:spPr>
        <p:txBody>
          <a:bodyPr lIns="91425" tIns="91425" rIns="91425" bIns="91425" anchor="t" anchorCtr="0">
            <a:noAutofit/>
          </a:bodyPr>
          <a:lstStyle/>
          <a:p>
            <a:pPr lvl="0" rtl="0">
              <a:spcBef>
                <a:spcPts val="0"/>
              </a:spcBef>
              <a:buClr>
                <a:schemeClr val="dk1"/>
              </a:buClr>
              <a:buSzPct val="36666"/>
              <a:buFont typeface="Arial"/>
              <a:buNone/>
            </a:pPr>
            <a:r>
              <a:rPr lang="en" sz="3000">
                <a:latin typeface="Georgia"/>
                <a:ea typeface="Georgia"/>
                <a:cs typeface="Georgia"/>
                <a:sym typeface="Georgia"/>
              </a:rPr>
              <a:t>Here is the contract for a new function:  </a:t>
            </a:r>
          </a:p>
          <a:p>
            <a:pPr lvl="0" rtl="0">
              <a:spcBef>
                <a:spcPts val="0"/>
              </a:spcBef>
              <a:buNone/>
            </a:pPr>
            <a:r>
              <a:rPr lang="en" sz="2400">
                <a:solidFill>
                  <a:srgbClr val="E69138"/>
                </a:solidFill>
                <a:latin typeface="Consolas"/>
                <a:ea typeface="Consolas"/>
                <a:cs typeface="Consolas"/>
                <a:sym typeface="Consolas"/>
              </a:rPr>
              <a:t>; rectangle: Number Number String String -&gt; Image</a:t>
            </a:r>
          </a:p>
          <a:p>
            <a:pPr lvl="0" rtl="0">
              <a:spcBef>
                <a:spcPts val="0"/>
              </a:spcBef>
              <a:buNone/>
            </a:pPr>
            <a:endParaRPr sz="3000">
              <a:solidFill>
                <a:srgbClr val="E69138"/>
              </a:solidFill>
            </a:endParaRPr>
          </a:p>
          <a:p>
            <a:pPr lvl="0" rtl="0">
              <a:spcBef>
                <a:spcPts val="0"/>
              </a:spcBef>
              <a:buNone/>
            </a:pPr>
            <a:r>
              <a:rPr lang="en" sz="3000">
                <a:latin typeface="Georgia"/>
                <a:ea typeface="Georgia"/>
                <a:cs typeface="Georgia"/>
                <a:sym typeface="Georgia"/>
              </a:rPr>
              <a:t>Here is the purpose statement for the function:  </a:t>
            </a:r>
          </a:p>
          <a:p>
            <a:pPr lvl="0" rtl="0">
              <a:spcBef>
                <a:spcPts val="0"/>
              </a:spcBef>
              <a:buNone/>
            </a:pPr>
            <a:r>
              <a:rPr lang="en" sz="3000">
                <a:solidFill>
                  <a:srgbClr val="FFA500"/>
                </a:solidFill>
                <a:latin typeface="Consolas"/>
                <a:ea typeface="Consolas"/>
                <a:cs typeface="Consolas"/>
                <a:sym typeface="Consolas"/>
              </a:rPr>
              <a:t>; consumes a width, height, mode, and ; color and produces an rectangle</a:t>
            </a:r>
          </a:p>
          <a:p>
            <a:pPr marR="0" lvl="0" rtl="0">
              <a:spcBef>
                <a:spcPts val="0"/>
              </a:spcBef>
              <a:spcAft>
                <a:spcPts val="0"/>
              </a:spcAft>
              <a:buClr>
                <a:schemeClr val="dk1"/>
              </a:buClr>
              <a:buFont typeface="Arial"/>
              <a:buNone/>
            </a:pPr>
            <a:endParaRPr sz="2400">
              <a:solidFill>
                <a:srgbClr val="FFA500"/>
              </a:solidFill>
              <a:latin typeface="Verdana"/>
              <a:ea typeface="Verdana"/>
              <a:cs typeface="Verdana"/>
              <a:sym typeface="Verdana"/>
            </a:endParaRPr>
          </a:p>
          <a:p>
            <a:pPr lvl="0" rtl="0">
              <a:spcBef>
                <a:spcPts val="0"/>
              </a:spcBef>
              <a:buNone/>
            </a:pPr>
            <a:endParaRPr sz="2400"/>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155390358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9" y="1601826"/>
            <a:ext cx="8520599" cy="2052599"/>
          </a:xfrm>
          <a:prstGeom prst="rect">
            <a:avLst/>
          </a:prstGeom>
        </p:spPr>
        <p:txBody>
          <a:bodyPr vert="horz" lIns="91425" tIns="91425" rIns="91425" bIns="91425" rtlCol="0" anchor="b" anchorCtr="0">
            <a:noAutofit/>
          </a:bodyPr>
          <a:lstStyle/>
          <a:p>
            <a:pPr>
              <a:spcBef>
                <a:spcPts val="0"/>
              </a:spcBef>
            </a:pPr>
            <a:endParaRPr/>
          </a:p>
        </p:txBody>
      </p:sp>
      <p:sp>
        <p:nvSpPr>
          <p:cNvPr id="55" name="Shape 55"/>
          <p:cNvSpPr txBox="1">
            <a:spLocks noGrp="1"/>
          </p:cNvSpPr>
          <p:nvPr>
            <p:ph type="subTitle" idx="1"/>
          </p:nvPr>
        </p:nvSpPr>
        <p:spPr>
          <a:xfrm>
            <a:off x="311701" y="3691375"/>
            <a:ext cx="8520599" cy="792600"/>
          </a:xfrm>
          <a:prstGeom prst="rect">
            <a:avLst/>
          </a:prstGeom>
        </p:spPr>
        <p:txBody>
          <a:bodyPr vert="horz" lIns="91425" tIns="91425" rIns="91425" bIns="91425" rtlCol="0" anchor="t" anchorCtr="0">
            <a:noAutofit/>
          </a:bodyPr>
          <a:lstStyle/>
          <a:p>
            <a:pPr>
              <a:spcBef>
                <a:spcPts val="0"/>
              </a:spcBef>
            </a:pPr>
            <a:endParaRPr/>
          </a:p>
        </p:txBody>
      </p:sp>
    </p:spTree>
    <p:extLst>
      <p:ext uri="{BB962C8B-B14F-4D97-AF65-F5344CB8AC3E}">
        <p14:creationId xmlns:p14="http://schemas.microsoft.com/office/powerpoint/2010/main" val="196802998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073676"/>
            <a:ext cx="8520599" cy="572699"/>
          </a:xfrm>
          <a:prstGeom prst="rect">
            <a:avLst/>
          </a:prstGeom>
        </p:spPr>
        <p:txBody>
          <a:bodyPr vert="horz" lIns="91425" tIns="91425" rIns="91425" bIns="91425" rtlCol="0" anchor="t" anchorCtr="0">
            <a:noAutofit/>
          </a:bodyPr>
          <a:lstStyle/>
          <a:p>
            <a:endParaRPr/>
          </a:p>
        </p:txBody>
      </p:sp>
      <p:sp>
        <p:nvSpPr>
          <p:cNvPr id="61" name="Shape 61"/>
          <p:cNvSpPr/>
          <p:nvPr/>
        </p:nvSpPr>
        <p:spPr>
          <a:xfrm rot="-2136375">
            <a:off x="6963561" y="4710323"/>
            <a:ext cx="903279" cy="804794"/>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62" name="Shape 62"/>
          <p:cNvSpPr/>
          <p:nvPr/>
        </p:nvSpPr>
        <p:spPr>
          <a:xfrm rot="-2136375">
            <a:off x="8145986" y="4710323"/>
            <a:ext cx="903279" cy="804794"/>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63" name="Shape 63"/>
          <p:cNvSpPr/>
          <p:nvPr/>
        </p:nvSpPr>
        <p:spPr>
          <a:xfrm rot="2952156">
            <a:off x="5680578" y="4710294"/>
            <a:ext cx="903141" cy="80487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64" name="Shape 64"/>
          <p:cNvSpPr/>
          <p:nvPr/>
        </p:nvSpPr>
        <p:spPr>
          <a:xfrm rot="2952156">
            <a:off x="4397903" y="4695594"/>
            <a:ext cx="903141" cy="80487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65" name="Shape 65"/>
          <p:cNvSpPr/>
          <p:nvPr/>
        </p:nvSpPr>
        <p:spPr>
          <a:xfrm rot="2952156">
            <a:off x="4910878" y="3828844"/>
            <a:ext cx="903141" cy="80487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66" name="Shape 66"/>
          <p:cNvSpPr txBox="1"/>
          <p:nvPr/>
        </p:nvSpPr>
        <p:spPr>
          <a:xfrm>
            <a:off x="8382676" y="4717626"/>
            <a:ext cx="429899" cy="637799"/>
          </a:xfrm>
          <a:prstGeom prst="rect">
            <a:avLst/>
          </a:prstGeom>
          <a:noFill/>
          <a:ln>
            <a:noFill/>
          </a:ln>
        </p:spPr>
        <p:txBody>
          <a:bodyPr lIns="91425" tIns="91425" rIns="91425" bIns="91425" anchor="t" anchorCtr="0">
            <a:noAutofit/>
          </a:bodyPr>
          <a:lstStyle/>
          <a:p>
            <a:r>
              <a:rPr lang="en" sz="3600" b="1">
                <a:solidFill>
                  <a:srgbClr val="FFFFFF"/>
                </a:solidFill>
              </a:rPr>
              <a:t>1</a:t>
            </a:r>
          </a:p>
        </p:txBody>
      </p:sp>
      <p:sp>
        <p:nvSpPr>
          <p:cNvPr id="67" name="Shape 67"/>
          <p:cNvSpPr txBox="1"/>
          <p:nvPr/>
        </p:nvSpPr>
        <p:spPr>
          <a:xfrm>
            <a:off x="7163476" y="4717626"/>
            <a:ext cx="429899" cy="637799"/>
          </a:xfrm>
          <a:prstGeom prst="rect">
            <a:avLst/>
          </a:prstGeom>
          <a:noFill/>
          <a:ln>
            <a:noFill/>
          </a:ln>
        </p:spPr>
        <p:txBody>
          <a:bodyPr lIns="91425" tIns="91425" rIns="91425" bIns="91425" anchor="t" anchorCtr="0">
            <a:noAutofit/>
          </a:bodyPr>
          <a:lstStyle/>
          <a:p>
            <a:r>
              <a:rPr lang="en" sz="3600" b="1">
                <a:solidFill>
                  <a:srgbClr val="FFFFFF"/>
                </a:solidFill>
              </a:rPr>
              <a:t>2</a:t>
            </a:r>
          </a:p>
        </p:txBody>
      </p:sp>
      <p:sp>
        <p:nvSpPr>
          <p:cNvPr id="68" name="Shape 68"/>
          <p:cNvSpPr txBox="1"/>
          <p:nvPr/>
        </p:nvSpPr>
        <p:spPr>
          <a:xfrm>
            <a:off x="5944276" y="4717626"/>
            <a:ext cx="429899" cy="637799"/>
          </a:xfrm>
          <a:prstGeom prst="rect">
            <a:avLst/>
          </a:prstGeom>
          <a:noFill/>
          <a:ln>
            <a:noFill/>
          </a:ln>
        </p:spPr>
        <p:txBody>
          <a:bodyPr lIns="91425" tIns="91425" rIns="91425" bIns="91425" anchor="t" anchorCtr="0">
            <a:noAutofit/>
          </a:bodyPr>
          <a:lstStyle/>
          <a:p>
            <a:r>
              <a:rPr lang="en" sz="3600" b="1">
                <a:solidFill>
                  <a:srgbClr val="FFFFFF"/>
                </a:solidFill>
              </a:rPr>
              <a:t>3</a:t>
            </a:r>
          </a:p>
        </p:txBody>
      </p:sp>
      <p:sp>
        <p:nvSpPr>
          <p:cNvPr id="69" name="Shape 69"/>
          <p:cNvSpPr txBox="1"/>
          <p:nvPr/>
        </p:nvSpPr>
        <p:spPr>
          <a:xfrm>
            <a:off x="4648876" y="4793826"/>
            <a:ext cx="429899" cy="637799"/>
          </a:xfrm>
          <a:prstGeom prst="rect">
            <a:avLst/>
          </a:prstGeom>
          <a:noFill/>
          <a:ln>
            <a:noFill/>
          </a:ln>
        </p:spPr>
        <p:txBody>
          <a:bodyPr lIns="91425" tIns="91425" rIns="91425" bIns="91425" anchor="t" anchorCtr="0">
            <a:noAutofit/>
          </a:bodyPr>
          <a:lstStyle/>
          <a:p>
            <a:r>
              <a:rPr lang="en" sz="3600" b="1">
                <a:solidFill>
                  <a:srgbClr val="FFFFFF"/>
                </a:solidFill>
              </a:rPr>
              <a:t>4</a:t>
            </a:r>
          </a:p>
        </p:txBody>
      </p:sp>
      <p:sp>
        <p:nvSpPr>
          <p:cNvPr id="70" name="Shape 70"/>
          <p:cNvSpPr txBox="1"/>
          <p:nvPr/>
        </p:nvSpPr>
        <p:spPr>
          <a:xfrm>
            <a:off x="5106076" y="3879426"/>
            <a:ext cx="429899" cy="637799"/>
          </a:xfrm>
          <a:prstGeom prst="rect">
            <a:avLst/>
          </a:prstGeom>
          <a:noFill/>
          <a:ln>
            <a:noFill/>
          </a:ln>
        </p:spPr>
        <p:txBody>
          <a:bodyPr lIns="91425" tIns="91425" rIns="91425" bIns="91425" anchor="t" anchorCtr="0">
            <a:noAutofit/>
          </a:bodyPr>
          <a:lstStyle/>
          <a:p>
            <a:r>
              <a:rPr lang="en" sz="3600" b="1">
                <a:solidFill>
                  <a:srgbClr val="FFFFFF"/>
                </a:solidFill>
              </a:rPr>
              <a:t>5</a:t>
            </a:r>
          </a:p>
        </p:txBody>
      </p:sp>
      <p:graphicFrame>
        <p:nvGraphicFramePr>
          <p:cNvPr id="71" name="Shape 71"/>
          <p:cNvGraphicFramePr/>
          <p:nvPr/>
        </p:nvGraphicFramePr>
        <p:xfrm>
          <a:off x="155375" y="1647529"/>
          <a:ext cx="3000000" cy="300000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625425">
                  <a:extLst>
                    <a:ext uri="{9D8B030D-6E8A-4147-A177-3AD203B41FA5}">
                      <a16:colId xmlns:a16="http://schemas.microsoft.com/office/drawing/2014/main" val="20001"/>
                    </a:ext>
                  </a:extLst>
                </a:gridCol>
              </a:tblGrid>
              <a:tr h="434600">
                <a:tc>
                  <a:txBody>
                    <a:bodyPr/>
                    <a:lstStyle/>
                    <a:p>
                      <a:pPr lvl="0" rtl="0">
                        <a:spcBef>
                          <a:spcPts val="0"/>
                        </a:spcBef>
                        <a:buNone/>
                      </a:pPr>
                      <a:r>
                        <a:rPr lang="en" sz="2000" b="1"/>
                        <a:t>#</a:t>
                      </a:r>
                    </a:p>
                  </a:txBody>
                  <a:tcPr marL="91425" marR="91425" marT="91425" marB="91425"/>
                </a:tc>
                <a:tc>
                  <a:txBody>
                    <a:bodyPr/>
                    <a:lstStyle/>
                    <a:p>
                      <a:pPr lvl="0" rtl="0">
                        <a:spcBef>
                          <a:spcPts val="0"/>
                        </a:spcBef>
                        <a:buNone/>
                      </a:pPr>
                      <a:r>
                        <a:rPr lang="en" sz="2000" b="1"/>
                        <a:t>Students</a:t>
                      </a:r>
                    </a:p>
                  </a:txBody>
                  <a:tcPr marL="91425" marR="91425" marT="91425" marB="91425"/>
                </a:tc>
                <a:extLst>
                  <a:ext uri="{0D108BD9-81ED-4DB2-BD59-A6C34878D82A}">
                    <a16:rowId xmlns:a16="http://schemas.microsoft.com/office/drawing/2014/main" val="10000"/>
                  </a:ext>
                </a:extLst>
              </a:tr>
              <a:tr h="740125">
                <a:tc>
                  <a:txBody>
                    <a:bodyPr/>
                    <a:lstStyle/>
                    <a:p>
                      <a:pPr lvl="0" rtl="0">
                        <a:spcBef>
                          <a:spcPts val="0"/>
                        </a:spcBef>
                        <a:buNone/>
                      </a:pPr>
                      <a:r>
                        <a:rPr lang="en" sz="2400" b="1">
                          <a:solidFill>
                            <a:srgbClr val="000000"/>
                          </a:solidFill>
                        </a:rPr>
                        <a:t>1</a:t>
                      </a:r>
                    </a:p>
                  </a:txBody>
                  <a:tcPr marL="91425" marR="91425" marT="91425" marB="91425"/>
                </a:tc>
                <a:tc>
                  <a:txBody>
                    <a:bodyPr/>
                    <a:lstStyle/>
                    <a:p>
                      <a:pPr lvl="0" rtl="0">
                        <a:spcBef>
                          <a:spcPts val="0"/>
                        </a:spcBef>
                        <a:buNone/>
                      </a:pPr>
                      <a:r>
                        <a:rPr lang="en" sz="1800"/>
                        <a:t>Platt, Tatis, Rivera, </a:t>
                      </a:r>
                    </a:p>
                  </a:txBody>
                  <a:tcPr marL="91425" marR="91425" marT="91425" marB="91425"/>
                </a:tc>
                <a:extLst>
                  <a:ext uri="{0D108BD9-81ED-4DB2-BD59-A6C34878D82A}">
                    <a16:rowId xmlns:a16="http://schemas.microsoft.com/office/drawing/2014/main" val="10001"/>
                  </a:ext>
                </a:extLst>
              </a:tr>
              <a:tr h="655325">
                <a:tc>
                  <a:txBody>
                    <a:bodyPr/>
                    <a:lstStyle/>
                    <a:p>
                      <a:pPr lvl="0" rtl="0">
                        <a:spcBef>
                          <a:spcPts val="0"/>
                        </a:spcBef>
                        <a:buNone/>
                      </a:pPr>
                      <a:r>
                        <a:rPr lang="en" sz="2400" b="1">
                          <a:solidFill>
                            <a:srgbClr val="000000"/>
                          </a:solidFill>
                        </a:rPr>
                        <a:t>2</a:t>
                      </a:r>
                    </a:p>
                  </a:txBody>
                  <a:tcPr marL="91425" marR="91425" marT="91425" marB="91425"/>
                </a:tc>
                <a:tc>
                  <a:txBody>
                    <a:bodyPr/>
                    <a:lstStyle/>
                    <a:p>
                      <a:pPr lvl="0" rtl="0">
                        <a:spcBef>
                          <a:spcPts val="0"/>
                        </a:spcBef>
                        <a:buNone/>
                      </a:pPr>
                      <a:r>
                        <a:rPr lang="en" sz="1800"/>
                        <a:t>Rogers, </a:t>
                      </a:r>
                    </a:p>
                  </a:txBody>
                  <a:tcPr marL="91425" marR="91425" marT="91425" marB="91425"/>
                </a:tc>
                <a:extLst>
                  <a:ext uri="{0D108BD9-81ED-4DB2-BD59-A6C34878D82A}">
                    <a16:rowId xmlns:a16="http://schemas.microsoft.com/office/drawing/2014/main" val="10002"/>
                  </a:ext>
                </a:extLst>
              </a:tr>
              <a:tr h="859350">
                <a:tc>
                  <a:txBody>
                    <a:bodyPr/>
                    <a:lstStyle/>
                    <a:p>
                      <a:pPr lvl="0" rtl="0">
                        <a:spcBef>
                          <a:spcPts val="0"/>
                        </a:spcBef>
                        <a:buNone/>
                      </a:pPr>
                      <a:r>
                        <a:rPr lang="en" sz="2400" b="1">
                          <a:solidFill>
                            <a:srgbClr val="000000"/>
                          </a:solidFill>
                        </a:rPr>
                        <a:t>3</a:t>
                      </a:r>
                    </a:p>
                  </a:txBody>
                  <a:tcPr marL="91425" marR="91425" marT="91425" marB="91425"/>
                </a:tc>
                <a:tc>
                  <a:txBody>
                    <a:bodyPr/>
                    <a:lstStyle/>
                    <a:p>
                      <a:pPr lvl="0" rtl="0">
                        <a:spcBef>
                          <a:spcPts val="0"/>
                        </a:spcBef>
                        <a:buNone/>
                      </a:pPr>
                      <a:r>
                        <a:rPr lang="en" sz="1800"/>
                        <a:t>Salazar, Rivera, Y., </a:t>
                      </a: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72" name="Shape 72"/>
          <p:cNvGraphicFramePr/>
          <p:nvPr/>
        </p:nvGraphicFramePr>
        <p:xfrm>
          <a:off x="4207375" y="1654404"/>
          <a:ext cx="3000000" cy="3000000"/>
        </p:xfrm>
        <a:graphic>
          <a:graphicData uri="http://schemas.openxmlformats.org/drawingml/2006/table">
            <a:tbl>
              <a:tblPr>
                <a:noFill/>
              </a:tblPr>
              <a:tblGrid>
                <a:gridCol w="557350">
                  <a:extLst>
                    <a:ext uri="{9D8B030D-6E8A-4147-A177-3AD203B41FA5}">
                      <a16:colId xmlns:a16="http://schemas.microsoft.com/office/drawing/2014/main" val="20000"/>
                    </a:ext>
                  </a:extLst>
                </a:gridCol>
                <a:gridCol w="4186975">
                  <a:extLst>
                    <a:ext uri="{9D8B030D-6E8A-4147-A177-3AD203B41FA5}">
                      <a16:colId xmlns:a16="http://schemas.microsoft.com/office/drawing/2014/main" val="20001"/>
                    </a:ext>
                  </a:extLst>
                </a:gridCol>
              </a:tblGrid>
              <a:tr h="449825">
                <a:tc>
                  <a:txBody>
                    <a:bodyPr/>
                    <a:lstStyle/>
                    <a:p>
                      <a:pPr lvl="0" rtl="0">
                        <a:spcBef>
                          <a:spcPts val="0"/>
                        </a:spcBef>
                        <a:buNone/>
                      </a:pPr>
                      <a:r>
                        <a:rPr lang="en" sz="2000" b="1"/>
                        <a:t>#</a:t>
                      </a:r>
                    </a:p>
                  </a:txBody>
                  <a:tcPr marL="91425" marR="91425" marT="91425" marB="91425"/>
                </a:tc>
                <a:tc>
                  <a:txBody>
                    <a:bodyPr/>
                    <a:lstStyle/>
                    <a:p>
                      <a:pPr lvl="0" rtl="0">
                        <a:spcBef>
                          <a:spcPts val="0"/>
                        </a:spcBef>
                        <a:buNone/>
                      </a:pPr>
                      <a:r>
                        <a:rPr lang="en" sz="2000" b="1"/>
                        <a:t>Students</a:t>
                      </a:r>
                    </a:p>
                  </a:txBody>
                  <a:tcPr marL="91425" marR="91425" marT="91425" marB="91425"/>
                </a:tc>
                <a:extLst>
                  <a:ext uri="{0D108BD9-81ED-4DB2-BD59-A6C34878D82A}">
                    <a16:rowId xmlns:a16="http://schemas.microsoft.com/office/drawing/2014/main" val="10000"/>
                  </a:ext>
                </a:extLst>
              </a:tr>
              <a:tr h="678275">
                <a:tc>
                  <a:txBody>
                    <a:bodyPr/>
                    <a:lstStyle/>
                    <a:p>
                      <a:pPr lvl="0" rtl="0">
                        <a:spcBef>
                          <a:spcPts val="0"/>
                        </a:spcBef>
                        <a:buNone/>
                      </a:pPr>
                      <a:r>
                        <a:rPr lang="en" sz="2400" b="1">
                          <a:solidFill>
                            <a:srgbClr val="000000"/>
                          </a:solidFill>
                        </a:rPr>
                        <a:t>4</a:t>
                      </a:r>
                    </a:p>
                  </a:txBody>
                  <a:tcPr marL="91425" marR="91425" marT="91425" marB="91425"/>
                </a:tc>
                <a:tc>
                  <a:txBody>
                    <a:bodyPr/>
                    <a:lstStyle/>
                    <a:p>
                      <a:pPr lvl="0" rtl="0">
                        <a:spcBef>
                          <a:spcPts val="0"/>
                        </a:spcBef>
                        <a:buNone/>
                      </a:pPr>
                      <a:r>
                        <a:rPr lang="en" sz="1800"/>
                        <a:t>Rosario, </a:t>
                      </a:r>
                    </a:p>
                  </a:txBody>
                  <a:tcPr marL="91425" marR="91425" marT="91425" marB="91425"/>
                </a:tc>
                <a:extLst>
                  <a:ext uri="{0D108BD9-81ED-4DB2-BD59-A6C34878D82A}">
                    <a16:rowId xmlns:a16="http://schemas.microsoft.com/office/drawing/2014/main" val="10001"/>
                  </a:ext>
                </a:extLst>
              </a:tr>
              <a:tr h="850900">
                <a:tc>
                  <a:txBody>
                    <a:bodyPr/>
                    <a:lstStyle/>
                    <a:p>
                      <a:pPr lvl="0" rtl="0">
                        <a:spcBef>
                          <a:spcPts val="0"/>
                        </a:spcBef>
                        <a:buNone/>
                      </a:pPr>
                      <a:r>
                        <a:rPr lang="en" sz="2400" b="1">
                          <a:solidFill>
                            <a:srgbClr val="000000"/>
                          </a:solidFill>
                        </a:rPr>
                        <a:t>5</a:t>
                      </a:r>
                    </a:p>
                  </a:txBody>
                  <a:tcPr marL="91425" marR="91425" marT="91425" marB="91425"/>
                </a:tc>
                <a:tc>
                  <a:txBody>
                    <a:bodyPr/>
                    <a:lstStyle/>
                    <a:p>
                      <a:pPr lvl="0" rtl="0">
                        <a:spcBef>
                          <a:spcPts val="0"/>
                        </a:spcBef>
                        <a:buNone/>
                      </a:pPr>
                      <a:r>
                        <a:rPr lang="en" sz="1800"/>
                        <a:t>Ascona, Vega, Jenkins, Rodriguez</a:t>
                      </a:r>
                    </a:p>
                  </a:txBody>
                  <a:tcPr marL="91425" marR="91425" marT="91425" marB="914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896102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computer login</a:t>
            </a:r>
          </a:p>
        </p:txBody>
      </p:sp>
      <p:sp>
        <p:nvSpPr>
          <p:cNvPr id="78" name="Shape 78"/>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Account -&gt; </a:t>
            </a:r>
            <a:r>
              <a:rPr lang="en" sz="3600"/>
              <a:t>yellow527</a:t>
            </a:r>
          </a:p>
          <a:p>
            <a:pPr>
              <a:buNone/>
            </a:pPr>
            <a:endParaRPr/>
          </a:p>
          <a:p>
            <a:pPr>
              <a:buClr>
                <a:srgbClr val="000000"/>
              </a:buClr>
              <a:buSzPct val="36666"/>
              <a:buNone/>
            </a:pPr>
            <a:r>
              <a:rPr lang="en"/>
              <a:t>Password -&gt; </a:t>
            </a:r>
            <a:r>
              <a:rPr lang="en" sz="3000"/>
              <a:t>applepine333</a:t>
            </a:r>
          </a:p>
        </p:txBody>
      </p:sp>
    </p:spTree>
    <p:extLst>
      <p:ext uri="{BB962C8B-B14F-4D97-AF65-F5344CB8AC3E}">
        <p14:creationId xmlns:p14="http://schemas.microsoft.com/office/powerpoint/2010/main" val="42085532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graphicFrame>
        <p:nvGraphicFramePr>
          <p:cNvPr id="83" name="Shape 83"/>
          <p:cNvGraphicFramePr/>
          <p:nvPr/>
        </p:nvGraphicFramePr>
        <p:xfrm>
          <a:off x="54900" y="914950"/>
          <a:ext cx="3000000" cy="3000000"/>
        </p:xfrm>
        <a:graphic>
          <a:graphicData uri="http://schemas.openxmlformats.org/drawingml/2006/table">
            <a:tbl>
              <a:tblPr>
                <a:noFill/>
              </a:tblPr>
              <a:tblGrid>
                <a:gridCol w="1337700">
                  <a:extLst>
                    <a:ext uri="{9D8B030D-6E8A-4147-A177-3AD203B41FA5}">
                      <a16:colId xmlns:a16="http://schemas.microsoft.com/office/drawing/2014/main" val="20000"/>
                    </a:ext>
                  </a:extLst>
                </a:gridCol>
                <a:gridCol w="1499050">
                  <a:extLst>
                    <a:ext uri="{9D8B030D-6E8A-4147-A177-3AD203B41FA5}">
                      <a16:colId xmlns:a16="http://schemas.microsoft.com/office/drawing/2014/main" val="20001"/>
                    </a:ext>
                  </a:extLst>
                </a:gridCol>
              </a:tblGrid>
              <a:tr h="448850">
                <a:tc>
                  <a:txBody>
                    <a:bodyPr/>
                    <a:lstStyle/>
                    <a:p>
                      <a:pPr lvl="0">
                        <a:spcBef>
                          <a:spcPts val="0"/>
                        </a:spcBef>
                        <a:buNone/>
                      </a:pPr>
                      <a:r>
                        <a:rPr lang="en"/>
                        <a:t>Computer 1</a:t>
                      </a:r>
                    </a:p>
                  </a:txBody>
                  <a:tcPr marL="91425" marR="91425" marT="91425" marB="91425"/>
                </a:tc>
                <a:tc>
                  <a:txBody>
                    <a:bodyPr/>
                    <a:lstStyle/>
                    <a:p>
                      <a:pPr lvl="0">
                        <a:spcBef>
                          <a:spcPts val="0"/>
                        </a:spcBef>
                        <a:buNone/>
                      </a:pPr>
                      <a:r>
                        <a:rPr lang="en"/>
                        <a:t>Esi</a:t>
                      </a:r>
                    </a:p>
                  </a:txBody>
                  <a:tcPr marL="91425" marR="91425" marT="91425" marB="91425"/>
                </a:tc>
                <a:extLst>
                  <a:ext uri="{0D108BD9-81ED-4DB2-BD59-A6C34878D82A}">
                    <a16:rowId xmlns:a16="http://schemas.microsoft.com/office/drawing/2014/main" val="10000"/>
                  </a:ext>
                </a:extLst>
              </a:tr>
              <a:tr h="448850">
                <a:tc>
                  <a:txBody>
                    <a:bodyPr/>
                    <a:lstStyle/>
                    <a:p>
                      <a:pPr lvl="0">
                        <a:spcBef>
                          <a:spcPts val="0"/>
                        </a:spcBef>
                        <a:buClr>
                          <a:schemeClr val="dk1"/>
                        </a:buClr>
                        <a:buSzPct val="78571"/>
                        <a:buFont typeface="Arial"/>
                        <a:buNone/>
                      </a:pPr>
                      <a:r>
                        <a:rPr lang="en">
                          <a:solidFill>
                            <a:schemeClr val="dk1"/>
                          </a:solidFill>
                        </a:rPr>
                        <a:t>Computer 2</a:t>
                      </a:r>
                    </a:p>
                  </a:txBody>
                  <a:tcPr marL="91425" marR="91425" marT="91425" marB="91425"/>
                </a:tc>
                <a:tc>
                  <a:txBody>
                    <a:bodyPr/>
                    <a:lstStyle/>
                    <a:p>
                      <a:pPr lvl="0">
                        <a:spcBef>
                          <a:spcPts val="0"/>
                        </a:spcBef>
                        <a:buNone/>
                      </a:pPr>
                      <a:r>
                        <a:rPr lang="en"/>
                        <a:t>Ashlyn</a:t>
                      </a:r>
                    </a:p>
                  </a:txBody>
                  <a:tcPr marL="91425" marR="91425" marT="91425" marB="91425"/>
                </a:tc>
                <a:extLst>
                  <a:ext uri="{0D108BD9-81ED-4DB2-BD59-A6C34878D82A}">
                    <a16:rowId xmlns:a16="http://schemas.microsoft.com/office/drawing/2014/main" val="10001"/>
                  </a:ext>
                </a:extLst>
              </a:tr>
              <a:tr h="448850">
                <a:tc>
                  <a:txBody>
                    <a:bodyPr/>
                    <a:lstStyle/>
                    <a:p>
                      <a:pPr lvl="0">
                        <a:spcBef>
                          <a:spcPts val="0"/>
                        </a:spcBef>
                        <a:buClr>
                          <a:schemeClr val="dk1"/>
                        </a:buClr>
                        <a:buSzPct val="78571"/>
                        <a:buFont typeface="Arial"/>
                        <a:buNone/>
                      </a:pPr>
                      <a:r>
                        <a:rPr lang="en">
                          <a:solidFill>
                            <a:schemeClr val="dk1"/>
                          </a:solidFill>
                        </a:rPr>
                        <a:t>Computer 3</a:t>
                      </a:r>
                    </a:p>
                  </a:txBody>
                  <a:tcPr marL="91425" marR="91425" marT="91425" marB="91425"/>
                </a:tc>
                <a:tc>
                  <a:txBody>
                    <a:bodyPr/>
                    <a:lstStyle/>
                    <a:p>
                      <a:pPr lvl="0">
                        <a:spcBef>
                          <a:spcPts val="0"/>
                        </a:spcBef>
                        <a:buNone/>
                      </a:pPr>
                      <a:r>
                        <a:rPr lang="en"/>
                        <a:t>Grace</a:t>
                      </a:r>
                    </a:p>
                  </a:txBody>
                  <a:tcPr marL="91425" marR="91425" marT="91425" marB="91425"/>
                </a:tc>
                <a:extLst>
                  <a:ext uri="{0D108BD9-81ED-4DB2-BD59-A6C34878D82A}">
                    <a16:rowId xmlns:a16="http://schemas.microsoft.com/office/drawing/2014/main" val="10002"/>
                  </a:ext>
                </a:extLst>
              </a:tr>
              <a:tr h="448850">
                <a:tc>
                  <a:txBody>
                    <a:bodyPr/>
                    <a:lstStyle/>
                    <a:p>
                      <a:pPr lvl="0">
                        <a:spcBef>
                          <a:spcPts val="0"/>
                        </a:spcBef>
                        <a:buClr>
                          <a:schemeClr val="dk1"/>
                        </a:buClr>
                        <a:buSzPct val="78571"/>
                        <a:buFont typeface="Arial"/>
                        <a:buNone/>
                      </a:pPr>
                      <a:r>
                        <a:rPr lang="en">
                          <a:solidFill>
                            <a:schemeClr val="dk1"/>
                          </a:solidFill>
                        </a:rPr>
                        <a:t>Computer 4</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448850">
                <a:tc>
                  <a:txBody>
                    <a:bodyPr/>
                    <a:lstStyle/>
                    <a:p>
                      <a:pPr lvl="0">
                        <a:spcBef>
                          <a:spcPts val="0"/>
                        </a:spcBef>
                        <a:buClr>
                          <a:schemeClr val="dk1"/>
                        </a:buClr>
                        <a:buSzPct val="78571"/>
                        <a:buFont typeface="Arial"/>
                        <a:buNone/>
                      </a:pPr>
                      <a:r>
                        <a:rPr lang="en">
                          <a:solidFill>
                            <a:schemeClr val="dk1"/>
                          </a:solidFill>
                        </a:rPr>
                        <a:t>Computer 5</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r h="448850">
                <a:tc>
                  <a:txBody>
                    <a:bodyPr/>
                    <a:lstStyle/>
                    <a:p>
                      <a:pPr lvl="0">
                        <a:spcBef>
                          <a:spcPts val="0"/>
                        </a:spcBef>
                        <a:buClr>
                          <a:schemeClr val="dk1"/>
                        </a:buClr>
                        <a:buSzPct val="78571"/>
                        <a:buFont typeface="Arial"/>
                        <a:buNone/>
                      </a:pPr>
                      <a:r>
                        <a:rPr lang="en">
                          <a:solidFill>
                            <a:schemeClr val="dk1"/>
                          </a:solidFill>
                        </a:rPr>
                        <a:t>Computer 6</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5"/>
                  </a:ext>
                </a:extLst>
              </a:tr>
              <a:tr h="448850">
                <a:tc>
                  <a:txBody>
                    <a:bodyPr/>
                    <a:lstStyle/>
                    <a:p>
                      <a:pPr lvl="0">
                        <a:spcBef>
                          <a:spcPts val="0"/>
                        </a:spcBef>
                        <a:buClr>
                          <a:schemeClr val="dk1"/>
                        </a:buClr>
                        <a:buSzPct val="78571"/>
                        <a:buFont typeface="Arial"/>
                        <a:buNone/>
                      </a:pPr>
                      <a:r>
                        <a:rPr lang="en">
                          <a:solidFill>
                            <a:schemeClr val="dk1"/>
                          </a:solidFill>
                        </a:rPr>
                        <a:t>Computer 7</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6"/>
                  </a:ext>
                </a:extLst>
              </a:tr>
              <a:tr h="448850">
                <a:tc>
                  <a:txBody>
                    <a:bodyPr/>
                    <a:lstStyle/>
                    <a:p>
                      <a:pPr lvl="0">
                        <a:spcBef>
                          <a:spcPts val="0"/>
                        </a:spcBef>
                        <a:buClr>
                          <a:schemeClr val="dk1"/>
                        </a:buClr>
                        <a:buSzPct val="78571"/>
                        <a:buFont typeface="Arial"/>
                        <a:buNone/>
                      </a:pPr>
                      <a:r>
                        <a:rPr lang="en">
                          <a:solidFill>
                            <a:schemeClr val="dk1"/>
                          </a:solidFill>
                        </a:rPr>
                        <a:t>Computer 8</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7"/>
                  </a:ext>
                </a:extLst>
              </a:tr>
              <a:tr h="448850">
                <a:tc>
                  <a:txBody>
                    <a:bodyPr/>
                    <a:lstStyle/>
                    <a:p>
                      <a:pPr lvl="0">
                        <a:spcBef>
                          <a:spcPts val="0"/>
                        </a:spcBef>
                        <a:buClr>
                          <a:schemeClr val="dk1"/>
                        </a:buClr>
                        <a:buSzPct val="78571"/>
                        <a:buFont typeface="Arial"/>
                        <a:buNone/>
                      </a:pPr>
                      <a:r>
                        <a:rPr lang="en">
                          <a:solidFill>
                            <a:schemeClr val="dk1"/>
                          </a:solidFill>
                        </a:rPr>
                        <a:t>Computer 9</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8"/>
                  </a:ext>
                </a:extLst>
              </a:tr>
              <a:tr h="448850">
                <a:tc>
                  <a:txBody>
                    <a:bodyPr/>
                    <a:lstStyle/>
                    <a:p>
                      <a:pPr lvl="0">
                        <a:spcBef>
                          <a:spcPts val="0"/>
                        </a:spcBef>
                        <a:buClr>
                          <a:schemeClr val="dk1"/>
                        </a:buClr>
                        <a:buSzPct val="78571"/>
                        <a:buFont typeface="Arial"/>
                        <a:buNone/>
                      </a:pPr>
                      <a:r>
                        <a:rPr lang="en">
                          <a:solidFill>
                            <a:schemeClr val="dk1"/>
                          </a:solidFill>
                        </a:rPr>
                        <a:t>Computer 10</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9"/>
                  </a:ext>
                </a:extLst>
              </a:tr>
              <a:tr h="448850">
                <a:tc>
                  <a:txBody>
                    <a:bodyPr/>
                    <a:lstStyle/>
                    <a:p>
                      <a:pPr lvl="0">
                        <a:spcBef>
                          <a:spcPts val="0"/>
                        </a:spcBef>
                        <a:buClr>
                          <a:schemeClr val="dk1"/>
                        </a:buClr>
                        <a:buSzPct val="78571"/>
                        <a:buFont typeface="Arial"/>
                        <a:buNone/>
                      </a:pPr>
                      <a:r>
                        <a:rPr lang="en">
                          <a:solidFill>
                            <a:schemeClr val="dk1"/>
                          </a:solidFill>
                        </a:rPr>
                        <a:t>Computer 11</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10"/>
                  </a:ext>
                </a:extLst>
              </a:tr>
            </a:tbl>
          </a:graphicData>
        </a:graphic>
      </p:graphicFrame>
      <p:graphicFrame>
        <p:nvGraphicFramePr>
          <p:cNvPr id="84" name="Shape 84"/>
          <p:cNvGraphicFramePr/>
          <p:nvPr/>
        </p:nvGraphicFramePr>
        <p:xfrm>
          <a:off x="2993100" y="914950"/>
          <a:ext cx="3000000" cy="3000000"/>
        </p:xfrm>
        <a:graphic>
          <a:graphicData uri="http://schemas.openxmlformats.org/drawingml/2006/table">
            <a:tbl>
              <a:tblPr>
                <a:noFill/>
              </a:tblPr>
              <a:tblGrid>
                <a:gridCol w="1261025">
                  <a:extLst>
                    <a:ext uri="{9D8B030D-6E8A-4147-A177-3AD203B41FA5}">
                      <a16:colId xmlns:a16="http://schemas.microsoft.com/office/drawing/2014/main" val="20000"/>
                    </a:ext>
                  </a:extLst>
                </a:gridCol>
                <a:gridCol w="1888350">
                  <a:extLst>
                    <a:ext uri="{9D8B030D-6E8A-4147-A177-3AD203B41FA5}">
                      <a16:colId xmlns:a16="http://schemas.microsoft.com/office/drawing/2014/main" val="20001"/>
                    </a:ext>
                  </a:extLst>
                </a:gridCol>
              </a:tblGrid>
              <a:tr h="448850">
                <a:tc>
                  <a:txBody>
                    <a:bodyPr/>
                    <a:lstStyle/>
                    <a:p>
                      <a:pPr lvl="0" rtl="0">
                        <a:spcBef>
                          <a:spcPts val="0"/>
                        </a:spcBef>
                        <a:buNone/>
                      </a:pPr>
                      <a:r>
                        <a:rPr lang="en"/>
                        <a:t>Computer 12</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0"/>
                  </a:ext>
                </a:extLst>
              </a:tr>
              <a:tr h="448850">
                <a:tc>
                  <a:txBody>
                    <a:bodyPr/>
                    <a:lstStyle/>
                    <a:p>
                      <a:pPr lvl="0" rtl="0">
                        <a:spcBef>
                          <a:spcPts val="0"/>
                        </a:spcBef>
                        <a:buNone/>
                      </a:pPr>
                      <a:r>
                        <a:rPr lang="en">
                          <a:solidFill>
                            <a:schemeClr val="dk1"/>
                          </a:solidFill>
                        </a:rPr>
                        <a:t>Computer 13</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1"/>
                  </a:ext>
                </a:extLst>
              </a:tr>
              <a:tr h="448850">
                <a:tc>
                  <a:txBody>
                    <a:bodyPr/>
                    <a:lstStyle/>
                    <a:p>
                      <a:pPr lvl="0" rtl="0">
                        <a:spcBef>
                          <a:spcPts val="0"/>
                        </a:spcBef>
                        <a:buNone/>
                      </a:pPr>
                      <a:r>
                        <a:rPr lang="en">
                          <a:solidFill>
                            <a:schemeClr val="dk1"/>
                          </a:solidFill>
                        </a:rPr>
                        <a:t>Computer 14</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2"/>
                  </a:ext>
                </a:extLst>
              </a:tr>
              <a:tr h="448850">
                <a:tc>
                  <a:txBody>
                    <a:bodyPr/>
                    <a:lstStyle/>
                    <a:p>
                      <a:pPr lvl="0" rtl="0">
                        <a:spcBef>
                          <a:spcPts val="0"/>
                        </a:spcBef>
                        <a:buNone/>
                      </a:pPr>
                      <a:r>
                        <a:rPr lang="en">
                          <a:solidFill>
                            <a:schemeClr val="dk1"/>
                          </a:solidFill>
                        </a:rPr>
                        <a:t>Computer 15</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448850">
                <a:tc>
                  <a:txBody>
                    <a:bodyPr/>
                    <a:lstStyle/>
                    <a:p>
                      <a:pPr lvl="0" rtl="0">
                        <a:spcBef>
                          <a:spcPts val="0"/>
                        </a:spcBef>
                        <a:buNone/>
                      </a:pPr>
                      <a:r>
                        <a:rPr lang="en">
                          <a:solidFill>
                            <a:schemeClr val="dk1"/>
                          </a:solidFill>
                        </a:rPr>
                        <a:t>Computer 16</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r h="448850">
                <a:tc>
                  <a:txBody>
                    <a:bodyPr/>
                    <a:lstStyle/>
                    <a:p>
                      <a:pPr lvl="0" rtl="0">
                        <a:spcBef>
                          <a:spcPts val="0"/>
                        </a:spcBef>
                        <a:buNone/>
                      </a:pPr>
                      <a:r>
                        <a:rPr lang="en">
                          <a:solidFill>
                            <a:schemeClr val="dk1"/>
                          </a:solidFill>
                        </a:rPr>
                        <a:t>Computer 17</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5"/>
                  </a:ext>
                </a:extLst>
              </a:tr>
              <a:tr h="448850">
                <a:tc>
                  <a:txBody>
                    <a:bodyPr/>
                    <a:lstStyle/>
                    <a:p>
                      <a:pPr lvl="0" rtl="0">
                        <a:spcBef>
                          <a:spcPts val="0"/>
                        </a:spcBef>
                        <a:buNone/>
                      </a:pPr>
                      <a:r>
                        <a:rPr lang="en">
                          <a:solidFill>
                            <a:schemeClr val="dk1"/>
                          </a:solidFill>
                        </a:rPr>
                        <a:t>Computer 18</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6"/>
                  </a:ext>
                </a:extLst>
              </a:tr>
              <a:tr h="448850">
                <a:tc>
                  <a:txBody>
                    <a:bodyPr/>
                    <a:lstStyle/>
                    <a:p>
                      <a:pPr lvl="0" rtl="0">
                        <a:spcBef>
                          <a:spcPts val="0"/>
                        </a:spcBef>
                        <a:buNone/>
                      </a:pPr>
                      <a:r>
                        <a:rPr lang="en">
                          <a:solidFill>
                            <a:schemeClr val="dk1"/>
                          </a:solidFill>
                        </a:rPr>
                        <a:t>Computer 19</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7"/>
                  </a:ext>
                </a:extLst>
              </a:tr>
              <a:tr h="448850">
                <a:tc>
                  <a:txBody>
                    <a:bodyPr/>
                    <a:lstStyle/>
                    <a:p>
                      <a:pPr lvl="0" rtl="0">
                        <a:spcBef>
                          <a:spcPts val="0"/>
                        </a:spcBef>
                        <a:buNone/>
                      </a:pPr>
                      <a:r>
                        <a:rPr lang="en">
                          <a:solidFill>
                            <a:schemeClr val="dk1"/>
                          </a:solidFill>
                        </a:rPr>
                        <a:t>Computer 20</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8"/>
                  </a:ext>
                </a:extLst>
              </a:tr>
              <a:tr h="448850">
                <a:tc>
                  <a:txBody>
                    <a:bodyPr/>
                    <a:lstStyle/>
                    <a:p>
                      <a:pPr lvl="0" rtl="0">
                        <a:spcBef>
                          <a:spcPts val="0"/>
                        </a:spcBef>
                        <a:buNone/>
                      </a:pPr>
                      <a:r>
                        <a:rPr lang="en">
                          <a:solidFill>
                            <a:schemeClr val="dk1"/>
                          </a:solidFill>
                        </a:rPr>
                        <a:t>Computer 21</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9"/>
                  </a:ext>
                </a:extLst>
              </a:tr>
              <a:tr h="448850">
                <a:tc>
                  <a:txBody>
                    <a:bodyPr/>
                    <a:lstStyle/>
                    <a:p>
                      <a:pPr lvl="0" rtl="0">
                        <a:spcBef>
                          <a:spcPts val="0"/>
                        </a:spcBef>
                        <a:buNone/>
                      </a:pPr>
                      <a:r>
                        <a:rPr lang="en">
                          <a:solidFill>
                            <a:schemeClr val="dk1"/>
                          </a:solidFill>
                        </a:rPr>
                        <a:t>Computer 22</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10"/>
                  </a:ext>
                </a:extLst>
              </a:tr>
            </a:tbl>
          </a:graphicData>
        </a:graphic>
      </p:graphicFrame>
      <p:graphicFrame>
        <p:nvGraphicFramePr>
          <p:cNvPr id="85" name="Shape 85"/>
          <p:cNvGraphicFramePr/>
          <p:nvPr/>
        </p:nvGraphicFramePr>
        <p:xfrm>
          <a:off x="6243925" y="914950"/>
          <a:ext cx="3000000" cy="3000000"/>
        </p:xfrm>
        <a:graphic>
          <a:graphicData uri="http://schemas.openxmlformats.org/drawingml/2006/table">
            <a:tbl>
              <a:tblPr>
                <a:noFill/>
              </a:tblPr>
              <a:tblGrid>
                <a:gridCol w="1231775">
                  <a:extLst>
                    <a:ext uri="{9D8B030D-6E8A-4147-A177-3AD203B41FA5}">
                      <a16:colId xmlns:a16="http://schemas.microsoft.com/office/drawing/2014/main" val="20000"/>
                    </a:ext>
                  </a:extLst>
                </a:gridCol>
                <a:gridCol w="1635225">
                  <a:extLst>
                    <a:ext uri="{9D8B030D-6E8A-4147-A177-3AD203B41FA5}">
                      <a16:colId xmlns:a16="http://schemas.microsoft.com/office/drawing/2014/main" val="20001"/>
                    </a:ext>
                  </a:extLst>
                </a:gridCol>
              </a:tblGrid>
              <a:tr h="448850">
                <a:tc>
                  <a:txBody>
                    <a:bodyPr/>
                    <a:lstStyle/>
                    <a:p>
                      <a:pPr lvl="0" rtl="0">
                        <a:spcBef>
                          <a:spcPts val="0"/>
                        </a:spcBef>
                        <a:buNone/>
                      </a:pPr>
                      <a:r>
                        <a:rPr lang="en"/>
                        <a:t>Computer 23</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0"/>
                  </a:ext>
                </a:extLst>
              </a:tr>
              <a:tr h="448850">
                <a:tc>
                  <a:txBody>
                    <a:bodyPr/>
                    <a:lstStyle/>
                    <a:p>
                      <a:pPr lvl="0" rtl="0">
                        <a:spcBef>
                          <a:spcPts val="0"/>
                        </a:spcBef>
                        <a:buNone/>
                      </a:pPr>
                      <a:r>
                        <a:rPr lang="en">
                          <a:solidFill>
                            <a:schemeClr val="dk1"/>
                          </a:solidFill>
                        </a:rPr>
                        <a:t>Computer 24</a:t>
                      </a:r>
                    </a:p>
                  </a:txBody>
                  <a:tcPr marL="91425" marR="91425" marT="91425" marB="91425"/>
                </a:tc>
                <a:tc>
                  <a:txBody>
                    <a:bodyPr/>
                    <a:lstStyle/>
                    <a:p>
                      <a:pPr lvl="0">
                        <a:spcBef>
                          <a:spcPts val="0"/>
                        </a:spcBef>
                        <a:buClr>
                          <a:schemeClr val="dk1"/>
                        </a:buClr>
                        <a:buSzPct val="78571"/>
                        <a:buFont typeface="Arial"/>
                        <a:buNone/>
                      </a:pPr>
                      <a:endParaRPr/>
                    </a:p>
                  </a:txBody>
                  <a:tcPr marL="91425" marR="91425" marT="91425" marB="91425"/>
                </a:tc>
                <a:extLst>
                  <a:ext uri="{0D108BD9-81ED-4DB2-BD59-A6C34878D82A}">
                    <a16:rowId xmlns:a16="http://schemas.microsoft.com/office/drawing/2014/main" val="10001"/>
                  </a:ext>
                </a:extLst>
              </a:tr>
              <a:tr h="448850">
                <a:tc>
                  <a:txBody>
                    <a:bodyPr/>
                    <a:lstStyle/>
                    <a:p>
                      <a:pPr lvl="0" rtl="0">
                        <a:spcBef>
                          <a:spcPts val="0"/>
                        </a:spcBef>
                        <a:buNone/>
                      </a:pPr>
                      <a:r>
                        <a:rPr lang="en">
                          <a:solidFill>
                            <a:schemeClr val="dk1"/>
                          </a:solidFill>
                        </a:rPr>
                        <a:t>Computer 25</a:t>
                      </a:r>
                    </a:p>
                  </a:txBody>
                  <a:tcPr marL="91425" marR="91425" marT="91425" marB="91425"/>
                </a:tc>
                <a:tc>
                  <a:txBody>
                    <a:bodyPr/>
                    <a:lstStyle/>
                    <a:p>
                      <a:pPr lvl="0">
                        <a:spcBef>
                          <a:spcPts val="0"/>
                        </a:spcBef>
                        <a:buNone/>
                      </a:pPr>
                      <a:r>
                        <a:rPr lang="en"/>
                        <a:t>Andrew</a:t>
                      </a:r>
                    </a:p>
                  </a:txBody>
                  <a:tcPr marL="91425" marR="91425" marT="91425" marB="91425"/>
                </a:tc>
                <a:extLst>
                  <a:ext uri="{0D108BD9-81ED-4DB2-BD59-A6C34878D82A}">
                    <a16:rowId xmlns:a16="http://schemas.microsoft.com/office/drawing/2014/main" val="10002"/>
                  </a:ext>
                </a:extLst>
              </a:tr>
              <a:tr h="448850">
                <a:tc>
                  <a:txBody>
                    <a:bodyPr/>
                    <a:lstStyle/>
                    <a:p>
                      <a:pPr lvl="0" rtl="0">
                        <a:spcBef>
                          <a:spcPts val="0"/>
                        </a:spcBef>
                        <a:buNone/>
                      </a:pPr>
                      <a:r>
                        <a:rPr lang="en">
                          <a:solidFill>
                            <a:schemeClr val="dk1"/>
                          </a:solidFill>
                        </a:rPr>
                        <a:t>Computer 26</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448850">
                <a:tc>
                  <a:txBody>
                    <a:bodyPr/>
                    <a:lstStyle/>
                    <a:p>
                      <a:pPr lvl="0" rtl="0">
                        <a:spcBef>
                          <a:spcPts val="0"/>
                        </a:spcBef>
                        <a:buNone/>
                      </a:pPr>
                      <a:r>
                        <a:rPr lang="en">
                          <a:solidFill>
                            <a:schemeClr val="dk1"/>
                          </a:solidFill>
                        </a:rPr>
                        <a:t>Computer 27</a:t>
                      </a:r>
                    </a:p>
                  </a:txBody>
                  <a:tcPr marL="91425" marR="91425" marT="91425" marB="91425"/>
                </a:tc>
                <a:tc>
                  <a:txBody>
                    <a:bodyPr/>
                    <a:lstStyle/>
                    <a:p>
                      <a:pPr lvl="0" rtl="0">
                        <a:spcBef>
                          <a:spcPts val="0"/>
                        </a:spcBef>
                        <a:buNone/>
                      </a:pPr>
                      <a:r>
                        <a:rPr lang="en"/>
                        <a:t>Tyler</a:t>
                      </a:r>
                    </a:p>
                  </a:txBody>
                  <a:tcPr marL="91425" marR="91425" marT="91425" marB="91425"/>
                </a:tc>
                <a:extLst>
                  <a:ext uri="{0D108BD9-81ED-4DB2-BD59-A6C34878D82A}">
                    <a16:rowId xmlns:a16="http://schemas.microsoft.com/office/drawing/2014/main" val="10004"/>
                  </a:ext>
                </a:extLst>
              </a:tr>
              <a:tr h="448850">
                <a:tc>
                  <a:txBody>
                    <a:bodyPr/>
                    <a:lstStyle/>
                    <a:p>
                      <a:pPr lvl="0" rtl="0">
                        <a:spcBef>
                          <a:spcPts val="0"/>
                        </a:spcBef>
                        <a:buNone/>
                      </a:pPr>
                      <a:r>
                        <a:rPr lang="en">
                          <a:solidFill>
                            <a:schemeClr val="dk1"/>
                          </a:solidFill>
                        </a:rPr>
                        <a:t>Computer 28</a:t>
                      </a:r>
                    </a:p>
                  </a:txBody>
                  <a:tcPr marL="91425" marR="91425" marT="91425" marB="91425"/>
                </a:tc>
                <a:tc>
                  <a:txBody>
                    <a:bodyPr/>
                    <a:lstStyle/>
                    <a:p>
                      <a:pPr lvl="0">
                        <a:spcBef>
                          <a:spcPts val="0"/>
                        </a:spcBef>
                        <a:buNone/>
                      </a:pPr>
                      <a:r>
                        <a:rPr lang="en"/>
                        <a:t>Tyran</a:t>
                      </a:r>
                    </a:p>
                  </a:txBody>
                  <a:tcPr marL="91425" marR="91425" marT="91425" marB="91425"/>
                </a:tc>
                <a:extLst>
                  <a:ext uri="{0D108BD9-81ED-4DB2-BD59-A6C34878D82A}">
                    <a16:rowId xmlns:a16="http://schemas.microsoft.com/office/drawing/2014/main" val="10005"/>
                  </a:ext>
                </a:extLst>
              </a:tr>
              <a:tr h="448850">
                <a:tc>
                  <a:txBody>
                    <a:bodyPr/>
                    <a:lstStyle/>
                    <a:p>
                      <a:pPr lvl="0" rtl="0">
                        <a:spcBef>
                          <a:spcPts val="0"/>
                        </a:spcBef>
                        <a:buNone/>
                      </a:pPr>
                      <a:r>
                        <a:rPr lang="en">
                          <a:solidFill>
                            <a:schemeClr val="dk1"/>
                          </a:solidFill>
                        </a:rPr>
                        <a:t>Laptop 2</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6"/>
                  </a:ext>
                </a:extLst>
              </a:tr>
              <a:tr h="448850">
                <a:tc>
                  <a:txBody>
                    <a:bodyPr/>
                    <a:lstStyle/>
                    <a:p>
                      <a:pPr lvl="0" rtl="0">
                        <a:spcBef>
                          <a:spcPts val="0"/>
                        </a:spcBef>
                        <a:buNone/>
                      </a:pPr>
                      <a:r>
                        <a:rPr lang="en">
                          <a:solidFill>
                            <a:schemeClr val="dk1"/>
                          </a:solidFill>
                        </a:rPr>
                        <a:t>Laptop 3</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7"/>
                  </a:ext>
                </a:extLst>
              </a:tr>
              <a:tr h="448850">
                <a:tc>
                  <a:txBody>
                    <a:bodyPr/>
                    <a:lstStyle/>
                    <a:p>
                      <a:pPr lvl="0" rtl="0">
                        <a:spcBef>
                          <a:spcPts val="0"/>
                        </a:spcBef>
                        <a:buNone/>
                      </a:pPr>
                      <a:r>
                        <a:rPr lang="en">
                          <a:solidFill>
                            <a:schemeClr val="dk1"/>
                          </a:solidFill>
                        </a:rPr>
                        <a:t>Laptop 4</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67212794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Objectives</a:t>
            </a:r>
          </a:p>
        </p:txBody>
      </p:sp>
      <p:sp>
        <p:nvSpPr>
          <p:cNvPr id="80" name="Shape 80"/>
          <p:cNvSpPr txBox="1">
            <a:spLocks noGrp="1"/>
          </p:cNvSpPr>
          <p:nvPr>
            <p:ph type="body" idx="1"/>
          </p:nvPr>
        </p:nvSpPr>
        <p:spPr>
          <a:xfrm>
            <a:off x="457200" y="1397000"/>
            <a:ext cx="3994500" cy="4967700"/>
          </a:xfrm>
          <a:prstGeom prst="rect">
            <a:avLst/>
          </a:prstGeom>
        </p:spPr>
        <p:txBody>
          <a:bodyPr lIns="91425" tIns="91425" rIns="91425" bIns="91425" anchor="t" anchorCtr="0">
            <a:noAutofit/>
          </a:bodyPr>
          <a:lstStyle/>
          <a:p>
            <a:pPr lvl="0" rtl="0">
              <a:spcBef>
                <a:spcPts val="0"/>
              </a:spcBef>
              <a:buClr>
                <a:schemeClr val="dk1"/>
              </a:buClr>
              <a:buSzPct val="42307"/>
              <a:buFont typeface="Arial"/>
              <a:buNone/>
            </a:pPr>
            <a:r>
              <a:rPr lang="en" sz="2600" b="1"/>
              <a:t>Knowledge:</a:t>
            </a:r>
          </a:p>
          <a:p>
            <a:pPr marL="457200" lvl="0" indent="-381000" rtl="0">
              <a:spcBef>
                <a:spcPts val="0"/>
              </a:spcBef>
              <a:buSzPct val="100000"/>
            </a:pPr>
            <a:r>
              <a:rPr lang="en" sz="2400" i="1"/>
              <a:t>What is a String?</a:t>
            </a:r>
          </a:p>
          <a:p>
            <a:pPr marL="457200" lvl="0" indent="-381000" rtl="0">
              <a:spcBef>
                <a:spcPts val="0"/>
              </a:spcBef>
              <a:buSzPct val="100000"/>
            </a:pPr>
            <a:r>
              <a:rPr lang="en" sz="2400" i="1"/>
              <a:t>What is an index in a String?</a:t>
            </a:r>
          </a:p>
          <a:p>
            <a:pPr lvl="0" rtl="0">
              <a:spcBef>
                <a:spcPts val="0"/>
              </a:spcBef>
              <a:buNone/>
            </a:pPr>
            <a:endParaRPr sz="2600" i="1"/>
          </a:p>
          <a:p>
            <a:pPr lvl="0">
              <a:spcBef>
                <a:spcPts val="0"/>
              </a:spcBef>
              <a:buNone/>
            </a:pPr>
            <a:endParaRPr/>
          </a:p>
        </p:txBody>
      </p:sp>
      <p:sp>
        <p:nvSpPr>
          <p:cNvPr id="81" name="Shape 81"/>
          <p:cNvSpPr txBox="1">
            <a:spLocks noGrp="1"/>
          </p:cNvSpPr>
          <p:nvPr>
            <p:ph type="body" idx="2"/>
          </p:nvPr>
        </p:nvSpPr>
        <p:spPr>
          <a:xfrm>
            <a:off x="4692273" y="1397000"/>
            <a:ext cx="3994500" cy="4967700"/>
          </a:xfrm>
          <a:prstGeom prst="rect">
            <a:avLst/>
          </a:prstGeom>
        </p:spPr>
        <p:txBody>
          <a:bodyPr lIns="91425" tIns="91425" rIns="91425" bIns="91425" anchor="t" anchorCtr="0">
            <a:noAutofit/>
          </a:bodyPr>
          <a:lstStyle/>
          <a:p>
            <a:pPr lvl="0" rtl="0">
              <a:spcBef>
                <a:spcPts val="0"/>
              </a:spcBef>
              <a:buClr>
                <a:schemeClr val="dk1"/>
              </a:buClr>
              <a:buSzPct val="42307"/>
              <a:buFont typeface="Arial"/>
              <a:buNone/>
            </a:pPr>
            <a:r>
              <a:rPr lang="en" sz="2600" b="1"/>
              <a:t>Skills:</a:t>
            </a:r>
          </a:p>
          <a:p>
            <a:pPr marL="457200" lvl="0" indent="-355600" rtl="0">
              <a:spcBef>
                <a:spcPts val="0"/>
              </a:spcBef>
              <a:buSzPct val="100000"/>
            </a:pPr>
            <a:r>
              <a:rPr lang="en" sz="2000" i="1"/>
              <a:t>Given documentation for functions that can be called on a String, identify the parts including: name, parameters, return type.</a:t>
            </a:r>
          </a:p>
          <a:p>
            <a:pPr marL="457200" lvl="0" indent="-355600">
              <a:spcBef>
                <a:spcPts val="0"/>
              </a:spcBef>
              <a:buSzPct val="100000"/>
            </a:pPr>
            <a:r>
              <a:rPr lang="en" sz="2000" i="1"/>
              <a:t>Given documentation for String functions and a program that calls those functions, trace the code to predict the output of the program.</a:t>
            </a:r>
          </a:p>
        </p:txBody>
      </p:sp>
    </p:spTree>
    <p:extLst>
      <p:ext uri="{BB962C8B-B14F-4D97-AF65-F5344CB8AC3E}">
        <p14:creationId xmlns:p14="http://schemas.microsoft.com/office/powerpoint/2010/main" val="319510911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A string is...</a:t>
            </a:r>
          </a:p>
        </p:txBody>
      </p:sp>
      <p:sp>
        <p:nvSpPr>
          <p:cNvPr id="87" name="Shape 8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a:spcBef>
                <a:spcPts val="0"/>
              </a:spcBef>
              <a:buNone/>
            </a:pPr>
            <a:r>
              <a:rPr lang="en"/>
              <a:t>A sequence of characters!</a:t>
            </a:r>
          </a:p>
        </p:txBody>
      </p:sp>
    </p:spTree>
    <p:extLst>
      <p:ext uri="{BB962C8B-B14F-4D97-AF65-F5344CB8AC3E}">
        <p14:creationId xmlns:p14="http://schemas.microsoft.com/office/powerpoint/2010/main" val="75098503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Examples of Strings!</a:t>
            </a:r>
          </a:p>
        </p:txBody>
      </p:sp>
      <p:sp>
        <p:nvSpPr>
          <p:cNvPr id="93" name="Shape 9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a:latin typeface="Ubuntu Mono"/>
                <a:ea typeface="Ubuntu Mono"/>
                <a:cs typeface="Ubuntu Mono"/>
                <a:sym typeface="Ubuntu Mono"/>
              </a:rPr>
              <a:t>(define school “AFSE”)</a:t>
            </a:r>
          </a:p>
          <a:p>
            <a:pPr lvl="0" rtl="0">
              <a:spcBef>
                <a:spcPts val="0"/>
              </a:spcBef>
              <a:buNone/>
            </a:pPr>
            <a:r>
              <a:rPr lang="en">
                <a:latin typeface="Ubuntu Mono"/>
                <a:ea typeface="Ubuntu Mono"/>
                <a:cs typeface="Ubuntu Mono"/>
                <a:sym typeface="Ubuntu Mono"/>
              </a:rPr>
              <a:t>(define celeb “Justin Bieber”)</a:t>
            </a:r>
          </a:p>
          <a:p>
            <a:pPr lvl="0" rtl="0">
              <a:spcBef>
                <a:spcPts val="0"/>
              </a:spcBef>
              <a:buNone/>
            </a:pPr>
            <a:r>
              <a:rPr lang="en">
                <a:latin typeface="Ubuntu Mono"/>
                <a:ea typeface="Ubuntu Mono"/>
                <a:cs typeface="Ubuntu Mono"/>
                <a:sym typeface="Ubuntu Mono"/>
              </a:rPr>
              <a:t>(define ipAddress “113.186.14.10”)</a:t>
            </a:r>
          </a:p>
          <a:p>
            <a:pPr lvl="0" rtl="0">
              <a:spcBef>
                <a:spcPts val="0"/>
              </a:spcBef>
              <a:buNone/>
            </a:pPr>
            <a:r>
              <a:rPr lang="en">
                <a:latin typeface="Ubuntu Mono"/>
                <a:ea typeface="Ubuntu Mono"/>
                <a:cs typeface="Ubuntu Mono"/>
                <a:sym typeface="Ubuntu Mono"/>
              </a:rPr>
              <a:t>(define emoji “(╯°□°）╯︵ ┻━┻)”)</a:t>
            </a:r>
          </a:p>
          <a:p>
            <a:pPr lvl="0" rtl="0">
              <a:spcBef>
                <a:spcPts val="0"/>
              </a:spcBef>
              <a:buNone/>
            </a:pPr>
            <a:endParaRPr>
              <a:latin typeface="Ubuntu Mono"/>
              <a:ea typeface="Ubuntu Mono"/>
              <a:cs typeface="Ubuntu Mono"/>
              <a:sym typeface="Ubuntu Mono"/>
            </a:endParaRPr>
          </a:p>
          <a:p>
            <a:pPr lvl="0" rtl="0">
              <a:spcBef>
                <a:spcPts val="0"/>
              </a:spcBef>
              <a:buNone/>
            </a:pPr>
            <a:endParaRPr>
              <a:latin typeface="Ubuntu Mono"/>
              <a:ea typeface="Ubuntu Mono"/>
              <a:cs typeface="Ubuntu Mono"/>
              <a:sym typeface="Ubuntu Mono"/>
            </a:endParaRPr>
          </a:p>
          <a:p>
            <a:pPr lvl="0">
              <a:spcBef>
                <a:spcPts val="0"/>
              </a:spcBef>
              <a:buNone/>
            </a:pPr>
            <a:endParaRPr>
              <a:latin typeface="Ubuntu Mono"/>
              <a:ea typeface="Ubuntu Mono"/>
              <a:cs typeface="Ubuntu Mono"/>
              <a:sym typeface="Ubuntu Mono"/>
            </a:endParaRPr>
          </a:p>
        </p:txBody>
      </p:sp>
    </p:spTree>
    <p:extLst>
      <p:ext uri="{BB962C8B-B14F-4D97-AF65-F5344CB8AC3E}">
        <p14:creationId xmlns:p14="http://schemas.microsoft.com/office/powerpoint/2010/main" val="388581120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Indices &amp; Length</a:t>
            </a:r>
          </a:p>
        </p:txBody>
      </p:sp>
      <p:sp>
        <p:nvSpPr>
          <p:cNvPr id="99" name="Shape 99"/>
          <p:cNvSpPr txBox="1">
            <a:spLocks noGrp="1"/>
          </p:cNvSpPr>
          <p:nvPr>
            <p:ph type="body" idx="1"/>
          </p:nvPr>
        </p:nvSpPr>
        <p:spPr>
          <a:xfrm>
            <a:off x="76200" y="1498600"/>
            <a:ext cx="82296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3400"/>
          </a:p>
        </p:txBody>
      </p:sp>
      <p:sp>
        <p:nvSpPr>
          <p:cNvPr id="100" name="Shape 100"/>
          <p:cNvSpPr txBox="1"/>
          <p:nvPr/>
        </p:nvSpPr>
        <p:spPr>
          <a:xfrm>
            <a:off x="1290925" y="927833"/>
            <a:ext cx="5809200" cy="903600"/>
          </a:xfrm>
          <a:prstGeom prst="rect">
            <a:avLst/>
          </a:prstGeom>
          <a:noFill/>
          <a:ln>
            <a:noFill/>
          </a:ln>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0486220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76200" y="1498600"/>
            <a:ext cx="8952000" cy="11433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3400"/>
          </a:p>
        </p:txBody>
      </p:sp>
      <p:sp>
        <p:nvSpPr>
          <p:cNvPr id="106" name="Shape 106"/>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Indices &amp; Length</a:t>
            </a:r>
          </a:p>
        </p:txBody>
      </p:sp>
      <p:sp>
        <p:nvSpPr>
          <p:cNvPr id="107" name="Shape 107"/>
          <p:cNvSpPr txBox="1"/>
          <p:nvPr/>
        </p:nvSpPr>
        <p:spPr>
          <a:xfrm>
            <a:off x="1290925" y="927833"/>
            <a:ext cx="5809200" cy="9036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108" name="Shape 108"/>
          <p:cNvSpPr txBox="1"/>
          <p:nvPr/>
        </p:nvSpPr>
        <p:spPr>
          <a:xfrm>
            <a:off x="3996025" y="2670033"/>
            <a:ext cx="5657700" cy="8067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latin typeface="Consolas"/>
                <a:ea typeface="Consolas"/>
                <a:cs typeface="Consolas"/>
                <a:sym typeface="Consolas"/>
              </a:rPr>
              <a:t>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3</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4</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5</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6</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7</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8</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9</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13</a:t>
            </a:r>
            <a:r>
              <a:rPr lang="en" sz="1200">
                <a:solidFill>
                  <a:srgbClr val="FF0000"/>
                </a:solidFill>
                <a:latin typeface="Consolas"/>
                <a:ea typeface="Consolas"/>
                <a:cs typeface="Consolas"/>
                <a:sym typeface="Consolas"/>
              </a:rPr>
              <a:t> </a:t>
            </a:r>
          </a:p>
        </p:txBody>
      </p:sp>
      <p:cxnSp>
        <p:nvCxnSpPr>
          <p:cNvPr id="109" name="Shape 109"/>
          <p:cNvCxnSpPr/>
          <p:nvPr/>
        </p:nvCxnSpPr>
        <p:spPr>
          <a:xfrm rot="10800000" flipH="1">
            <a:off x="4177550"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0" name="Shape 110"/>
          <p:cNvCxnSpPr/>
          <p:nvPr/>
        </p:nvCxnSpPr>
        <p:spPr>
          <a:xfrm rot="10800000" flipH="1">
            <a:off x="442472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1" name="Shape 111"/>
          <p:cNvCxnSpPr/>
          <p:nvPr/>
        </p:nvCxnSpPr>
        <p:spPr>
          <a:xfrm rot="10800000" flipH="1">
            <a:off x="4718300"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2" name="Shape 112"/>
          <p:cNvCxnSpPr/>
          <p:nvPr/>
        </p:nvCxnSpPr>
        <p:spPr>
          <a:xfrm rot="10800000" flipH="1">
            <a:off x="493117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3" name="Shape 113"/>
          <p:cNvCxnSpPr/>
          <p:nvPr/>
        </p:nvCxnSpPr>
        <p:spPr>
          <a:xfrm rot="10800000" flipH="1">
            <a:off x="51828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4" name="Shape 114"/>
          <p:cNvCxnSpPr/>
          <p:nvPr/>
        </p:nvCxnSpPr>
        <p:spPr>
          <a:xfrm rot="10800000" flipH="1">
            <a:off x="550670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5" name="Shape 115"/>
          <p:cNvCxnSpPr/>
          <p:nvPr/>
        </p:nvCxnSpPr>
        <p:spPr>
          <a:xfrm rot="10800000" flipH="1">
            <a:off x="5739775"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6" name="Shape 116"/>
          <p:cNvCxnSpPr/>
          <p:nvPr/>
        </p:nvCxnSpPr>
        <p:spPr>
          <a:xfrm rot="10800000" flipH="1">
            <a:off x="594097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7" name="Shape 117"/>
          <p:cNvCxnSpPr/>
          <p:nvPr/>
        </p:nvCxnSpPr>
        <p:spPr>
          <a:xfrm rot="10800000" flipH="1">
            <a:off x="61881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8" name="Shape 118"/>
          <p:cNvCxnSpPr/>
          <p:nvPr/>
        </p:nvCxnSpPr>
        <p:spPr>
          <a:xfrm rot="10800000" flipH="1">
            <a:off x="6435325"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9" name="Shape 119"/>
          <p:cNvCxnSpPr/>
          <p:nvPr/>
        </p:nvCxnSpPr>
        <p:spPr>
          <a:xfrm rot="10800000" flipH="1">
            <a:off x="67612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20" name="Shape 120"/>
          <p:cNvCxnSpPr/>
          <p:nvPr/>
        </p:nvCxnSpPr>
        <p:spPr>
          <a:xfrm rot="10800000">
            <a:off x="7152850" y="2433933"/>
            <a:ext cx="40200" cy="457200"/>
          </a:xfrm>
          <a:prstGeom prst="straightConnector1">
            <a:avLst/>
          </a:prstGeom>
          <a:noFill/>
          <a:ln w="19050" cap="flat" cmpd="sng">
            <a:solidFill>
              <a:schemeClr val="dk2"/>
            </a:solidFill>
            <a:prstDash val="solid"/>
            <a:round/>
            <a:headEnd type="none" w="lg" len="lg"/>
            <a:tailEnd type="stealth" w="lg" len="lg"/>
          </a:ln>
        </p:spPr>
      </p:cxnSp>
      <p:cxnSp>
        <p:nvCxnSpPr>
          <p:cNvPr id="121" name="Shape 121"/>
          <p:cNvCxnSpPr/>
          <p:nvPr/>
        </p:nvCxnSpPr>
        <p:spPr>
          <a:xfrm rot="10800000">
            <a:off x="7455225" y="2447433"/>
            <a:ext cx="102000" cy="443700"/>
          </a:xfrm>
          <a:prstGeom prst="straightConnector1">
            <a:avLst/>
          </a:prstGeom>
          <a:noFill/>
          <a:ln w="19050" cap="flat" cmpd="sng">
            <a:solidFill>
              <a:schemeClr val="dk2"/>
            </a:solidFill>
            <a:prstDash val="solid"/>
            <a:round/>
            <a:headEnd type="none" w="lg" len="lg"/>
            <a:tailEnd type="stealth" w="lg" len="lg"/>
          </a:ln>
        </p:spPr>
      </p:cxnSp>
      <p:cxnSp>
        <p:nvCxnSpPr>
          <p:cNvPr id="122" name="Shape 122"/>
          <p:cNvCxnSpPr/>
          <p:nvPr/>
        </p:nvCxnSpPr>
        <p:spPr>
          <a:xfrm rot="10800000">
            <a:off x="7737500" y="2420566"/>
            <a:ext cx="183900" cy="432300"/>
          </a:xfrm>
          <a:prstGeom prst="straightConnector1">
            <a:avLst/>
          </a:prstGeom>
          <a:noFill/>
          <a:ln w="19050" cap="flat" cmpd="sng">
            <a:solidFill>
              <a:schemeClr val="dk2"/>
            </a:solidFill>
            <a:prstDash val="solid"/>
            <a:round/>
            <a:headEnd type="none" w="lg" len="lg"/>
            <a:tailEnd type="stealth" w="lg" len="lg"/>
          </a:ln>
        </p:spPr>
      </p:cxnSp>
      <p:sp>
        <p:nvSpPr>
          <p:cNvPr id="123" name="Shape 123"/>
          <p:cNvSpPr txBox="1"/>
          <p:nvPr/>
        </p:nvSpPr>
        <p:spPr>
          <a:xfrm>
            <a:off x="5358475" y="3300566"/>
            <a:ext cx="2046600" cy="806700"/>
          </a:xfrm>
          <a:prstGeom prst="rect">
            <a:avLst/>
          </a:prstGeom>
          <a:noFill/>
          <a:ln>
            <a:noFill/>
          </a:ln>
        </p:spPr>
        <p:txBody>
          <a:bodyPr lIns="91425" tIns="91425" rIns="91425" bIns="91425" anchor="t" anchorCtr="0">
            <a:noAutofit/>
          </a:bodyPr>
          <a:lstStyle/>
          <a:p>
            <a:pPr lvl="0" rtl="0">
              <a:spcBef>
                <a:spcPts val="0"/>
              </a:spcBef>
              <a:buNone/>
            </a:pPr>
            <a:r>
              <a:rPr lang="en" sz="3600">
                <a:solidFill>
                  <a:srgbClr val="FF0000"/>
                </a:solidFill>
                <a:latin typeface="Architects Daughter"/>
                <a:ea typeface="Architects Daughter"/>
                <a:cs typeface="Architects Daughter"/>
                <a:sym typeface="Architects Daughter"/>
              </a:rPr>
              <a:t>indices!</a:t>
            </a:r>
          </a:p>
        </p:txBody>
      </p:sp>
    </p:spTree>
    <p:extLst>
      <p:ext uri="{BB962C8B-B14F-4D97-AF65-F5344CB8AC3E}">
        <p14:creationId xmlns:p14="http://schemas.microsoft.com/office/powerpoint/2010/main" val="146702476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76200" y="1498600"/>
            <a:ext cx="89502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3400"/>
          </a:p>
          <a:p>
            <a:pPr lvl="0" rtl="0">
              <a:spcBef>
                <a:spcPts val="0"/>
              </a:spcBef>
              <a:buNone/>
            </a:pPr>
            <a:endParaRPr sz="3400"/>
          </a:p>
          <a:p>
            <a:pPr lvl="0" rtl="0">
              <a:spcBef>
                <a:spcPts val="0"/>
              </a:spcBef>
              <a:buNone/>
            </a:pPr>
            <a:r>
              <a:rPr lang="en" sz="3800">
                <a:latin typeface="Ubuntu Mono"/>
                <a:ea typeface="Ubuntu Mono"/>
                <a:cs typeface="Ubuntu Mono"/>
                <a:sym typeface="Ubuntu Mono"/>
              </a:rPr>
              <a:t>(define my-char (string-ith name 4))</a:t>
            </a:r>
          </a:p>
          <a:p>
            <a:pPr lvl="0" rtl="0">
              <a:spcBef>
                <a:spcPts val="0"/>
              </a:spcBef>
              <a:buNone/>
            </a:pPr>
            <a:r>
              <a:rPr lang="en" sz="3800">
                <a:latin typeface="Ubuntu Mono"/>
                <a:ea typeface="Ubuntu Mono"/>
                <a:cs typeface="Ubuntu Mono"/>
                <a:sym typeface="Ubuntu Mono"/>
              </a:rPr>
              <a:t>my-char</a:t>
            </a:r>
          </a:p>
        </p:txBody>
      </p:sp>
      <p:sp>
        <p:nvSpPr>
          <p:cNvPr id="129" name="Shape 129"/>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Indices &amp; Length</a:t>
            </a:r>
          </a:p>
        </p:txBody>
      </p:sp>
      <p:sp>
        <p:nvSpPr>
          <p:cNvPr id="130" name="Shape 130"/>
          <p:cNvSpPr txBox="1"/>
          <p:nvPr/>
        </p:nvSpPr>
        <p:spPr>
          <a:xfrm>
            <a:off x="3691225" y="2670033"/>
            <a:ext cx="5657700" cy="8067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latin typeface="Consolas"/>
                <a:ea typeface="Consolas"/>
                <a:cs typeface="Consolas"/>
                <a:sym typeface="Consolas"/>
              </a:rPr>
              <a:t>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3</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4</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5</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6</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7</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8</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9</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13</a:t>
            </a:r>
            <a:r>
              <a:rPr lang="en" sz="1200">
                <a:solidFill>
                  <a:srgbClr val="FF0000"/>
                </a:solidFill>
                <a:latin typeface="Consolas"/>
                <a:ea typeface="Consolas"/>
                <a:cs typeface="Consolas"/>
                <a:sym typeface="Consolas"/>
              </a:rPr>
              <a:t> </a:t>
            </a:r>
          </a:p>
        </p:txBody>
      </p:sp>
      <p:cxnSp>
        <p:nvCxnSpPr>
          <p:cNvPr id="131" name="Shape 131"/>
          <p:cNvCxnSpPr/>
          <p:nvPr/>
        </p:nvCxnSpPr>
        <p:spPr>
          <a:xfrm rot="10800000" flipH="1">
            <a:off x="3872750"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2" name="Shape 132"/>
          <p:cNvCxnSpPr/>
          <p:nvPr/>
        </p:nvCxnSpPr>
        <p:spPr>
          <a:xfrm rot="10800000" flipH="1">
            <a:off x="411992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3" name="Shape 133"/>
          <p:cNvCxnSpPr/>
          <p:nvPr/>
        </p:nvCxnSpPr>
        <p:spPr>
          <a:xfrm rot="10800000" flipH="1">
            <a:off x="4413500"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4" name="Shape 134"/>
          <p:cNvCxnSpPr/>
          <p:nvPr/>
        </p:nvCxnSpPr>
        <p:spPr>
          <a:xfrm rot="10800000" flipH="1">
            <a:off x="462637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5" name="Shape 135"/>
          <p:cNvCxnSpPr/>
          <p:nvPr/>
        </p:nvCxnSpPr>
        <p:spPr>
          <a:xfrm rot="10800000" flipH="1">
            <a:off x="48780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6" name="Shape 136"/>
          <p:cNvCxnSpPr/>
          <p:nvPr/>
        </p:nvCxnSpPr>
        <p:spPr>
          <a:xfrm rot="10800000" flipH="1">
            <a:off x="520190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7" name="Shape 137"/>
          <p:cNvCxnSpPr/>
          <p:nvPr/>
        </p:nvCxnSpPr>
        <p:spPr>
          <a:xfrm rot="10800000" flipH="1">
            <a:off x="5434975"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8" name="Shape 138"/>
          <p:cNvCxnSpPr/>
          <p:nvPr/>
        </p:nvCxnSpPr>
        <p:spPr>
          <a:xfrm rot="10800000" flipH="1">
            <a:off x="563617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9" name="Shape 139"/>
          <p:cNvCxnSpPr/>
          <p:nvPr/>
        </p:nvCxnSpPr>
        <p:spPr>
          <a:xfrm rot="10800000" flipH="1">
            <a:off x="58833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40" name="Shape 140"/>
          <p:cNvCxnSpPr/>
          <p:nvPr/>
        </p:nvCxnSpPr>
        <p:spPr>
          <a:xfrm rot="10800000" flipH="1">
            <a:off x="6130525"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41" name="Shape 141"/>
          <p:cNvCxnSpPr/>
          <p:nvPr/>
        </p:nvCxnSpPr>
        <p:spPr>
          <a:xfrm rot="10800000" flipH="1">
            <a:off x="64564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42" name="Shape 142"/>
          <p:cNvCxnSpPr/>
          <p:nvPr/>
        </p:nvCxnSpPr>
        <p:spPr>
          <a:xfrm rot="10800000">
            <a:off x="6848050" y="2433933"/>
            <a:ext cx="40200" cy="457200"/>
          </a:xfrm>
          <a:prstGeom prst="straightConnector1">
            <a:avLst/>
          </a:prstGeom>
          <a:noFill/>
          <a:ln w="19050" cap="flat" cmpd="sng">
            <a:solidFill>
              <a:schemeClr val="dk2"/>
            </a:solidFill>
            <a:prstDash val="solid"/>
            <a:round/>
            <a:headEnd type="none" w="lg" len="lg"/>
            <a:tailEnd type="stealth" w="lg" len="lg"/>
          </a:ln>
        </p:spPr>
      </p:cxnSp>
      <p:cxnSp>
        <p:nvCxnSpPr>
          <p:cNvPr id="143" name="Shape 143"/>
          <p:cNvCxnSpPr/>
          <p:nvPr/>
        </p:nvCxnSpPr>
        <p:spPr>
          <a:xfrm rot="10800000">
            <a:off x="7150425" y="2447433"/>
            <a:ext cx="102000" cy="443700"/>
          </a:xfrm>
          <a:prstGeom prst="straightConnector1">
            <a:avLst/>
          </a:prstGeom>
          <a:noFill/>
          <a:ln w="19050" cap="flat" cmpd="sng">
            <a:solidFill>
              <a:schemeClr val="dk2"/>
            </a:solidFill>
            <a:prstDash val="solid"/>
            <a:round/>
            <a:headEnd type="none" w="lg" len="lg"/>
            <a:tailEnd type="stealth" w="lg" len="lg"/>
          </a:ln>
        </p:spPr>
      </p:cxnSp>
      <p:cxnSp>
        <p:nvCxnSpPr>
          <p:cNvPr id="144" name="Shape 144"/>
          <p:cNvCxnSpPr/>
          <p:nvPr/>
        </p:nvCxnSpPr>
        <p:spPr>
          <a:xfrm rot="10800000">
            <a:off x="7432700" y="2420566"/>
            <a:ext cx="183900" cy="432300"/>
          </a:xfrm>
          <a:prstGeom prst="straightConnector1">
            <a:avLst/>
          </a:prstGeom>
          <a:noFill/>
          <a:ln w="19050" cap="flat" cmpd="sng">
            <a:solidFill>
              <a:schemeClr val="dk2"/>
            </a:solidFill>
            <a:prstDash val="solid"/>
            <a:round/>
            <a:headEnd type="none" w="lg" len="lg"/>
            <a:tailEnd type="stealth" w="lg" len="lg"/>
          </a:ln>
        </p:spPr>
      </p:cxnSp>
      <p:sp>
        <p:nvSpPr>
          <p:cNvPr id="145" name="Shape 145"/>
          <p:cNvSpPr txBox="1"/>
          <p:nvPr/>
        </p:nvSpPr>
        <p:spPr>
          <a:xfrm>
            <a:off x="5053675" y="2995766"/>
            <a:ext cx="2046600" cy="806700"/>
          </a:xfrm>
          <a:prstGeom prst="rect">
            <a:avLst/>
          </a:prstGeom>
          <a:noFill/>
          <a:ln>
            <a:noFill/>
          </a:ln>
        </p:spPr>
        <p:txBody>
          <a:bodyPr lIns="91425" tIns="91425" rIns="91425" bIns="91425" anchor="t" anchorCtr="0">
            <a:noAutofit/>
          </a:bodyPr>
          <a:lstStyle/>
          <a:p>
            <a:pPr lvl="0" rtl="0">
              <a:spcBef>
                <a:spcPts val="0"/>
              </a:spcBef>
              <a:buNone/>
            </a:pPr>
            <a:r>
              <a:rPr lang="en" sz="3600">
                <a:solidFill>
                  <a:srgbClr val="FF0000"/>
                </a:solidFill>
                <a:latin typeface="Architects Daughter"/>
                <a:ea typeface="Architects Daughter"/>
                <a:cs typeface="Architects Daughter"/>
                <a:sym typeface="Architects Daughter"/>
              </a:rPr>
              <a:t>indices!</a:t>
            </a:r>
          </a:p>
        </p:txBody>
      </p:sp>
    </p:spTree>
    <p:extLst>
      <p:ext uri="{BB962C8B-B14F-4D97-AF65-F5344CB8AC3E}">
        <p14:creationId xmlns:p14="http://schemas.microsoft.com/office/powerpoint/2010/main" val="33215950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p:txBody>
          <a:bodyPr/>
          <a:lstStyle/>
          <a:p>
            <a:pPr lvl="0"/>
            <a:r>
              <a:rPr lang="en"/>
              <a:t>Describe how the function + works.</a:t>
            </a:r>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35622490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Indices &amp; Length</a:t>
            </a:r>
          </a:p>
        </p:txBody>
      </p:sp>
      <p:sp>
        <p:nvSpPr>
          <p:cNvPr id="151" name="Shape 151"/>
          <p:cNvSpPr txBox="1"/>
          <p:nvPr/>
        </p:nvSpPr>
        <p:spPr>
          <a:xfrm>
            <a:off x="1290925" y="927833"/>
            <a:ext cx="5809200" cy="9036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152" name="Shape 152"/>
          <p:cNvSpPr txBox="1">
            <a:spLocks noGrp="1"/>
          </p:cNvSpPr>
          <p:nvPr>
            <p:ph type="body" idx="1"/>
          </p:nvPr>
        </p:nvSpPr>
        <p:spPr>
          <a:xfrm>
            <a:off x="76200" y="1498600"/>
            <a:ext cx="89502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3400"/>
          </a:p>
          <a:p>
            <a:pPr lvl="0" rtl="0">
              <a:spcBef>
                <a:spcPts val="0"/>
              </a:spcBef>
              <a:buNone/>
            </a:pPr>
            <a:endParaRPr sz="3400"/>
          </a:p>
          <a:p>
            <a:pPr lvl="0" rtl="0">
              <a:spcBef>
                <a:spcPts val="0"/>
              </a:spcBef>
              <a:buNone/>
            </a:pPr>
            <a:endParaRPr sz="3400"/>
          </a:p>
          <a:p>
            <a:pPr lvl="0" rtl="0">
              <a:spcBef>
                <a:spcPts val="0"/>
              </a:spcBef>
              <a:buNone/>
            </a:pPr>
            <a:r>
              <a:rPr lang="en" sz="3200">
                <a:latin typeface="Ubuntu Mono"/>
                <a:ea typeface="Ubuntu Mono"/>
                <a:cs typeface="Ubuntu Mono"/>
                <a:sym typeface="Ubuntu Mono"/>
              </a:rPr>
              <a:t>(define name-letters (string-length name))</a:t>
            </a:r>
          </a:p>
          <a:p>
            <a:pPr lvl="0" rtl="0">
              <a:spcBef>
                <a:spcPts val="0"/>
              </a:spcBef>
              <a:buNone/>
            </a:pPr>
            <a:r>
              <a:rPr lang="en" sz="3800">
                <a:latin typeface="Ubuntu Mono"/>
                <a:ea typeface="Ubuntu Mono"/>
                <a:cs typeface="Ubuntu Mono"/>
                <a:sym typeface="Ubuntu Mono"/>
              </a:rPr>
              <a:t>name-letters</a:t>
            </a:r>
          </a:p>
        </p:txBody>
      </p:sp>
      <p:sp>
        <p:nvSpPr>
          <p:cNvPr id="153" name="Shape 153"/>
          <p:cNvSpPr/>
          <p:nvPr/>
        </p:nvSpPr>
        <p:spPr>
          <a:xfrm rot="-5400000">
            <a:off x="5472925" y="921100"/>
            <a:ext cx="510900" cy="3509700"/>
          </a:xfrm>
          <a:prstGeom prst="leftBrace">
            <a:avLst>
              <a:gd name="adj1" fmla="val 8333"/>
              <a:gd name="adj2" fmla="val 50000"/>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4" name="Shape 154"/>
          <p:cNvSpPr txBox="1"/>
          <p:nvPr/>
        </p:nvSpPr>
        <p:spPr>
          <a:xfrm>
            <a:off x="5206250" y="2728200"/>
            <a:ext cx="1154700" cy="806700"/>
          </a:xfrm>
          <a:prstGeom prst="rect">
            <a:avLst/>
          </a:prstGeom>
          <a:noFill/>
          <a:ln>
            <a:noFill/>
          </a:ln>
        </p:spPr>
        <p:txBody>
          <a:bodyPr lIns="91425" tIns="91425" rIns="91425" bIns="91425" anchor="t" anchorCtr="0">
            <a:noAutofit/>
          </a:bodyPr>
          <a:lstStyle/>
          <a:p>
            <a:pPr lvl="0" rtl="0">
              <a:spcBef>
                <a:spcPts val="0"/>
              </a:spcBef>
              <a:buNone/>
            </a:pPr>
            <a:r>
              <a:rPr lang="en" sz="6000">
                <a:solidFill>
                  <a:srgbClr val="FF0000"/>
                </a:solidFill>
                <a:latin typeface="Consolas"/>
                <a:ea typeface="Consolas"/>
                <a:cs typeface="Consolas"/>
                <a:sym typeface="Consolas"/>
              </a:rPr>
              <a:t>14</a:t>
            </a:r>
          </a:p>
        </p:txBody>
      </p:sp>
      <p:sp>
        <p:nvSpPr>
          <p:cNvPr id="155" name="Shape 155"/>
          <p:cNvSpPr txBox="1"/>
          <p:nvPr/>
        </p:nvSpPr>
        <p:spPr>
          <a:xfrm>
            <a:off x="5053675" y="3579966"/>
            <a:ext cx="2046600" cy="806700"/>
          </a:xfrm>
          <a:prstGeom prst="rect">
            <a:avLst/>
          </a:prstGeom>
          <a:noFill/>
          <a:ln>
            <a:noFill/>
          </a:ln>
        </p:spPr>
        <p:txBody>
          <a:bodyPr lIns="91425" tIns="91425" rIns="91425" bIns="91425" anchor="t" anchorCtr="0">
            <a:noAutofit/>
          </a:bodyPr>
          <a:lstStyle/>
          <a:p>
            <a:pPr lvl="0" rtl="0">
              <a:spcBef>
                <a:spcPts val="0"/>
              </a:spcBef>
              <a:buNone/>
            </a:pPr>
            <a:r>
              <a:rPr lang="en" sz="3600">
                <a:solidFill>
                  <a:srgbClr val="FF0000"/>
                </a:solidFill>
                <a:latin typeface="Architects Daughter"/>
                <a:ea typeface="Architects Daughter"/>
                <a:cs typeface="Architects Daughter"/>
                <a:sym typeface="Architects Daughter"/>
              </a:rPr>
              <a:t>length!</a:t>
            </a:r>
          </a:p>
        </p:txBody>
      </p:sp>
    </p:spTree>
    <p:extLst>
      <p:ext uri="{BB962C8B-B14F-4D97-AF65-F5344CB8AC3E}">
        <p14:creationId xmlns:p14="http://schemas.microsoft.com/office/powerpoint/2010/main" val="309686452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Indices &amp; Length</a:t>
            </a:r>
          </a:p>
        </p:txBody>
      </p:sp>
      <p:sp>
        <p:nvSpPr>
          <p:cNvPr id="161" name="Shape 161"/>
          <p:cNvSpPr txBox="1"/>
          <p:nvPr/>
        </p:nvSpPr>
        <p:spPr>
          <a:xfrm>
            <a:off x="1290925" y="927833"/>
            <a:ext cx="5809200" cy="9036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162" name="Shape 162"/>
          <p:cNvSpPr txBox="1">
            <a:spLocks noGrp="1"/>
          </p:cNvSpPr>
          <p:nvPr>
            <p:ph type="body" idx="1"/>
          </p:nvPr>
        </p:nvSpPr>
        <p:spPr>
          <a:xfrm>
            <a:off x="76200" y="1498600"/>
            <a:ext cx="8950200" cy="41340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3400"/>
          </a:p>
          <a:p>
            <a:pPr lvl="0" rtl="0">
              <a:spcBef>
                <a:spcPts val="0"/>
              </a:spcBef>
              <a:buNone/>
            </a:pPr>
            <a:r>
              <a:rPr lang="en">
                <a:latin typeface="Ubuntu Mono"/>
                <a:ea typeface="Ubuntu Mono"/>
                <a:cs typeface="Ubuntu Mono"/>
                <a:sym typeface="Ubuntu Mono"/>
              </a:rPr>
              <a:t>(define mid (/ (string-length name) 2))</a:t>
            </a:r>
          </a:p>
          <a:p>
            <a:pPr lvl="0" rtl="0">
              <a:spcBef>
                <a:spcPts val="0"/>
              </a:spcBef>
              <a:buNone/>
            </a:pPr>
            <a:r>
              <a:rPr lang="en">
                <a:latin typeface="Ubuntu Mono"/>
                <a:ea typeface="Ubuntu Mono"/>
                <a:cs typeface="Ubuntu Mono"/>
                <a:sym typeface="Ubuntu Mono"/>
              </a:rPr>
              <a:t>(string-ith name mid)</a:t>
            </a:r>
          </a:p>
          <a:p>
            <a:pPr lvl="0" rtl="0">
              <a:spcBef>
                <a:spcPts val="0"/>
              </a:spcBef>
              <a:buNone/>
            </a:pPr>
            <a:r>
              <a:rPr lang="en">
                <a:latin typeface="Ubuntu Mono"/>
                <a:ea typeface="Ubuntu Mono"/>
                <a:cs typeface="Ubuntu Mono"/>
                <a:sym typeface="Ubuntu Mono"/>
              </a:rPr>
              <a:t>(string-ith name (- mid 2))</a:t>
            </a:r>
          </a:p>
        </p:txBody>
      </p:sp>
    </p:spTree>
    <p:extLst>
      <p:ext uri="{BB962C8B-B14F-4D97-AF65-F5344CB8AC3E}">
        <p14:creationId xmlns:p14="http://schemas.microsoft.com/office/powerpoint/2010/main" val="382322861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Contenation</a:t>
            </a:r>
          </a:p>
        </p:txBody>
      </p:sp>
      <p:sp>
        <p:nvSpPr>
          <p:cNvPr id="168" name="Shape 168"/>
          <p:cNvSpPr txBox="1">
            <a:spLocks noGrp="1"/>
          </p:cNvSpPr>
          <p:nvPr>
            <p:ph type="body" idx="1"/>
          </p:nvPr>
        </p:nvSpPr>
        <p:spPr>
          <a:xfrm>
            <a:off x="146150" y="1600200"/>
            <a:ext cx="8874300" cy="4967700"/>
          </a:xfrm>
          <a:prstGeom prst="rect">
            <a:avLst/>
          </a:prstGeom>
        </p:spPr>
        <p:txBody>
          <a:bodyPr lIns="91425" tIns="91425" rIns="91425" bIns="91425" anchor="t" anchorCtr="0">
            <a:noAutofit/>
          </a:bodyPr>
          <a:lstStyle/>
          <a:p>
            <a:pPr lvl="0" rtl="0">
              <a:spcBef>
                <a:spcPts val="0"/>
              </a:spcBef>
              <a:buNone/>
            </a:pPr>
            <a:r>
              <a:rPr lang="en" sz="2400">
                <a:latin typeface="Ubuntu Mono"/>
                <a:ea typeface="Ubuntu Mono"/>
                <a:cs typeface="Ubuntu Mono"/>
                <a:sym typeface="Ubuntu Mono"/>
              </a:rPr>
              <a:t>(define prefix “hello”)</a:t>
            </a:r>
          </a:p>
          <a:p>
            <a:pPr lvl="0" rtl="0">
              <a:spcBef>
                <a:spcPts val="0"/>
              </a:spcBef>
              <a:buNone/>
            </a:pPr>
            <a:r>
              <a:rPr lang="en" sz="2400">
                <a:latin typeface="Ubuntu Mono"/>
                <a:ea typeface="Ubuntu Mono"/>
                <a:cs typeface="Ubuntu Mono"/>
                <a:sym typeface="Ubuntu Mono"/>
              </a:rPr>
              <a:t>(define suffix “world”)</a:t>
            </a:r>
          </a:p>
          <a:p>
            <a:pPr lvl="0" rtl="0">
              <a:spcBef>
                <a:spcPts val="0"/>
              </a:spcBef>
              <a:buNone/>
            </a:pPr>
            <a:endParaRPr sz="2400">
              <a:latin typeface="Ubuntu Mono"/>
              <a:ea typeface="Ubuntu Mono"/>
              <a:cs typeface="Ubuntu Mono"/>
              <a:sym typeface="Ubuntu Mono"/>
            </a:endParaRPr>
          </a:p>
          <a:p>
            <a:pPr lvl="0" rtl="0">
              <a:spcBef>
                <a:spcPts val="0"/>
              </a:spcBef>
              <a:buNone/>
            </a:pPr>
            <a:r>
              <a:rPr lang="en" sz="2400">
                <a:latin typeface="Ubuntu Mono"/>
                <a:ea typeface="Ubuntu Mono"/>
                <a:cs typeface="Ubuntu Mono"/>
                <a:sym typeface="Ubuntu Mono"/>
              </a:rPr>
              <a:t>(define HW (string-append prefix “</a:t>
            </a:r>
            <a:r>
              <a:rPr lang="en" sz="2400">
                <a:solidFill>
                  <a:srgbClr val="FFFFFF"/>
                </a:solidFill>
                <a:latin typeface="Ubuntu Mono"/>
                <a:ea typeface="Ubuntu Mono"/>
                <a:cs typeface="Ubuntu Mono"/>
                <a:sym typeface="Ubuntu Mono"/>
              </a:rPr>
              <a:t>a</a:t>
            </a:r>
            <a:r>
              <a:rPr lang="en" sz="2400">
                <a:latin typeface="Ubuntu Mono"/>
                <a:ea typeface="Ubuntu Mono"/>
                <a:cs typeface="Ubuntu Mono"/>
                <a:sym typeface="Ubuntu Mono"/>
              </a:rPr>
              <a:t>” suffix))</a:t>
            </a:r>
          </a:p>
          <a:p>
            <a:pPr lvl="0" rtl="0">
              <a:spcBef>
                <a:spcPts val="0"/>
              </a:spcBef>
              <a:buNone/>
            </a:pPr>
            <a:r>
              <a:rPr lang="en" sz="2400">
                <a:latin typeface="Ubuntu Mono"/>
                <a:ea typeface="Ubuntu Mono"/>
                <a:cs typeface="Ubuntu Mono"/>
                <a:sym typeface="Ubuntu Mono"/>
              </a:rPr>
              <a:t>HW</a:t>
            </a:r>
          </a:p>
          <a:p>
            <a:pPr lvl="0" rtl="0">
              <a:spcBef>
                <a:spcPts val="0"/>
              </a:spcBef>
              <a:buNone/>
            </a:pPr>
            <a:endParaRPr sz="2400">
              <a:latin typeface="Courier New"/>
              <a:ea typeface="Courier New"/>
              <a:cs typeface="Courier New"/>
              <a:sym typeface="Courier New"/>
            </a:endParaRPr>
          </a:p>
          <a:p>
            <a:pPr lvl="0">
              <a:spcBef>
                <a:spcPts val="0"/>
              </a:spcBef>
              <a:buNone/>
            </a:pPr>
            <a:endParaRPr sz="2400">
              <a:latin typeface="Courier New"/>
              <a:ea typeface="Courier New"/>
              <a:cs typeface="Courier New"/>
              <a:sym typeface="Courier New"/>
            </a:endParaRPr>
          </a:p>
        </p:txBody>
      </p:sp>
    </p:spTree>
    <p:extLst>
      <p:ext uri="{BB962C8B-B14F-4D97-AF65-F5344CB8AC3E}">
        <p14:creationId xmlns:p14="http://schemas.microsoft.com/office/powerpoint/2010/main" val="34273188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4000">
              <a:latin typeface="Ubuntu Mono"/>
              <a:ea typeface="Ubuntu Mono"/>
              <a:cs typeface="Ubuntu Mono"/>
              <a:sym typeface="Ubuntu Mono"/>
            </a:endParaRPr>
          </a:p>
          <a:p>
            <a:pPr lvl="0" rtl="0">
              <a:spcBef>
                <a:spcPts val="0"/>
              </a:spcBef>
              <a:buNone/>
            </a:pPr>
            <a:r>
              <a:rPr lang="en" sz="3600">
                <a:latin typeface="Ubuntu Mono"/>
                <a:ea typeface="Ubuntu Mono"/>
                <a:cs typeface="Ubuntu Mono"/>
                <a:sym typeface="Ubuntu Mono"/>
              </a:rPr>
              <a:t>(define part (substring name 1 9))</a:t>
            </a:r>
          </a:p>
          <a:p>
            <a:pPr lvl="0" rtl="0">
              <a:spcBef>
                <a:spcPts val="0"/>
              </a:spcBef>
              <a:buNone/>
            </a:pPr>
            <a:endParaRPr sz="3600">
              <a:latin typeface="Ubuntu Mono"/>
              <a:ea typeface="Ubuntu Mono"/>
              <a:cs typeface="Ubuntu Mono"/>
              <a:sym typeface="Ubuntu Mono"/>
            </a:endParaRPr>
          </a:p>
          <a:p>
            <a:pPr lvl="0" rtl="0">
              <a:spcBef>
                <a:spcPts val="0"/>
              </a:spcBef>
              <a:buNone/>
            </a:pPr>
            <a:r>
              <a:rPr lang="en" sz="3600">
                <a:latin typeface="Ubuntu Mono"/>
                <a:ea typeface="Ubuntu Mono"/>
                <a:cs typeface="Ubuntu Mono"/>
                <a:sym typeface="Ubuntu Mono"/>
              </a:rPr>
              <a:t>part</a:t>
            </a:r>
          </a:p>
        </p:txBody>
      </p:sp>
    </p:spTree>
    <p:extLst>
      <p:ext uri="{BB962C8B-B14F-4D97-AF65-F5344CB8AC3E}">
        <p14:creationId xmlns:p14="http://schemas.microsoft.com/office/powerpoint/2010/main" val="426181568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String name = “Simon Petrikov”;</a:t>
            </a:r>
          </a:p>
          <a:p>
            <a:pPr lvl="0" rtl="0">
              <a:spcBef>
                <a:spcPts val="0"/>
              </a:spcBef>
              <a:buNone/>
            </a:pPr>
            <a:endParaRPr sz="4000">
              <a:latin typeface="Ubuntu Mono"/>
              <a:ea typeface="Ubuntu Mono"/>
              <a:cs typeface="Ubuntu Mono"/>
              <a:sym typeface="Ubuntu Mono"/>
            </a:endParaRPr>
          </a:p>
          <a:p>
            <a:pPr lvl="0" rtl="0">
              <a:spcBef>
                <a:spcPts val="0"/>
              </a:spcBef>
              <a:buNone/>
            </a:pPr>
            <a:r>
              <a:rPr lang="en" sz="3600">
                <a:latin typeface="Ubuntu Mono"/>
                <a:ea typeface="Ubuntu Mono"/>
                <a:cs typeface="Ubuntu Mono"/>
                <a:sym typeface="Ubuntu Mono"/>
              </a:rPr>
              <a:t>String part = name.substring(1, 9);</a:t>
            </a:r>
          </a:p>
          <a:p>
            <a:pPr lvl="0" rtl="0">
              <a:spcBef>
                <a:spcPts val="0"/>
              </a:spcBef>
              <a:buNone/>
            </a:pPr>
            <a:r>
              <a:rPr lang="en" sz="3600">
                <a:latin typeface="Ubuntu Mono"/>
                <a:ea typeface="Ubuntu Mono"/>
                <a:cs typeface="Ubuntu Mono"/>
                <a:sym typeface="Ubuntu Mono"/>
              </a:rPr>
              <a:t>System.out.println(part);</a:t>
            </a:r>
          </a:p>
        </p:txBody>
      </p:sp>
      <p:pic>
        <p:nvPicPr>
          <p:cNvPr id="179" name="Shape 179"/>
          <p:cNvPicPr preferRelativeResize="0"/>
          <p:nvPr/>
        </p:nvPicPr>
        <p:blipFill>
          <a:blip r:embed="rId3">
            <a:alphaModFix/>
          </a:blip>
          <a:stretch>
            <a:fillRect/>
          </a:stretch>
        </p:blipFill>
        <p:spPr>
          <a:xfrm>
            <a:off x="137912" y="819933"/>
            <a:ext cx="8868174" cy="3385574"/>
          </a:xfrm>
          <a:prstGeom prst="rect">
            <a:avLst/>
          </a:prstGeom>
          <a:noFill/>
          <a:ln>
            <a:noFill/>
          </a:ln>
        </p:spPr>
      </p:pic>
    </p:spTree>
    <p:extLst>
      <p:ext uri="{BB962C8B-B14F-4D97-AF65-F5344CB8AC3E}">
        <p14:creationId xmlns:p14="http://schemas.microsoft.com/office/powerpoint/2010/main" val="186525706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685800" y="2413000"/>
            <a:ext cx="82296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4000">
              <a:latin typeface="Ubuntu Mono"/>
              <a:ea typeface="Ubuntu Mono"/>
              <a:cs typeface="Ubuntu Mono"/>
              <a:sym typeface="Ubuntu Mono"/>
            </a:endParaRPr>
          </a:p>
          <a:p>
            <a:pPr lvl="0" rtl="0">
              <a:spcBef>
                <a:spcPts val="0"/>
              </a:spcBef>
              <a:buNone/>
            </a:pPr>
            <a:r>
              <a:rPr lang="en" sz="3600">
                <a:latin typeface="Ubuntu Mono"/>
                <a:ea typeface="Ubuntu Mono"/>
                <a:cs typeface="Ubuntu Mono"/>
                <a:sym typeface="Ubuntu Mono"/>
              </a:rPr>
              <a:t>(define part (substring name 1 9))</a:t>
            </a:r>
          </a:p>
          <a:p>
            <a:pPr lvl="0" rtl="0">
              <a:spcBef>
                <a:spcPts val="0"/>
              </a:spcBef>
              <a:buNone/>
            </a:pPr>
            <a:r>
              <a:rPr lang="en" sz="3600">
                <a:latin typeface="Ubuntu Mono"/>
                <a:ea typeface="Ubuntu Mono"/>
                <a:cs typeface="Ubuntu Mono"/>
                <a:sym typeface="Ubuntu Mono"/>
              </a:rPr>
              <a:t>part</a:t>
            </a:r>
          </a:p>
        </p:txBody>
      </p:sp>
      <p:sp>
        <p:nvSpPr>
          <p:cNvPr id="185" name="Shape 185"/>
          <p:cNvSpPr txBox="1"/>
          <p:nvPr/>
        </p:nvSpPr>
        <p:spPr>
          <a:xfrm>
            <a:off x="4072225" y="3584433"/>
            <a:ext cx="5657700" cy="8067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latin typeface="Consolas"/>
                <a:ea typeface="Consolas"/>
                <a:cs typeface="Consolas"/>
                <a:sym typeface="Consolas"/>
              </a:rPr>
              <a:t>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3</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4</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5</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6</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7</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8</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9</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13</a:t>
            </a:r>
            <a:r>
              <a:rPr lang="en" sz="1200">
                <a:solidFill>
                  <a:srgbClr val="FF0000"/>
                </a:solidFill>
                <a:latin typeface="Consolas"/>
                <a:ea typeface="Consolas"/>
                <a:cs typeface="Consolas"/>
                <a:sym typeface="Consolas"/>
              </a:rPr>
              <a:t> </a:t>
            </a:r>
          </a:p>
        </p:txBody>
      </p:sp>
      <p:cxnSp>
        <p:nvCxnSpPr>
          <p:cNvPr id="186" name="Shape 186"/>
          <p:cNvCxnSpPr/>
          <p:nvPr/>
        </p:nvCxnSpPr>
        <p:spPr>
          <a:xfrm rot="10800000" flipH="1">
            <a:off x="4253750" y="33751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87" name="Shape 187"/>
          <p:cNvCxnSpPr/>
          <p:nvPr/>
        </p:nvCxnSpPr>
        <p:spPr>
          <a:xfrm rot="10800000" flipH="1">
            <a:off x="4500925" y="33751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88" name="Shape 188"/>
          <p:cNvCxnSpPr/>
          <p:nvPr/>
        </p:nvCxnSpPr>
        <p:spPr>
          <a:xfrm rot="10800000" flipH="1">
            <a:off x="4794500" y="33751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89" name="Shape 189"/>
          <p:cNvCxnSpPr/>
          <p:nvPr/>
        </p:nvCxnSpPr>
        <p:spPr>
          <a:xfrm rot="10800000" flipH="1">
            <a:off x="5007375" y="33751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0" name="Shape 190"/>
          <p:cNvCxnSpPr/>
          <p:nvPr/>
        </p:nvCxnSpPr>
        <p:spPr>
          <a:xfrm rot="10800000" flipH="1">
            <a:off x="5259050"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1" name="Shape 191"/>
          <p:cNvCxnSpPr/>
          <p:nvPr/>
        </p:nvCxnSpPr>
        <p:spPr>
          <a:xfrm rot="10800000" flipH="1">
            <a:off x="5582900"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2" name="Shape 192"/>
          <p:cNvCxnSpPr/>
          <p:nvPr/>
        </p:nvCxnSpPr>
        <p:spPr>
          <a:xfrm rot="10800000" flipH="1">
            <a:off x="5815975"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3" name="Shape 193"/>
          <p:cNvCxnSpPr/>
          <p:nvPr/>
        </p:nvCxnSpPr>
        <p:spPr>
          <a:xfrm rot="10800000" flipH="1">
            <a:off x="6017175" y="33751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4" name="Shape 194"/>
          <p:cNvCxnSpPr/>
          <p:nvPr/>
        </p:nvCxnSpPr>
        <p:spPr>
          <a:xfrm rot="10800000" flipH="1">
            <a:off x="6264350"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5" name="Shape 195"/>
          <p:cNvCxnSpPr/>
          <p:nvPr/>
        </p:nvCxnSpPr>
        <p:spPr>
          <a:xfrm rot="10800000" flipH="1">
            <a:off x="6511525"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6" name="Shape 196"/>
          <p:cNvCxnSpPr/>
          <p:nvPr/>
        </p:nvCxnSpPr>
        <p:spPr>
          <a:xfrm rot="10800000" flipH="1">
            <a:off x="6837450"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7" name="Shape 197"/>
          <p:cNvCxnSpPr/>
          <p:nvPr/>
        </p:nvCxnSpPr>
        <p:spPr>
          <a:xfrm rot="10800000">
            <a:off x="7229050" y="3348333"/>
            <a:ext cx="40200" cy="457200"/>
          </a:xfrm>
          <a:prstGeom prst="straightConnector1">
            <a:avLst/>
          </a:prstGeom>
          <a:noFill/>
          <a:ln w="19050" cap="flat" cmpd="sng">
            <a:solidFill>
              <a:schemeClr val="dk2"/>
            </a:solidFill>
            <a:prstDash val="solid"/>
            <a:round/>
            <a:headEnd type="none" w="lg" len="lg"/>
            <a:tailEnd type="stealth" w="lg" len="lg"/>
          </a:ln>
        </p:spPr>
      </p:cxnSp>
      <p:cxnSp>
        <p:nvCxnSpPr>
          <p:cNvPr id="198" name="Shape 198"/>
          <p:cNvCxnSpPr/>
          <p:nvPr/>
        </p:nvCxnSpPr>
        <p:spPr>
          <a:xfrm rot="10800000">
            <a:off x="7531425" y="3361833"/>
            <a:ext cx="102000" cy="443700"/>
          </a:xfrm>
          <a:prstGeom prst="straightConnector1">
            <a:avLst/>
          </a:prstGeom>
          <a:noFill/>
          <a:ln w="19050" cap="flat" cmpd="sng">
            <a:solidFill>
              <a:schemeClr val="dk2"/>
            </a:solidFill>
            <a:prstDash val="solid"/>
            <a:round/>
            <a:headEnd type="none" w="lg" len="lg"/>
            <a:tailEnd type="stealth" w="lg" len="lg"/>
          </a:ln>
        </p:spPr>
      </p:cxnSp>
      <p:cxnSp>
        <p:nvCxnSpPr>
          <p:cNvPr id="199" name="Shape 199"/>
          <p:cNvCxnSpPr/>
          <p:nvPr/>
        </p:nvCxnSpPr>
        <p:spPr>
          <a:xfrm rot="10800000">
            <a:off x="7813700" y="3334966"/>
            <a:ext cx="183900" cy="432300"/>
          </a:xfrm>
          <a:prstGeom prst="straightConnector1">
            <a:avLst/>
          </a:prstGeom>
          <a:noFill/>
          <a:ln w="19050" cap="flat" cmpd="sng">
            <a:solidFill>
              <a:schemeClr val="dk2"/>
            </a:solidFill>
            <a:prstDash val="solid"/>
            <a:round/>
            <a:headEnd type="none" w="lg" len="lg"/>
            <a:tailEnd type="stealth" w="lg" len="lg"/>
          </a:ln>
        </p:spPr>
      </p:cxnSp>
      <p:cxnSp>
        <p:nvCxnSpPr>
          <p:cNvPr id="200" name="Shape 200"/>
          <p:cNvCxnSpPr/>
          <p:nvPr/>
        </p:nvCxnSpPr>
        <p:spPr>
          <a:xfrm rot="10800000" flipH="1">
            <a:off x="7306450" y="51650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201" name="Shape 201"/>
          <p:cNvCxnSpPr/>
          <p:nvPr/>
        </p:nvCxnSpPr>
        <p:spPr>
          <a:xfrm rot="10800000">
            <a:off x="7997500" y="5165066"/>
            <a:ext cx="171600" cy="402000"/>
          </a:xfrm>
          <a:prstGeom prst="straightConnector1">
            <a:avLst/>
          </a:prstGeom>
          <a:noFill/>
          <a:ln w="19050" cap="flat" cmpd="sng">
            <a:solidFill>
              <a:schemeClr val="dk2"/>
            </a:solidFill>
            <a:prstDash val="solid"/>
            <a:round/>
            <a:headEnd type="none" w="lg" len="lg"/>
            <a:tailEnd type="stealth" w="lg" len="lg"/>
          </a:ln>
        </p:spPr>
      </p:cxnSp>
      <p:sp>
        <p:nvSpPr>
          <p:cNvPr id="202" name="Shape 202"/>
          <p:cNvSpPr txBox="1"/>
          <p:nvPr/>
        </p:nvSpPr>
        <p:spPr>
          <a:xfrm>
            <a:off x="6396975" y="5345966"/>
            <a:ext cx="1526700" cy="511200"/>
          </a:xfrm>
          <a:prstGeom prst="rect">
            <a:avLst/>
          </a:prstGeom>
          <a:noFill/>
          <a:ln>
            <a:noFill/>
          </a:ln>
        </p:spPr>
        <p:txBody>
          <a:bodyPr lIns="91425" tIns="91425" rIns="91425" bIns="91425" anchor="t" anchorCtr="0">
            <a:noAutofit/>
          </a:bodyPr>
          <a:lstStyle/>
          <a:p>
            <a:pPr lvl="0">
              <a:spcBef>
                <a:spcPts val="0"/>
              </a:spcBef>
              <a:buNone/>
            </a:pPr>
            <a:r>
              <a:rPr lang="en" sz="1800">
                <a:solidFill>
                  <a:srgbClr val="FF0000"/>
                </a:solidFill>
                <a:latin typeface="Consolas"/>
                <a:ea typeface="Consolas"/>
                <a:cs typeface="Consolas"/>
                <a:sym typeface="Consolas"/>
              </a:rPr>
              <a:t>beginIndex</a:t>
            </a:r>
          </a:p>
        </p:txBody>
      </p:sp>
      <p:sp>
        <p:nvSpPr>
          <p:cNvPr id="203" name="Shape 203"/>
          <p:cNvSpPr txBox="1"/>
          <p:nvPr/>
        </p:nvSpPr>
        <p:spPr>
          <a:xfrm>
            <a:off x="7844775" y="5345966"/>
            <a:ext cx="1526700" cy="5112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latin typeface="Consolas"/>
                <a:ea typeface="Consolas"/>
                <a:cs typeface="Consolas"/>
                <a:sym typeface="Consolas"/>
              </a:rPr>
              <a:t>endIndex</a:t>
            </a:r>
          </a:p>
        </p:txBody>
      </p:sp>
      <p:pic>
        <p:nvPicPr>
          <p:cNvPr id="204" name="Shape 204"/>
          <p:cNvPicPr preferRelativeResize="0"/>
          <p:nvPr/>
        </p:nvPicPr>
        <p:blipFill>
          <a:blip r:embed="rId3">
            <a:alphaModFix/>
          </a:blip>
          <a:stretch>
            <a:fillRect/>
          </a:stretch>
        </p:blipFill>
        <p:spPr>
          <a:xfrm>
            <a:off x="492400" y="130633"/>
            <a:ext cx="8168245" cy="1874299"/>
          </a:xfrm>
          <a:prstGeom prst="rect">
            <a:avLst/>
          </a:prstGeom>
          <a:noFill/>
          <a:ln>
            <a:noFill/>
          </a:ln>
        </p:spPr>
      </p:pic>
    </p:spTree>
    <p:extLst>
      <p:ext uri="{BB962C8B-B14F-4D97-AF65-F5344CB8AC3E}">
        <p14:creationId xmlns:p14="http://schemas.microsoft.com/office/powerpoint/2010/main" val="214397217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p:nvPr/>
        </p:nvSpPr>
        <p:spPr>
          <a:xfrm>
            <a:off x="594850" y="2124666"/>
            <a:ext cx="7092300" cy="3999900"/>
          </a:xfrm>
          <a:prstGeom prst="rect">
            <a:avLst/>
          </a:prstGeom>
          <a:noFill/>
          <a:ln>
            <a:noFill/>
          </a:ln>
        </p:spPr>
        <p:txBody>
          <a:bodyPr lIns="91425" tIns="91425" rIns="91425" bIns="91425" anchor="ctr" anchorCtr="0">
            <a:noAutofit/>
          </a:bodyPr>
          <a:lstStyle/>
          <a:p>
            <a:pPr lvl="0" rtl="0">
              <a:lnSpc>
                <a:spcPct val="140000"/>
              </a:lnSpc>
              <a:spcBef>
                <a:spcPts val="0"/>
              </a:spcBef>
              <a:spcAft>
                <a:spcPts val="1100"/>
              </a:spcAft>
              <a:buNone/>
            </a:pPr>
            <a:r>
              <a:rPr lang="en" sz="2400">
                <a:highlight>
                  <a:srgbClr val="FFFFFF"/>
                </a:highlight>
                <a:latin typeface="Times New Roman"/>
                <a:ea typeface="Times New Roman"/>
                <a:cs typeface="Times New Roman"/>
                <a:sym typeface="Times New Roman"/>
              </a:rPr>
              <a:t>Add the following two lines to the definitions area:</a:t>
            </a:r>
          </a:p>
          <a:p>
            <a:pPr lvl="0" rtl="0">
              <a:lnSpc>
                <a:spcPct val="140000"/>
              </a:lnSpc>
              <a:spcBef>
                <a:spcPts val="0"/>
              </a:spcBef>
              <a:spcAft>
                <a:spcPts val="1100"/>
              </a:spcAft>
              <a:buNone/>
            </a:pPr>
            <a:endParaRPr sz="2400">
              <a:highlight>
                <a:srgbClr val="FFFFFF"/>
              </a:highlight>
              <a:latin typeface="Times New Roman"/>
              <a:ea typeface="Times New Roman"/>
              <a:cs typeface="Times New Roman"/>
              <a:sym typeface="Times New Roman"/>
            </a:endParaRPr>
          </a:p>
          <a:p>
            <a:pPr lvl="0" rtl="0">
              <a:lnSpc>
                <a:spcPct val="140000"/>
              </a:lnSpc>
              <a:spcBef>
                <a:spcPts val="0"/>
              </a:spcBef>
              <a:spcAft>
                <a:spcPts val="1100"/>
              </a:spcAft>
              <a:buNone/>
            </a:pPr>
            <a:r>
              <a:rPr lang="en" sz="2400">
                <a:highlight>
                  <a:srgbClr val="FFFFFF"/>
                </a:highlight>
                <a:latin typeface="Times New Roman"/>
                <a:ea typeface="Times New Roman"/>
                <a:cs typeface="Times New Roman"/>
                <a:sym typeface="Times New Roman"/>
              </a:rPr>
              <a:t>Then use string primitives to create an expression that concatenates </a:t>
            </a:r>
            <a:r>
              <a:rPr lang="en" sz="2400">
                <a:highlight>
                  <a:srgbClr val="FFFFFF"/>
                </a:highlight>
                <a:latin typeface="Verdana"/>
                <a:ea typeface="Verdana"/>
                <a:cs typeface="Verdana"/>
                <a:sym typeface="Verdana"/>
              </a:rPr>
              <a:t>prefix</a:t>
            </a:r>
            <a:r>
              <a:rPr lang="en" sz="2400">
                <a:highlight>
                  <a:srgbClr val="FFFFFF"/>
                </a:highlight>
                <a:latin typeface="Times New Roman"/>
                <a:ea typeface="Times New Roman"/>
                <a:cs typeface="Times New Roman"/>
                <a:sym typeface="Times New Roman"/>
              </a:rPr>
              <a:t> and </a:t>
            </a:r>
            <a:r>
              <a:rPr lang="en" sz="2400">
                <a:highlight>
                  <a:srgbClr val="FFFFFF"/>
                </a:highlight>
                <a:latin typeface="Verdana"/>
                <a:ea typeface="Verdana"/>
                <a:cs typeface="Verdana"/>
                <a:sym typeface="Verdana"/>
              </a:rPr>
              <a:t>suffix </a:t>
            </a:r>
            <a:r>
              <a:rPr lang="en" sz="2400">
                <a:highlight>
                  <a:srgbClr val="FFFFFF"/>
                </a:highlight>
                <a:latin typeface="Times New Roman"/>
                <a:ea typeface="Times New Roman"/>
                <a:cs typeface="Times New Roman"/>
                <a:sym typeface="Times New Roman"/>
              </a:rPr>
              <a:t>and adds </a:t>
            </a:r>
            <a:r>
              <a:rPr lang="en" sz="2400">
                <a:solidFill>
                  <a:srgbClr val="228B22"/>
                </a:solidFill>
                <a:highlight>
                  <a:srgbClr val="FFFFFF"/>
                </a:highlight>
                <a:latin typeface="Verdana"/>
                <a:ea typeface="Verdana"/>
                <a:cs typeface="Verdana"/>
                <a:sym typeface="Verdana"/>
              </a:rPr>
              <a:t>"_"</a:t>
            </a:r>
            <a:r>
              <a:rPr lang="en" sz="2400">
                <a:highlight>
                  <a:srgbClr val="FFFFFF"/>
                </a:highlight>
                <a:latin typeface="Times New Roman"/>
                <a:ea typeface="Times New Roman"/>
                <a:cs typeface="Times New Roman"/>
                <a:sym typeface="Times New Roman"/>
              </a:rPr>
              <a:t> between them. When you run this program, you will see </a:t>
            </a:r>
            <a:r>
              <a:rPr lang="en" sz="2400">
                <a:solidFill>
                  <a:srgbClr val="228B22"/>
                </a:solidFill>
                <a:highlight>
                  <a:srgbClr val="FFFFFF"/>
                </a:highlight>
                <a:latin typeface="Verdana"/>
                <a:ea typeface="Verdana"/>
                <a:cs typeface="Verdana"/>
                <a:sym typeface="Verdana"/>
              </a:rPr>
              <a:t>"hello_world"</a:t>
            </a:r>
            <a:r>
              <a:rPr lang="en" sz="2400">
                <a:highlight>
                  <a:srgbClr val="FFFFFF"/>
                </a:highlight>
                <a:latin typeface="Times New Roman"/>
                <a:ea typeface="Times New Roman"/>
                <a:cs typeface="Times New Roman"/>
                <a:sym typeface="Times New Roman"/>
              </a:rPr>
              <a:t> in the interactions area.</a:t>
            </a:r>
          </a:p>
        </p:txBody>
      </p:sp>
      <p:sp>
        <p:nvSpPr>
          <p:cNvPr id="210" name="Shape 210"/>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Practice</a:t>
            </a:r>
          </a:p>
        </p:txBody>
      </p:sp>
      <p:graphicFrame>
        <p:nvGraphicFramePr>
          <p:cNvPr id="211" name="Shape 211"/>
          <p:cNvGraphicFramePr/>
          <p:nvPr/>
        </p:nvGraphicFramePr>
        <p:xfrm>
          <a:off x="1395625" y="2327866"/>
          <a:ext cx="3000000" cy="3000000"/>
        </p:xfrm>
        <a:graphic>
          <a:graphicData uri="http://schemas.openxmlformats.org/drawingml/2006/table">
            <a:tbl>
              <a:tblPr>
                <a:noFill/>
              </a:tblPr>
              <a:tblGrid>
                <a:gridCol w="4602750">
                  <a:extLst>
                    <a:ext uri="{9D8B030D-6E8A-4147-A177-3AD203B41FA5}">
                      <a16:colId xmlns:a16="http://schemas.microsoft.com/office/drawing/2014/main" val="20000"/>
                    </a:ext>
                  </a:extLst>
                </a:gridCol>
              </a:tblGrid>
              <a:tr h="0">
                <a:tc>
                  <a:txBody>
                    <a:bodyPr/>
                    <a:lstStyle/>
                    <a:p>
                      <a:pPr lvl="0" rtl="0">
                        <a:lnSpc>
                          <a:spcPct val="150000"/>
                        </a:lnSpc>
                        <a:spcBef>
                          <a:spcPts val="0"/>
                        </a:spcBef>
                        <a:buNone/>
                      </a:pPr>
                      <a:r>
                        <a:rPr lang="en" sz="1800">
                          <a:solidFill>
                            <a:srgbClr val="843C24"/>
                          </a:solidFill>
                          <a:highlight>
                            <a:srgbClr val="FFFFFF"/>
                          </a:highlight>
                          <a:latin typeface="Verdana"/>
                          <a:ea typeface="Verdana"/>
                          <a:cs typeface="Verdana"/>
                          <a:sym typeface="Verdana"/>
                        </a:rPr>
                        <a:t>(</a:t>
                      </a:r>
                      <a:r>
                        <a:rPr lang="en" sz="1800">
                          <a:solidFill>
                            <a:srgbClr val="0077AA"/>
                          </a:solidFill>
                          <a:highlight>
                            <a:srgbClr val="FFFFFF"/>
                          </a:highlight>
                          <a:latin typeface="Verdana"/>
                          <a:ea typeface="Verdana"/>
                          <a:cs typeface="Verdana"/>
                          <a:sym typeface="Verdana"/>
                          <a:hlinkClick r:id="rId3"/>
                        </a:rPr>
                        <a:t>define</a:t>
                      </a:r>
                      <a:r>
                        <a:rPr lang="en" sz="1800">
                          <a:highlight>
                            <a:srgbClr val="FFFFFF"/>
                          </a:highlight>
                          <a:latin typeface="Verdana"/>
                          <a:ea typeface="Verdana"/>
                          <a:cs typeface="Verdana"/>
                          <a:sym typeface="Verdana"/>
                        </a:rPr>
                        <a:t> prefix </a:t>
                      </a:r>
                      <a:r>
                        <a:rPr lang="en" sz="1800">
                          <a:solidFill>
                            <a:srgbClr val="228B22"/>
                          </a:solidFill>
                          <a:highlight>
                            <a:srgbClr val="FFFFFF"/>
                          </a:highlight>
                          <a:latin typeface="Verdana"/>
                          <a:ea typeface="Verdana"/>
                          <a:cs typeface="Verdana"/>
                          <a:sym typeface="Verdana"/>
                        </a:rPr>
                        <a:t>"hello"</a:t>
                      </a:r>
                      <a:r>
                        <a:rPr lang="en" sz="1800">
                          <a:solidFill>
                            <a:srgbClr val="843C24"/>
                          </a:solidFill>
                          <a:highlight>
                            <a:srgbClr val="FFFFFF"/>
                          </a:highlight>
                          <a:latin typeface="Verdana"/>
                          <a:ea typeface="Verdana"/>
                          <a:cs typeface="Verdana"/>
                          <a:sym typeface="Verdana"/>
                        </a:rPr>
                        <a:t>)</a:t>
                      </a:r>
                    </a:p>
                  </a:txBody>
                  <a:tcPr marL="91425" marR="91425" marT="121900" marB="121900" anchor="ctr"/>
                </a:tc>
                <a:extLst>
                  <a:ext uri="{0D108BD9-81ED-4DB2-BD59-A6C34878D82A}">
                    <a16:rowId xmlns:a16="http://schemas.microsoft.com/office/drawing/2014/main" val="10000"/>
                  </a:ext>
                </a:extLst>
              </a:tr>
              <a:tr h="0">
                <a:tc>
                  <a:txBody>
                    <a:bodyPr/>
                    <a:lstStyle/>
                    <a:p>
                      <a:pPr lvl="0" rtl="0">
                        <a:lnSpc>
                          <a:spcPct val="150000"/>
                        </a:lnSpc>
                        <a:spcBef>
                          <a:spcPts val="0"/>
                        </a:spcBef>
                        <a:buNone/>
                      </a:pPr>
                      <a:r>
                        <a:rPr lang="en" sz="1800">
                          <a:solidFill>
                            <a:srgbClr val="843C24"/>
                          </a:solidFill>
                          <a:highlight>
                            <a:srgbClr val="FFFFFF"/>
                          </a:highlight>
                          <a:latin typeface="Verdana"/>
                          <a:ea typeface="Verdana"/>
                          <a:cs typeface="Verdana"/>
                          <a:sym typeface="Verdana"/>
                        </a:rPr>
                        <a:t>(</a:t>
                      </a:r>
                      <a:r>
                        <a:rPr lang="en" sz="1800">
                          <a:solidFill>
                            <a:srgbClr val="0077AA"/>
                          </a:solidFill>
                          <a:highlight>
                            <a:srgbClr val="FFFFFF"/>
                          </a:highlight>
                          <a:latin typeface="Verdana"/>
                          <a:ea typeface="Verdana"/>
                          <a:cs typeface="Verdana"/>
                          <a:sym typeface="Verdana"/>
                          <a:hlinkClick r:id="rId3"/>
                        </a:rPr>
                        <a:t>define</a:t>
                      </a:r>
                      <a:r>
                        <a:rPr lang="en" sz="1800">
                          <a:highlight>
                            <a:srgbClr val="FFFFFF"/>
                          </a:highlight>
                          <a:latin typeface="Verdana"/>
                          <a:ea typeface="Verdana"/>
                          <a:cs typeface="Verdana"/>
                          <a:sym typeface="Verdana"/>
                        </a:rPr>
                        <a:t> suffix </a:t>
                      </a:r>
                      <a:r>
                        <a:rPr lang="en" sz="1800">
                          <a:solidFill>
                            <a:srgbClr val="228B22"/>
                          </a:solidFill>
                          <a:highlight>
                            <a:srgbClr val="FFFFFF"/>
                          </a:highlight>
                          <a:latin typeface="Verdana"/>
                          <a:ea typeface="Verdana"/>
                          <a:cs typeface="Verdana"/>
                          <a:sym typeface="Verdana"/>
                        </a:rPr>
                        <a:t>"world"</a:t>
                      </a:r>
                      <a:r>
                        <a:rPr lang="en" sz="1800">
                          <a:solidFill>
                            <a:srgbClr val="843C24"/>
                          </a:solidFill>
                          <a:highlight>
                            <a:srgbClr val="FFFFFF"/>
                          </a:highlight>
                          <a:latin typeface="Verdana"/>
                          <a:ea typeface="Verdana"/>
                          <a:cs typeface="Verdana"/>
                          <a:sym typeface="Verdana"/>
                        </a:rPr>
                        <a:t>)</a:t>
                      </a:r>
                    </a:p>
                  </a:txBody>
                  <a:tcPr marL="91425" marR="91425" marT="121900" marB="121900"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6042819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Documentation (memorize)</a:t>
            </a:r>
          </a:p>
        </p:txBody>
      </p:sp>
      <p:sp>
        <p:nvSpPr>
          <p:cNvPr id="217" name="Shape 217"/>
          <p:cNvSpPr txBox="1">
            <a:spLocks noGrp="1"/>
          </p:cNvSpPr>
          <p:nvPr>
            <p:ph type="body" idx="1"/>
          </p:nvPr>
        </p:nvSpPr>
        <p:spPr>
          <a:xfrm>
            <a:off x="83525" y="1600200"/>
            <a:ext cx="8964600" cy="4967700"/>
          </a:xfrm>
          <a:prstGeom prst="rect">
            <a:avLst/>
          </a:prstGeom>
        </p:spPr>
        <p:txBody>
          <a:bodyPr lIns="91425" tIns="91425" rIns="91425" bIns="91425" anchor="t" anchorCtr="0">
            <a:noAutofit/>
          </a:bodyPr>
          <a:lstStyle/>
          <a:p>
            <a:pPr lvl="0" rtl="0">
              <a:spcBef>
                <a:spcPts val="0"/>
              </a:spcBef>
              <a:buNone/>
            </a:pPr>
            <a:r>
              <a:rPr lang="en" sz="4800">
                <a:solidFill>
                  <a:srgbClr val="000000"/>
                </a:solidFill>
              </a:rPr>
              <a:t>http://</a:t>
            </a:r>
            <a:r>
              <a:rPr lang="en" sz="4800">
                <a:solidFill>
                  <a:srgbClr val="FF0000"/>
                </a:solidFill>
              </a:rPr>
              <a:t>docs.racket-lang.org/</a:t>
            </a:r>
            <a:br>
              <a:rPr lang="en" sz="4800">
                <a:solidFill>
                  <a:srgbClr val="000000"/>
                </a:solidFill>
              </a:rPr>
            </a:br>
            <a:r>
              <a:rPr lang="en" sz="4800">
                <a:solidFill>
                  <a:srgbClr val="000000"/>
                </a:solidFill>
              </a:rPr>
              <a:t>         </a:t>
            </a:r>
            <a:r>
              <a:rPr lang="en" sz="4800">
                <a:solidFill>
                  <a:srgbClr val="0000FF"/>
                </a:solidFill>
              </a:rPr>
              <a:t>htdp-langs/</a:t>
            </a:r>
          </a:p>
          <a:p>
            <a:pPr marL="457200" lvl="0" indent="457200">
              <a:spcBef>
                <a:spcPts val="0"/>
              </a:spcBef>
              <a:buNone/>
            </a:pPr>
            <a:r>
              <a:rPr lang="en" sz="4800"/>
              <a:t>    </a:t>
            </a:r>
            <a:r>
              <a:rPr lang="en" sz="4800">
                <a:solidFill>
                  <a:srgbClr val="FF00FF"/>
                </a:solidFill>
              </a:rPr>
              <a:t>beginner.html</a:t>
            </a:r>
          </a:p>
        </p:txBody>
      </p:sp>
    </p:spTree>
    <p:extLst>
      <p:ext uri="{BB962C8B-B14F-4D97-AF65-F5344CB8AC3E}">
        <p14:creationId xmlns:p14="http://schemas.microsoft.com/office/powerpoint/2010/main" val="24195395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Review String operators you will need</a:t>
            </a:r>
          </a:p>
        </p:txBody>
      </p:sp>
      <p:sp>
        <p:nvSpPr>
          <p:cNvPr id="223" name="Shape 223"/>
          <p:cNvSpPr txBox="1">
            <a:spLocks noGrp="1"/>
          </p:cNvSpPr>
          <p:nvPr>
            <p:ph type="body" idx="1"/>
          </p:nvPr>
        </p:nvSpPr>
        <p:spPr>
          <a:xfrm>
            <a:off x="0" y="1536633"/>
            <a:ext cx="9144000" cy="4555200"/>
          </a:xfrm>
          <a:prstGeom prst="rect">
            <a:avLst/>
          </a:prstGeom>
        </p:spPr>
        <p:txBody>
          <a:bodyPr lIns="91425" tIns="91425" rIns="91425" bIns="91425" anchor="t" anchorCtr="0">
            <a:noAutofit/>
          </a:bodyPr>
          <a:lstStyle/>
          <a:p>
            <a:pPr marL="660400" lvl="0" indent="-381000" rtl="0">
              <a:lnSpc>
                <a:spcPct val="100000"/>
              </a:lnSpc>
              <a:spcBef>
                <a:spcPts val="0"/>
              </a:spcBef>
              <a:spcAft>
                <a:spcPts val="2500"/>
              </a:spcAft>
              <a:buClr>
                <a:schemeClr val="dk1"/>
              </a:buClr>
              <a:buSzPct val="100000"/>
              <a:buFont typeface="Times New Roman"/>
            </a:pPr>
            <a:r>
              <a:rPr lang="en" sz="2400">
                <a:solidFill>
                  <a:srgbClr val="0077AA"/>
                </a:solidFill>
                <a:highlight>
                  <a:srgbClr val="FFFFFF"/>
                </a:highlight>
                <a:latin typeface="Verdana"/>
                <a:ea typeface="Verdana"/>
                <a:cs typeface="Verdana"/>
                <a:sym typeface="Verdana"/>
                <a:hlinkClick r:id="rId3"/>
              </a:rPr>
              <a:t>string-append</a:t>
            </a:r>
            <a:r>
              <a:rPr lang="en" sz="2400">
                <a:solidFill>
                  <a:schemeClr val="dk1"/>
                </a:solidFill>
                <a:highlight>
                  <a:srgbClr val="FFFFFF"/>
                </a:highlight>
                <a:latin typeface="Times New Roman"/>
                <a:ea typeface="Times New Roman"/>
                <a:cs typeface="Times New Roman"/>
                <a:sym typeface="Times New Roman"/>
              </a:rPr>
              <a:t> concatenates two or more given strings into one;</a:t>
            </a:r>
          </a:p>
          <a:p>
            <a:pPr marL="660400" lvl="0" indent="-381000" rtl="0">
              <a:lnSpc>
                <a:spcPct val="100000"/>
              </a:lnSpc>
              <a:spcBef>
                <a:spcPts val="0"/>
              </a:spcBef>
              <a:spcAft>
                <a:spcPts val="2500"/>
              </a:spcAft>
              <a:buClr>
                <a:schemeClr val="dk1"/>
              </a:buClr>
              <a:buSzPct val="100000"/>
              <a:buFont typeface="Times New Roman"/>
            </a:pPr>
            <a:r>
              <a:rPr lang="en" sz="2400">
                <a:solidFill>
                  <a:srgbClr val="0077AA"/>
                </a:solidFill>
                <a:highlight>
                  <a:srgbClr val="FFFFFF"/>
                </a:highlight>
                <a:latin typeface="Verdana"/>
                <a:ea typeface="Verdana"/>
                <a:cs typeface="Verdana"/>
                <a:sym typeface="Verdana"/>
                <a:hlinkClick r:id="rId4"/>
              </a:rPr>
              <a:t>string-length</a:t>
            </a:r>
            <a:r>
              <a:rPr lang="en" sz="2400">
                <a:solidFill>
                  <a:schemeClr val="dk1"/>
                </a:solidFill>
                <a:highlight>
                  <a:srgbClr val="FFFFFF"/>
                </a:highlight>
                <a:latin typeface="Times New Roman"/>
                <a:ea typeface="Times New Roman"/>
                <a:cs typeface="Times New Roman"/>
                <a:sym typeface="Times New Roman"/>
              </a:rPr>
              <a:t> consumes a string and produces a (natural) number;</a:t>
            </a:r>
          </a:p>
          <a:p>
            <a:pPr marL="660400" lvl="0" indent="-381000" rtl="0">
              <a:lnSpc>
                <a:spcPct val="100000"/>
              </a:lnSpc>
              <a:spcBef>
                <a:spcPts val="0"/>
              </a:spcBef>
              <a:spcAft>
                <a:spcPts val="2500"/>
              </a:spcAft>
              <a:buClr>
                <a:schemeClr val="dk1"/>
              </a:buClr>
              <a:buSzPct val="100000"/>
              <a:buFont typeface="Times New Roman"/>
            </a:pPr>
            <a:r>
              <a:rPr lang="en" sz="2400">
                <a:solidFill>
                  <a:srgbClr val="0077AA"/>
                </a:solidFill>
                <a:highlight>
                  <a:srgbClr val="FFFFFF"/>
                </a:highlight>
                <a:latin typeface="Verdana"/>
                <a:ea typeface="Verdana"/>
                <a:cs typeface="Verdana"/>
                <a:sym typeface="Verdana"/>
                <a:hlinkClick r:id="rId5"/>
              </a:rPr>
              <a:t>string-ith</a:t>
            </a:r>
            <a:r>
              <a:rPr lang="en" sz="2400">
                <a:solidFill>
                  <a:schemeClr val="dk1"/>
                </a:solidFill>
                <a:highlight>
                  <a:srgbClr val="FFFFFF"/>
                </a:highlight>
                <a:latin typeface="Times New Roman"/>
                <a:ea typeface="Times New Roman"/>
                <a:cs typeface="Times New Roman"/>
                <a:sym typeface="Times New Roman"/>
              </a:rPr>
              <a:t> consumes a string </a:t>
            </a:r>
            <a:r>
              <a:rPr lang="en" sz="2400">
                <a:solidFill>
                  <a:schemeClr val="dk1"/>
                </a:solidFill>
                <a:highlight>
                  <a:srgbClr val="FFFFFF"/>
                </a:highlight>
                <a:latin typeface="Verdana"/>
                <a:ea typeface="Verdana"/>
                <a:cs typeface="Verdana"/>
                <a:sym typeface="Verdana"/>
              </a:rPr>
              <a:t>s</a:t>
            </a:r>
            <a:r>
              <a:rPr lang="en" sz="2400">
                <a:solidFill>
                  <a:schemeClr val="dk1"/>
                </a:solidFill>
                <a:highlight>
                  <a:srgbClr val="FFFFFF"/>
                </a:highlight>
                <a:latin typeface="Times New Roman"/>
                <a:ea typeface="Times New Roman"/>
                <a:cs typeface="Times New Roman"/>
                <a:sym typeface="Times New Roman"/>
              </a:rPr>
              <a:t> together with a natural number </a:t>
            </a:r>
            <a:r>
              <a:rPr lang="en" sz="2400">
                <a:solidFill>
                  <a:schemeClr val="dk1"/>
                </a:solidFill>
                <a:highlight>
                  <a:srgbClr val="FFFFFF"/>
                </a:highlight>
                <a:latin typeface="Verdana"/>
                <a:ea typeface="Verdana"/>
                <a:cs typeface="Verdana"/>
                <a:sym typeface="Verdana"/>
              </a:rPr>
              <a:t>i</a:t>
            </a:r>
            <a:r>
              <a:rPr lang="en" sz="2400">
                <a:solidFill>
                  <a:schemeClr val="dk1"/>
                </a:solidFill>
                <a:highlight>
                  <a:srgbClr val="FFFFFF"/>
                </a:highlight>
                <a:latin typeface="Times New Roman"/>
                <a:ea typeface="Times New Roman"/>
                <a:cs typeface="Times New Roman"/>
                <a:sym typeface="Times New Roman"/>
              </a:rPr>
              <a:t> and then extracts the </a:t>
            </a:r>
            <a:r>
              <a:rPr lang="en" sz="2400">
                <a:solidFill>
                  <a:srgbClr val="0077AA"/>
                </a:solidFill>
                <a:highlight>
                  <a:srgbClr val="FFFFFF"/>
                </a:highlight>
                <a:latin typeface="Times New Roman"/>
                <a:ea typeface="Times New Roman"/>
                <a:cs typeface="Times New Roman"/>
                <a:sym typeface="Times New Roman"/>
                <a:hlinkClick r:id="rId6"/>
              </a:rPr>
              <a:t>1String</a:t>
            </a:r>
            <a:r>
              <a:rPr lang="en" sz="2400">
                <a:solidFill>
                  <a:schemeClr val="dk1"/>
                </a:solidFill>
                <a:highlight>
                  <a:srgbClr val="FFFFFF"/>
                </a:highlight>
                <a:latin typeface="Times New Roman"/>
                <a:ea typeface="Times New Roman"/>
                <a:cs typeface="Times New Roman"/>
                <a:sym typeface="Times New Roman"/>
              </a:rPr>
              <a:t> located at the </a:t>
            </a:r>
            <a:r>
              <a:rPr lang="en" sz="2400">
                <a:solidFill>
                  <a:schemeClr val="dk1"/>
                </a:solidFill>
                <a:highlight>
                  <a:srgbClr val="FFFFFF"/>
                </a:highlight>
                <a:latin typeface="Verdana"/>
                <a:ea typeface="Verdana"/>
                <a:cs typeface="Verdana"/>
                <a:sym typeface="Verdana"/>
              </a:rPr>
              <a:t>i</a:t>
            </a:r>
            <a:r>
              <a:rPr lang="en" sz="2400">
                <a:solidFill>
                  <a:schemeClr val="dk1"/>
                </a:solidFill>
                <a:highlight>
                  <a:srgbClr val="FFFFFF"/>
                </a:highlight>
                <a:latin typeface="Times New Roman"/>
                <a:ea typeface="Times New Roman"/>
                <a:cs typeface="Times New Roman"/>
                <a:sym typeface="Times New Roman"/>
              </a:rPr>
              <a:t>th position (counting from 0);</a:t>
            </a:r>
          </a:p>
          <a:p>
            <a:pPr marL="660400" lvl="0" indent="-381000" rtl="0">
              <a:lnSpc>
                <a:spcPct val="100000"/>
              </a:lnSpc>
              <a:spcBef>
                <a:spcPts val="0"/>
              </a:spcBef>
              <a:spcAft>
                <a:spcPts val="2500"/>
              </a:spcAft>
              <a:buClr>
                <a:schemeClr val="dk1"/>
              </a:buClr>
              <a:buSzPct val="100000"/>
              <a:buFont typeface="Times New Roman"/>
            </a:pPr>
            <a:r>
              <a:rPr lang="en" sz="2400">
                <a:solidFill>
                  <a:srgbClr val="0077AA"/>
                </a:solidFill>
                <a:highlight>
                  <a:srgbClr val="FFFFFF"/>
                </a:highlight>
                <a:latin typeface="Verdana"/>
                <a:ea typeface="Verdana"/>
                <a:cs typeface="Verdana"/>
                <a:sym typeface="Verdana"/>
                <a:hlinkClick r:id="rId7"/>
              </a:rPr>
              <a:t>number-&gt;string</a:t>
            </a:r>
            <a:r>
              <a:rPr lang="en" sz="2400">
                <a:solidFill>
                  <a:schemeClr val="dk1"/>
                </a:solidFill>
                <a:highlight>
                  <a:srgbClr val="FFFFFF"/>
                </a:highlight>
                <a:latin typeface="Times New Roman"/>
                <a:ea typeface="Times New Roman"/>
                <a:cs typeface="Times New Roman"/>
                <a:sym typeface="Times New Roman"/>
              </a:rPr>
              <a:t> consumes a number and produces a string;</a:t>
            </a:r>
          </a:p>
          <a:p>
            <a:pPr marL="660400" marR="0" lvl="0" indent="-381000" algn="l" rtl="0">
              <a:lnSpc>
                <a:spcPct val="100000"/>
              </a:lnSpc>
              <a:spcBef>
                <a:spcPts val="0"/>
              </a:spcBef>
              <a:spcAft>
                <a:spcPts val="2500"/>
              </a:spcAft>
              <a:buClr>
                <a:schemeClr val="dk1"/>
              </a:buClr>
              <a:buSzPct val="100000"/>
              <a:buFont typeface="Times New Roman"/>
            </a:pPr>
            <a:r>
              <a:rPr lang="en" sz="2400">
                <a:solidFill>
                  <a:srgbClr val="0077AA"/>
                </a:solidFill>
                <a:highlight>
                  <a:srgbClr val="FFFFFF"/>
                </a:highlight>
                <a:latin typeface="Verdana"/>
                <a:ea typeface="Verdana"/>
                <a:cs typeface="Verdana"/>
                <a:sym typeface="Verdana"/>
              </a:rPr>
              <a:t>substring </a:t>
            </a:r>
            <a:r>
              <a:rPr lang="en" sz="2400">
                <a:solidFill>
                  <a:schemeClr val="dk1"/>
                </a:solidFill>
                <a:highlight>
                  <a:srgbClr val="FFFFFF"/>
                </a:highlight>
                <a:latin typeface="Times New Roman"/>
                <a:ea typeface="Times New Roman"/>
                <a:cs typeface="Times New Roman"/>
                <a:sym typeface="Times New Roman"/>
              </a:rPr>
              <a:t>consumes a string and one or two numbers and produces a part of the string</a:t>
            </a:r>
          </a:p>
        </p:txBody>
      </p:sp>
    </p:spTree>
    <p:extLst>
      <p:ext uri="{BB962C8B-B14F-4D97-AF65-F5344CB8AC3E}">
        <p14:creationId xmlns:p14="http://schemas.microsoft.com/office/powerpoint/2010/main" val="5848203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992766"/>
            <a:ext cx="8520599" cy="2736899"/>
          </a:xfrm>
          <a:prstGeom prst="rect">
            <a:avLst/>
          </a:prstGeom>
        </p:spPr>
        <p:txBody>
          <a:bodyPr lIns="91425" tIns="91425" rIns="91425" bIns="91425" anchor="b" anchorCtr="0">
            <a:noAutofit/>
          </a:bodyPr>
          <a:lstStyle/>
          <a:p>
            <a:pPr lvl="0">
              <a:spcBef>
                <a:spcPts val="0"/>
              </a:spcBef>
              <a:buNone/>
            </a:pPr>
            <a:endParaRPr/>
          </a:p>
        </p:txBody>
      </p:sp>
      <p:sp>
        <p:nvSpPr>
          <p:cNvPr id="55" name="Shape 55"/>
          <p:cNvSpPr txBox="1">
            <a:spLocks noGrp="1"/>
          </p:cNvSpPr>
          <p:nvPr>
            <p:ph type="subTitle" idx="1"/>
          </p:nvPr>
        </p:nvSpPr>
        <p:spPr>
          <a:xfrm>
            <a:off x="311700" y="3778833"/>
            <a:ext cx="8520599" cy="1056899"/>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790823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p:txBody>
          <a:bodyPr/>
          <a:lstStyle/>
          <a:p>
            <a:pPr lvl="0"/>
            <a:r>
              <a:rPr lang="en"/>
              <a:t>contracts  (API)</a:t>
            </a:r>
          </a:p>
        </p:txBody>
      </p:sp>
      <p:sp>
        <p:nvSpPr>
          <p:cNvPr id="9" name="Content Placeholder 8"/>
          <p:cNvSpPr>
            <a:spLocks noGrp="1"/>
          </p:cNvSpPr>
          <p:nvPr>
            <p:ph idx="1"/>
          </p:nvPr>
        </p:nvSpPr>
        <p:spPr/>
        <p:txBody>
          <a:bodyPr/>
          <a:lstStyle/>
          <a:p>
            <a:endParaRPr lang="en-US"/>
          </a:p>
        </p:txBody>
      </p:sp>
      <p:sp>
        <p:nvSpPr>
          <p:cNvPr id="56" name="Shape 56"/>
          <p:cNvSpPr txBox="1"/>
          <p:nvPr/>
        </p:nvSpPr>
        <p:spPr>
          <a:xfrm>
            <a:off x="528800" y="1669050"/>
            <a:ext cx="8014800" cy="4676699"/>
          </a:xfrm>
          <a:prstGeom prst="rect">
            <a:avLst/>
          </a:prstGeom>
          <a:noFill/>
          <a:ln>
            <a:noFill/>
          </a:ln>
        </p:spPr>
        <p:txBody>
          <a:bodyPr lIns="91425" tIns="91425" rIns="91425" bIns="91425" anchor="t" anchorCtr="0">
            <a:noAutofit/>
          </a:bodyPr>
          <a:lstStyle/>
          <a:p>
            <a:pPr lvl="0" rtl="0">
              <a:spcBef>
                <a:spcPts val="0"/>
              </a:spcBef>
              <a:buNone/>
            </a:pPr>
            <a:r>
              <a:rPr lang="en" sz="3600"/>
              <a:t>(circle radius mode color)</a:t>
            </a:r>
          </a:p>
          <a:p>
            <a:pPr lvl="0" rtl="0">
              <a:spcBef>
                <a:spcPts val="0"/>
              </a:spcBef>
              <a:buNone/>
            </a:pPr>
            <a:endParaRPr sz="3600"/>
          </a:p>
          <a:p>
            <a:pPr lvl="0" rtl="0">
              <a:spcBef>
                <a:spcPts val="0"/>
              </a:spcBef>
              <a:buNone/>
            </a:pPr>
            <a:r>
              <a:rPr lang="en" sz="3600"/>
              <a:t>; circle : number string string -&gt; image</a:t>
            </a:r>
          </a:p>
          <a:p>
            <a:pPr lvl="0" rtl="0">
              <a:spcBef>
                <a:spcPts val="0"/>
              </a:spcBef>
              <a:buNone/>
            </a:pPr>
            <a:r>
              <a:rPr lang="en" sz="3600"/>
              <a:t>  </a:t>
            </a:r>
            <a:r>
              <a:rPr lang="en" sz="2400"/>
              <a:t>name   			             domain		                  range</a:t>
            </a:r>
          </a:p>
          <a:p>
            <a:pPr lvl="0" rtl="0">
              <a:spcBef>
                <a:spcPts val="0"/>
              </a:spcBef>
              <a:buNone/>
            </a:pPr>
            <a:endParaRPr sz="2400"/>
          </a:p>
          <a:p>
            <a:pPr lvl="0" rtl="0">
              <a:spcBef>
                <a:spcPts val="0"/>
              </a:spcBef>
              <a:buNone/>
            </a:pPr>
            <a:endParaRPr sz="2400"/>
          </a:p>
        </p:txBody>
      </p:sp>
    </p:spTree>
    <p:extLst>
      <p:ext uri="{BB962C8B-B14F-4D97-AF65-F5344CB8AC3E}">
        <p14:creationId xmlns:p14="http://schemas.microsoft.com/office/powerpoint/2010/main" val="1770195496"/>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Objectives</a:t>
            </a:r>
          </a:p>
        </p:txBody>
      </p:sp>
      <p:sp>
        <p:nvSpPr>
          <p:cNvPr id="61" name="Shape 6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482080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sz="3000" b="1"/>
              <a:t>You are expected to solve this problem</a:t>
            </a:r>
          </a:p>
        </p:txBody>
      </p:sp>
      <p:sp>
        <p:nvSpPr>
          <p:cNvPr id="67" name="Shape 67"/>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lvl="0" indent="-419100" rtl="0">
              <a:spcBef>
                <a:spcPts val="0"/>
              </a:spcBef>
              <a:spcAft>
                <a:spcPts val="0"/>
              </a:spcAft>
              <a:buClr>
                <a:schemeClr val="dk1"/>
              </a:buClr>
              <a:buSzPct val="100000"/>
              <a:buAutoNum type="arabicPeriod" startAt="2"/>
            </a:pPr>
            <a:r>
              <a:rPr lang="en">
                <a:solidFill>
                  <a:schemeClr val="dk1"/>
                </a:solidFill>
              </a:rPr>
              <a:t>Define the function cube-volume, which accepts the length of a side of an equilateral cube and computes its volume. </a:t>
            </a:r>
          </a:p>
          <a:p>
            <a:pPr lvl="0" rtl="0">
              <a:lnSpc>
                <a:spcPct val="100000"/>
              </a:lnSpc>
              <a:spcBef>
                <a:spcPts val="0"/>
              </a:spcBef>
              <a:spcAft>
                <a:spcPts val="0"/>
              </a:spcAft>
              <a:buClr>
                <a:schemeClr val="dk1"/>
              </a:buClr>
              <a:buSzPct val="36666"/>
              <a:buFont typeface="Arial"/>
              <a:buNone/>
            </a:pPr>
            <a:endParaRPr>
              <a:solidFill>
                <a:schemeClr val="dk1"/>
              </a:solidFill>
            </a:endParaRPr>
          </a:p>
          <a:p>
            <a:pPr lvl="0">
              <a:spcBef>
                <a:spcPts val="0"/>
              </a:spcBef>
              <a:buNone/>
            </a:pPr>
            <a:endParaRPr/>
          </a:p>
        </p:txBody>
      </p:sp>
    </p:spTree>
    <p:extLst>
      <p:ext uri="{BB962C8B-B14F-4D97-AF65-F5344CB8AC3E}">
        <p14:creationId xmlns:p14="http://schemas.microsoft.com/office/powerpoint/2010/main" val="109821763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sz="3000" b="1"/>
              <a:t>(= problem-solving question-asking)</a:t>
            </a:r>
          </a:p>
        </p:txBody>
      </p:sp>
      <p:sp>
        <p:nvSpPr>
          <p:cNvPr id="73" name="Shape 73"/>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a:spcBef>
                <a:spcPts val="0"/>
              </a:spcBef>
              <a:buNone/>
            </a:pPr>
            <a:r>
              <a:rPr lang="en"/>
              <a:t>#true</a:t>
            </a:r>
          </a:p>
        </p:txBody>
      </p:sp>
    </p:spTree>
    <p:extLst>
      <p:ext uri="{BB962C8B-B14F-4D97-AF65-F5344CB8AC3E}">
        <p14:creationId xmlns:p14="http://schemas.microsoft.com/office/powerpoint/2010/main" val="67518893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 problem-solving question-asking)</a:t>
            </a:r>
          </a:p>
        </p:txBody>
      </p:sp>
      <p:sp>
        <p:nvSpPr>
          <p:cNvPr id="79" name="Shape 79"/>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4800"/>
              <a:t>#true</a:t>
            </a:r>
          </a:p>
          <a:p>
            <a:pPr lvl="0" rtl="0">
              <a:spcBef>
                <a:spcPts val="0"/>
              </a:spcBef>
              <a:buNone/>
            </a:pPr>
            <a:r>
              <a:rPr lang="en" sz="4800">
                <a:solidFill>
                  <a:srgbClr val="000000"/>
                </a:solidFill>
              </a:rPr>
              <a:t>You have to ask the questions!</a:t>
            </a:r>
          </a:p>
        </p:txBody>
      </p:sp>
    </p:spTree>
    <p:extLst>
      <p:ext uri="{BB962C8B-B14F-4D97-AF65-F5344CB8AC3E}">
        <p14:creationId xmlns:p14="http://schemas.microsoft.com/office/powerpoint/2010/main" val="310489439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 problem-solving question-asking)</a:t>
            </a:r>
          </a:p>
        </p:txBody>
      </p:sp>
      <p:sp>
        <p:nvSpPr>
          <p:cNvPr id="85" name="Shape 85"/>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4800"/>
              <a:t>#true</a:t>
            </a:r>
          </a:p>
          <a:p>
            <a:pPr lvl="0" rtl="0">
              <a:spcBef>
                <a:spcPts val="0"/>
              </a:spcBef>
              <a:buNone/>
            </a:pPr>
            <a:r>
              <a:rPr lang="en" sz="4800">
                <a:solidFill>
                  <a:srgbClr val="000000"/>
                </a:solidFill>
              </a:rPr>
              <a:t>From now on you will be assessed on the questions you ask to solve problems, not the solutions themselves.</a:t>
            </a:r>
          </a:p>
        </p:txBody>
      </p:sp>
    </p:spTree>
    <p:extLst>
      <p:ext uri="{BB962C8B-B14F-4D97-AF65-F5344CB8AC3E}">
        <p14:creationId xmlns:p14="http://schemas.microsoft.com/office/powerpoint/2010/main" val="211822302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Brainstorm</a:t>
            </a:r>
          </a:p>
        </p:txBody>
      </p:sp>
      <p:sp>
        <p:nvSpPr>
          <p:cNvPr id="91" name="Shape 9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a:t>What questions should we ask?</a:t>
            </a:r>
          </a:p>
          <a:p>
            <a:pPr lvl="0" rtl="0">
              <a:spcBef>
                <a:spcPts val="0"/>
              </a:spcBef>
              <a:buNone/>
            </a:pPr>
            <a:endParaRPr/>
          </a:p>
          <a:p>
            <a:pPr lvl="0">
              <a:spcBef>
                <a:spcPts val="0"/>
              </a:spcBef>
              <a:buNone/>
            </a:pPr>
            <a:r>
              <a:rPr lang="en"/>
              <a:t>At your table discuss for 1 minute, prepare to share out.</a:t>
            </a:r>
          </a:p>
        </p:txBody>
      </p:sp>
    </p:spTree>
    <p:extLst>
      <p:ext uri="{BB962C8B-B14F-4D97-AF65-F5344CB8AC3E}">
        <p14:creationId xmlns:p14="http://schemas.microsoft.com/office/powerpoint/2010/main" val="334343159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The problem</a:t>
            </a:r>
          </a:p>
        </p:txBody>
      </p:sp>
      <p:sp>
        <p:nvSpPr>
          <p:cNvPr id="97" name="Shape 97"/>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a:solidFill>
                  <a:schemeClr val="dk1"/>
                </a:solidFill>
              </a:rPr>
              <a:t>What kind of answer do we expect?</a:t>
            </a:r>
          </a:p>
        </p:txBody>
      </p:sp>
    </p:spTree>
    <p:extLst>
      <p:ext uri="{BB962C8B-B14F-4D97-AF65-F5344CB8AC3E}">
        <p14:creationId xmlns:p14="http://schemas.microsoft.com/office/powerpoint/2010/main" val="343067900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The domain</a:t>
            </a:r>
          </a:p>
        </p:txBody>
      </p:sp>
      <p:sp>
        <p:nvSpPr>
          <p:cNvPr id="103" name="Shape 103"/>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a:solidFill>
                  <a:schemeClr val="dk1"/>
                </a:solidFill>
              </a:rPr>
              <a:t>What kind of information does the function expect?</a:t>
            </a:r>
          </a:p>
        </p:txBody>
      </p:sp>
    </p:spTree>
    <p:extLst>
      <p:ext uri="{BB962C8B-B14F-4D97-AF65-F5344CB8AC3E}">
        <p14:creationId xmlns:p14="http://schemas.microsoft.com/office/powerpoint/2010/main" val="150813737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The return</a:t>
            </a:r>
          </a:p>
        </p:txBody>
      </p:sp>
      <p:sp>
        <p:nvSpPr>
          <p:cNvPr id="109" name="Shape 109"/>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a:spcBef>
                <a:spcPts val="0"/>
              </a:spcBef>
              <a:buNone/>
            </a:pPr>
            <a:r>
              <a:rPr lang="en"/>
              <a:t>What information does the function give us back?</a:t>
            </a:r>
          </a:p>
        </p:txBody>
      </p:sp>
    </p:spTree>
    <p:extLst>
      <p:ext uri="{BB962C8B-B14F-4D97-AF65-F5344CB8AC3E}">
        <p14:creationId xmlns:p14="http://schemas.microsoft.com/office/powerpoint/2010/main" val="164614177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a:solidFill>
                  <a:schemeClr val="dk1"/>
                </a:solidFill>
              </a:rPr>
              <a:t>How would we know if we’re right?</a:t>
            </a:r>
          </a:p>
          <a:p>
            <a:pPr lvl="0" rtl="0">
              <a:lnSpc>
                <a:spcPct val="100000"/>
              </a:lnSpc>
              <a:spcBef>
                <a:spcPts val="0"/>
              </a:spcBef>
              <a:spcAft>
                <a:spcPts val="0"/>
              </a:spcAft>
              <a:buNone/>
            </a:pPr>
            <a:endParaRPr>
              <a:solidFill>
                <a:schemeClr val="dk1"/>
              </a:solidFill>
            </a:endParaRPr>
          </a:p>
          <a:p>
            <a:pPr lvl="0" rtl="0">
              <a:lnSpc>
                <a:spcPct val="100000"/>
              </a:lnSpc>
              <a:spcBef>
                <a:spcPts val="0"/>
              </a:spcBef>
              <a:spcAft>
                <a:spcPts val="0"/>
              </a:spcAft>
              <a:buClr>
                <a:schemeClr val="dk1"/>
              </a:buClr>
              <a:buSzPct val="36666"/>
              <a:buFont typeface="Arial"/>
              <a:buNone/>
            </a:pPr>
            <a:r>
              <a:rPr lang="en">
                <a:solidFill>
                  <a:schemeClr val="dk1"/>
                </a:solidFill>
              </a:rPr>
              <a:t>What concrete examples would help us form the definition?</a:t>
            </a:r>
          </a:p>
          <a:p>
            <a:pPr lvl="0">
              <a:lnSpc>
                <a:spcPct val="100000"/>
              </a:lnSpc>
              <a:spcBef>
                <a:spcPts val="0"/>
              </a:spcBef>
              <a:spcAft>
                <a:spcPts val="0"/>
              </a:spcAft>
              <a:buClr>
                <a:schemeClr val="dk1"/>
              </a:buClr>
              <a:buSzPct val="36666"/>
              <a:buFont typeface="Arial"/>
              <a:buNone/>
            </a:pPr>
            <a:endParaRPr/>
          </a:p>
        </p:txBody>
      </p:sp>
      <p:sp>
        <p:nvSpPr>
          <p:cNvPr id="115" name="Shape 11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Examples</a:t>
            </a:r>
          </a:p>
        </p:txBody>
      </p:sp>
    </p:spTree>
    <p:extLst>
      <p:ext uri="{BB962C8B-B14F-4D97-AF65-F5344CB8AC3E}">
        <p14:creationId xmlns:p14="http://schemas.microsoft.com/office/powerpoint/2010/main" val="19248691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p:txBody>
          <a:bodyPr/>
          <a:lstStyle/>
          <a:p>
            <a:pPr lvl="0"/>
            <a:r>
              <a:rPr lang="en" dirty="0"/>
              <a:t>expectation</a:t>
            </a:r>
          </a:p>
        </p:txBody>
      </p:sp>
      <p:sp>
        <p:nvSpPr>
          <p:cNvPr id="50" name="Shape 50"/>
          <p:cNvSpPr txBox="1">
            <a:spLocks noGrp="1"/>
          </p:cNvSpPr>
          <p:nvPr>
            <p:ph idx="1"/>
          </p:nvPr>
        </p:nvSpPr>
        <p:spPr/>
        <p:txBody>
          <a:bodyPr/>
          <a:lstStyle/>
          <a:p>
            <a:pPr lvl="0"/>
            <a:r>
              <a:rPr lang="en-US"/>
              <a:t>What will the Racket code</a:t>
            </a:r>
          </a:p>
          <a:p>
            <a:pPr lvl="0"/>
            <a:r>
              <a:rPr lang="en-US">
                <a:sym typeface="Inconsolata"/>
              </a:rPr>
              <a:t>(circle 50 "solid" "red") </a:t>
            </a:r>
            <a:r>
              <a:rPr lang="en-US"/>
              <a:t>return?</a:t>
            </a:r>
          </a:p>
          <a:p>
            <a:pPr lvl="0"/>
            <a:endParaRPr lang="en-US"/>
          </a:p>
          <a:p>
            <a:pPr lvl="0"/>
            <a:endParaRPr lang="en-US"/>
          </a:p>
        </p:txBody>
      </p:sp>
      <p:sp>
        <p:nvSpPr>
          <p:cNvPr id="52" name="Shape 52"/>
          <p:cNvSpPr txBox="1">
            <a:spLocks noGrp="1"/>
          </p:cNvSpPr>
          <p:nvPr>
            <p:ph type="body" idx="4294967295"/>
          </p:nvPr>
        </p:nvSpPr>
        <p:spPr>
          <a:xfrm>
            <a:off x="0" y="3900488"/>
            <a:ext cx="5373688" cy="1363662"/>
          </a:xfrm>
          <a:prstGeom prst="rect">
            <a:avLst/>
          </a:prstGeom>
        </p:spPr>
        <p:txBody>
          <a:bodyPr lIns="91425" tIns="91425" rIns="91425" bIns="91425" anchor="t" anchorCtr="0">
            <a:noAutofit/>
          </a:bodyPr>
          <a:lstStyle/>
          <a:p>
            <a:pPr lvl="0" rtl="0">
              <a:spcBef>
                <a:spcPts val="0"/>
              </a:spcBef>
              <a:buNone/>
            </a:pPr>
            <a:r>
              <a:rPr lang="en"/>
              <a:t>Is </a:t>
            </a:r>
            <a:r>
              <a:rPr lang="en">
                <a:latin typeface="Inconsolata"/>
                <a:ea typeface="Inconsolata"/>
                <a:cs typeface="Inconsolata"/>
                <a:sym typeface="Inconsolata"/>
              </a:rPr>
              <a:t>(circle 50 "solid" "red")</a:t>
            </a:r>
            <a:r>
              <a:rPr lang="en"/>
              <a:t> a </a:t>
            </a:r>
            <a:r>
              <a:rPr lang="en" b="1"/>
              <a:t>contract</a:t>
            </a:r>
            <a:r>
              <a:rPr lang="en"/>
              <a:t> or an </a:t>
            </a:r>
            <a:r>
              <a:rPr lang="en" b="1"/>
              <a:t>example</a:t>
            </a:r>
            <a:r>
              <a:rPr lang="en"/>
              <a:t>?</a:t>
            </a:r>
          </a:p>
        </p:txBody>
      </p:sp>
      <p:pic>
        <p:nvPicPr>
          <p:cNvPr id="51" name="Shape 51"/>
          <p:cNvPicPr preferRelativeResize="0"/>
          <p:nvPr/>
        </p:nvPicPr>
        <p:blipFill>
          <a:blip r:embed="rId3">
            <a:alphaModFix/>
          </a:blip>
          <a:stretch>
            <a:fillRect/>
          </a:stretch>
        </p:blipFill>
        <p:spPr>
          <a:xfrm>
            <a:off x="764275" y="2803825"/>
            <a:ext cx="1019175" cy="971550"/>
          </a:xfrm>
          <a:prstGeom prst="rect">
            <a:avLst/>
          </a:prstGeom>
          <a:noFill/>
          <a:ln>
            <a:noFill/>
          </a:ln>
        </p:spPr>
      </p:pic>
    </p:spTree>
    <p:extLst>
      <p:ext uri="{BB962C8B-B14F-4D97-AF65-F5344CB8AC3E}">
        <p14:creationId xmlns:p14="http://schemas.microsoft.com/office/powerpoint/2010/main" val="10424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sz="3000"/>
              <a:t>Contextual knowledge</a:t>
            </a:r>
          </a:p>
        </p:txBody>
      </p:sp>
      <p:sp>
        <p:nvSpPr>
          <p:cNvPr id="121" name="Shape 12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36666"/>
              <a:buFont typeface="Arial"/>
              <a:buNone/>
            </a:pPr>
            <a:r>
              <a:rPr lang="en">
                <a:solidFill>
                  <a:schemeClr val="dk1"/>
                </a:solidFill>
              </a:rPr>
              <a:t>What do we need to know about cubes?</a:t>
            </a:r>
          </a:p>
          <a:p>
            <a:pPr lvl="0">
              <a:spcBef>
                <a:spcPts val="0"/>
              </a:spcBef>
              <a:buNone/>
            </a:pPr>
            <a:endParaRPr/>
          </a:p>
        </p:txBody>
      </p:sp>
    </p:spTree>
    <p:extLst>
      <p:ext uri="{BB962C8B-B14F-4D97-AF65-F5344CB8AC3E}">
        <p14:creationId xmlns:p14="http://schemas.microsoft.com/office/powerpoint/2010/main" val="301069844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Language Template</a:t>
            </a:r>
          </a:p>
        </p:txBody>
      </p:sp>
      <p:sp>
        <p:nvSpPr>
          <p:cNvPr id="127" name="Shape 127"/>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a:t>(define (cube-volume ...)</a:t>
            </a:r>
          </a:p>
          <a:p>
            <a:pPr lvl="0">
              <a:spcBef>
                <a:spcPts val="0"/>
              </a:spcBef>
              <a:buNone/>
            </a:pPr>
            <a:r>
              <a:rPr lang="en"/>
              <a:t>  ...)</a:t>
            </a:r>
          </a:p>
        </p:txBody>
      </p:sp>
    </p:spTree>
    <p:extLst>
      <p:ext uri="{BB962C8B-B14F-4D97-AF65-F5344CB8AC3E}">
        <p14:creationId xmlns:p14="http://schemas.microsoft.com/office/powerpoint/2010/main" val="316281065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727250"/>
            <a:ext cx="9144000" cy="57107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2400"/>
              <a:t>; cube-volume : Number -&gt; Number</a:t>
            </a:r>
          </a:p>
          <a:p>
            <a:pPr lvl="0" rtl="0">
              <a:lnSpc>
                <a:spcPct val="100000"/>
              </a:lnSpc>
              <a:spcBef>
                <a:spcPts val="0"/>
              </a:spcBef>
              <a:spcAft>
                <a:spcPts val="0"/>
              </a:spcAft>
              <a:buNone/>
            </a:pPr>
            <a:r>
              <a:rPr lang="en" sz="2400"/>
              <a:t>; takes in the length and produces the volume of the cube</a:t>
            </a:r>
          </a:p>
          <a:p>
            <a:pPr lvl="0" rtl="0">
              <a:lnSpc>
                <a:spcPct val="100000"/>
              </a:lnSpc>
              <a:spcBef>
                <a:spcPts val="0"/>
              </a:spcBef>
              <a:spcAft>
                <a:spcPts val="0"/>
              </a:spcAft>
              <a:buNone/>
            </a:pPr>
            <a:endParaRPr sz="2400"/>
          </a:p>
          <a:p>
            <a:pPr lvl="0" rtl="0">
              <a:lnSpc>
                <a:spcPct val="100000"/>
              </a:lnSpc>
              <a:spcBef>
                <a:spcPts val="0"/>
              </a:spcBef>
              <a:spcAft>
                <a:spcPts val="0"/>
              </a:spcAft>
              <a:buClr>
                <a:schemeClr val="dk1"/>
              </a:buClr>
              <a:buSzPct val="45833"/>
              <a:buFont typeface="Arial"/>
              <a:buNone/>
            </a:pPr>
            <a:endParaRPr sz="2400"/>
          </a:p>
        </p:txBody>
      </p:sp>
      <p:sp>
        <p:nvSpPr>
          <p:cNvPr id="133" name="Shape 133"/>
          <p:cNvSpPr txBox="1">
            <a:spLocks noGrp="1"/>
          </p:cNvSpPr>
          <p:nvPr>
            <p:ph type="title"/>
          </p:nvPr>
        </p:nvSpPr>
        <p:spPr>
          <a:xfrm>
            <a:off x="311700" y="59966"/>
            <a:ext cx="8520599" cy="763500"/>
          </a:xfrm>
          <a:prstGeom prst="rect">
            <a:avLst/>
          </a:prstGeom>
        </p:spPr>
        <p:txBody>
          <a:bodyPr lIns="91425" tIns="91425" rIns="91425" bIns="91425" anchor="t" anchorCtr="0">
            <a:noAutofit/>
          </a:bodyPr>
          <a:lstStyle/>
          <a:p>
            <a:pPr lvl="0" rtl="0">
              <a:spcBef>
                <a:spcPts val="0"/>
              </a:spcBef>
              <a:buNone/>
            </a:pPr>
            <a:r>
              <a:rPr lang="en"/>
              <a:t>Solutions - Putting your questions together</a:t>
            </a:r>
          </a:p>
        </p:txBody>
      </p:sp>
    </p:spTree>
    <p:extLst>
      <p:ext uri="{BB962C8B-B14F-4D97-AF65-F5344CB8AC3E}">
        <p14:creationId xmlns:p14="http://schemas.microsoft.com/office/powerpoint/2010/main" val="25522115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59966"/>
            <a:ext cx="8520599" cy="763500"/>
          </a:xfrm>
          <a:prstGeom prst="rect">
            <a:avLst/>
          </a:prstGeom>
        </p:spPr>
        <p:txBody>
          <a:bodyPr lIns="91425" tIns="91425" rIns="91425" bIns="91425" anchor="t" anchorCtr="0">
            <a:noAutofit/>
          </a:bodyPr>
          <a:lstStyle/>
          <a:p>
            <a:pPr lvl="0" rtl="0">
              <a:spcBef>
                <a:spcPts val="0"/>
              </a:spcBef>
              <a:buNone/>
            </a:pPr>
            <a:r>
              <a:rPr lang="en"/>
              <a:t>Solutions - Putting your questions together</a:t>
            </a:r>
          </a:p>
        </p:txBody>
      </p:sp>
      <p:sp>
        <p:nvSpPr>
          <p:cNvPr id="139" name="Shape 139"/>
          <p:cNvSpPr txBox="1">
            <a:spLocks noGrp="1"/>
          </p:cNvSpPr>
          <p:nvPr>
            <p:ph type="body" idx="1"/>
          </p:nvPr>
        </p:nvSpPr>
        <p:spPr>
          <a:xfrm>
            <a:off x="0" y="727250"/>
            <a:ext cx="9144000" cy="57107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2400"/>
              <a:t>; cube-volume : Number -&gt; Number</a:t>
            </a:r>
          </a:p>
          <a:p>
            <a:pPr lvl="0" rtl="0">
              <a:lnSpc>
                <a:spcPct val="100000"/>
              </a:lnSpc>
              <a:spcBef>
                <a:spcPts val="0"/>
              </a:spcBef>
              <a:spcAft>
                <a:spcPts val="0"/>
              </a:spcAft>
              <a:buNone/>
            </a:pPr>
            <a:r>
              <a:rPr lang="en" sz="2400"/>
              <a:t>; takes in the length and produces the volume of the cube</a:t>
            </a:r>
          </a:p>
          <a:p>
            <a:pPr lvl="0" rtl="0">
              <a:lnSpc>
                <a:spcPct val="100000"/>
              </a:lnSpc>
              <a:spcBef>
                <a:spcPts val="0"/>
              </a:spcBef>
              <a:spcAft>
                <a:spcPts val="0"/>
              </a:spcAft>
              <a:buNone/>
            </a:pPr>
            <a:endParaRPr sz="2400"/>
          </a:p>
          <a:p>
            <a:pPr lvl="0" rtl="0">
              <a:lnSpc>
                <a:spcPct val="100000"/>
              </a:lnSpc>
              <a:spcBef>
                <a:spcPts val="0"/>
              </a:spcBef>
              <a:spcAft>
                <a:spcPts val="0"/>
              </a:spcAft>
              <a:buNone/>
            </a:pPr>
            <a:endParaRPr/>
          </a:p>
          <a:p>
            <a:pPr lvl="0" rtl="0">
              <a:lnSpc>
                <a:spcPct val="100000"/>
              </a:lnSpc>
              <a:spcBef>
                <a:spcPts val="0"/>
              </a:spcBef>
              <a:spcAft>
                <a:spcPts val="0"/>
              </a:spcAft>
              <a:buNone/>
            </a:pPr>
            <a:r>
              <a:rPr lang="en" sz="2400"/>
              <a:t>; (define (cube-volume ...) ...)</a:t>
            </a:r>
          </a:p>
          <a:p>
            <a:pPr lvl="0" rtl="0">
              <a:lnSpc>
                <a:spcPct val="100000"/>
              </a:lnSpc>
              <a:spcBef>
                <a:spcPts val="0"/>
              </a:spcBef>
              <a:spcAft>
                <a:spcPts val="0"/>
              </a:spcAft>
              <a:buNone/>
            </a:pPr>
            <a:r>
              <a:rPr lang="en" sz="2400"/>
              <a:t>(cube-volume 3)</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9</a:t>
            </a:r>
          </a:p>
          <a:p>
            <a:pPr lvl="0" rtl="0">
              <a:lnSpc>
                <a:spcPct val="100000"/>
              </a:lnSpc>
              <a:spcBef>
                <a:spcPts val="0"/>
              </a:spcBef>
              <a:spcAft>
                <a:spcPts val="0"/>
              </a:spcAft>
              <a:buNone/>
            </a:pPr>
            <a:endParaRPr sz="2400"/>
          </a:p>
          <a:p>
            <a:pPr lvl="0" rtl="0">
              <a:lnSpc>
                <a:spcPct val="100000"/>
              </a:lnSpc>
              <a:spcBef>
                <a:spcPts val="0"/>
              </a:spcBef>
              <a:spcAft>
                <a:spcPts val="0"/>
              </a:spcAft>
              <a:buNone/>
            </a:pPr>
            <a:r>
              <a:rPr lang="en" sz="2400"/>
              <a:t>(cube-volume 5)</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 (* 5 5) 5)</a:t>
            </a:r>
          </a:p>
          <a:p>
            <a:pPr lvl="0" rtl="0">
              <a:lnSpc>
                <a:spcPct val="100000"/>
              </a:lnSpc>
              <a:spcBef>
                <a:spcPts val="0"/>
              </a:spcBef>
              <a:spcAft>
                <a:spcPts val="0"/>
              </a:spcAft>
              <a:buNone/>
            </a:pPr>
            <a:endParaRPr sz="2400"/>
          </a:p>
          <a:p>
            <a:pPr lvl="0" rtl="0">
              <a:lnSpc>
                <a:spcPct val="100000"/>
              </a:lnSpc>
              <a:spcBef>
                <a:spcPts val="0"/>
              </a:spcBef>
              <a:spcAft>
                <a:spcPts val="0"/>
              </a:spcAft>
              <a:buNone/>
            </a:pPr>
            <a:r>
              <a:rPr lang="en" sz="2400"/>
              <a:t>(cube-volume 10)</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(expt 10 3)</a:t>
            </a:r>
          </a:p>
        </p:txBody>
      </p:sp>
    </p:spTree>
    <p:extLst>
      <p:ext uri="{BB962C8B-B14F-4D97-AF65-F5344CB8AC3E}">
        <p14:creationId xmlns:p14="http://schemas.microsoft.com/office/powerpoint/2010/main" val="140135297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59966"/>
            <a:ext cx="8520599" cy="763500"/>
          </a:xfrm>
          <a:prstGeom prst="rect">
            <a:avLst/>
          </a:prstGeom>
        </p:spPr>
        <p:txBody>
          <a:bodyPr lIns="91425" tIns="91425" rIns="91425" bIns="91425" anchor="t" anchorCtr="0">
            <a:noAutofit/>
          </a:bodyPr>
          <a:lstStyle/>
          <a:p>
            <a:pPr lvl="0" rtl="0">
              <a:spcBef>
                <a:spcPts val="0"/>
              </a:spcBef>
              <a:buNone/>
            </a:pPr>
            <a:r>
              <a:rPr lang="en"/>
              <a:t>Solutions - Putting your questions together</a:t>
            </a:r>
          </a:p>
        </p:txBody>
      </p:sp>
      <p:sp>
        <p:nvSpPr>
          <p:cNvPr id="145" name="Shape 145"/>
          <p:cNvSpPr txBox="1">
            <a:spLocks noGrp="1"/>
          </p:cNvSpPr>
          <p:nvPr>
            <p:ph type="body" idx="1"/>
          </p:nvPr>
        </p:nvSpPr>
        <p:spPr>
          <a:xfrm>
            <a:off x="0" y="727250"/>
            <a:ext cx="9144000" cy="57107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2400"/>
              <a:t>; cube-volume : Number -&gt; Number</a:t>
            </a:r>
          </a:p>
          <a:p>
            <a:pPr lvl="0" rtl="0">
              <a:lnSpc>
                <a:spcPct val="100000"/>
              </a:lnSpc>
              <a:spcBef>
                <a:spcPts val="0"/>
              </a:spcBef>
              <a:spcAft>
                <a:spcPts val="0"/>
              </a:spcAft>
              <a:buNone/>
            </a:pPr>
            <a:r>
              <a:rPr lang="en" sz="2400"/>
              <a:t>; takes in the length and produces the volume of the cube</a:t>
            </a:r>
          </a:p>
          <a:p>
            <a:pPr lvl="0" rtl="0">
              <a:lnSpc>
                <a:spcPct val="100000"/>
              </a:lnSpc>
              <a:spcBef>
                <a:spcPts val="0"/>
              </a:spcBef>
              <a:spcAft>
                <a:spcPts val="0"/>
              </a:spcAft>
              <a:buNone/>
            </a:pPr>
            <a:endParaRPr sz="2400"/>
          </a:p>
          <a:p>
            <a:pPr lvl="0" rtl="0">
              <a:lnSpc>
                <a:spcPct val="100000"/>
              </a:lnSpc>
              <a:spcBef>
                <a:spcPts val="0"/>
              </a:spcBef>
              <a:spcAft>
                <a:spcPts val="0"/>
              </a:spcAft>
              <a:buNone/>
            </a:pPr>
            <a:endParaRPr/>
          </a:p>
          <a:p>
            <a:pPr lvl="0" rtl="0">
              <a:lnSpc>
                <a:spcPct val="100000"/>
              </a:lnSpc>
              <a:spcBef>
                <a:spcPts val="0"/>
              </a:spcBef>
              <a:spcAft>
                <a:spcPts val="0"/>
              </a:spcAft>
              <a:buNone/>
            </a:pPr>
            <a:r>
              <a:rPr lang="en" sz="2400"/>
              <a:t>; (define (cube-volume ...)</a:t>
            </a:r>
          </a:p>
          <a:p>
            <a:pPr lvl="0" rtl="0">
              <a:lnSpc>
                <a:spcPct val="100000"/>
              </a:lnSpc>
              <a:spcBef>
                <a:spcPts val="0"/>
              </a:spcBef>
              <a:spcAft>
                <a:spcPts val="0"/>
              </a:spcAft>
              <a:buNone/>
            </a:pPr>
            <a:r>
              <a:rPr lang="en" sz="2400"/>
              <a:t>;   ...)</a:t>
            </a:r>
          </a:p>
          <a:p>
            <a:pPr lvl="0" rtl="0">
              <a:lnSpc>
                <a:spcPct val="100000"/>
              </a:lnSpc>
              <a:spcBef>
                <a:spcPts val="0"/>
              </a:spcBef>
              <a:spcAft>
                <a:spcPts val="0"/>
              </a:spcAft>
              <a:buNone/>
            </a:pPr>
            <a:r>
              <a:rPr lang="en" sz="2400"/>
              <a:t>(cube-volume 3)</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9</a:t>
            </a:r>
          </a:p>
          <a:p>
            <a:pPr lvl="0" rtl="0">
              <a:lnSpc>
                <a:spcPct val="100000"/>
              </a:lnSpc>
              <a:spcBef>
                <a:spcPts val="0"/>
              </a:spcBef>
              <a:spcAft>
                <a:spcPts val="0"/>
              </a:spcAft>
              <a:buNone/>
            </a:pPr>
            <a:endParaRPr sz="2400"/>
          </a:p>
          <a:p>
            <a:pPr lvl="0" rtl="0">
              <a:lnSpc>
                <a:spcPct val="100000"/>
              </a:lnSpc>
              <a:spcBef>
                <a:spcPts val="0"/>
              </a:spcBef>
              <a:spcAft>
                <a:spcPts val="0"/>
              </a:spcAft>
              <a:buNone/>
            </a:pPr>
            <a:r>
              <a:rPr lang="en" sz="2400"/>
              <a:t>(cube-volume 5)</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 (* 5 5) 5)</a:t>
            </a:r>
          </a:p>
          <a:p>
            <a:pPr lvl="0" rtl="0">
              <a:lnSpc>
                <a:spcPct val="100000"/>
              </a:lnSpc>
              <a:spcBef>
                <a:spcPts val="0"/>
              </a:spcBef>
              <a:spcAft>
                <a:spcPts val="0"/>
              </a:spcAft>
              <a:buNone/>
            </a:pPr>
            <a:endParaRPr sz="2400"/>
          </a:p>
          <a:p>
            <a:pPr lvl="0" rtl="0">
              <a:lnSpc>
                <a:spcPct val="100000"/>
              </a:lnSpc>
              <a:spcBef>
                <a:spcPts val="0"/>
              </a:spcBef>
              <a:spcAft>
                <a:spcPts val="0"/>
              </a:spcAft>
              <a:buNone/>
            </a:pPr>
            <a:r>
              <a:rPr lang="en" sz="2400"/>
              <a:t>(cube-volume 10)</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(expt 10 3)</a:t>
            </a:r>
          </a:p>
        </p:txBody>
      </p:sp>
      <p:sp>
        <p:nvSpPr>
          <p:cNvPr id="146" name="Shape 146"/>
          <p:cNvSpPr txBox="1"/>
          <p:nvPr/>
        </p:nvSpPr>
        <p:spPr>
          <a:xfrm>
            <a:off x="4305975" y="2162275"/>
            <a:ext cx="4612200" cy="4556400"/>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dk2"/>
                </a:solidFill>
                <a:latin typeface="Ubuntu Mono"/>
                <a:ea typeface="Ubuntu Mono"/>
                <a:cs typeface="Ubuntu Mono"/>
                <a:sym typeface="Ubuntu Mono"/>
              </a:rPr>
              <a:t>; (define (cube-volume ...) </a:t>
            </a:r>
          </a:p>
          <a:p>
            <a:pPr lvl="0" rtl="0">
              <a:spcBef>
                <a:spcPts val="0"/>
              </a:spcBef>
              <a:buNone/>
            </a:pPr>
            <a:r>
              <a:rPr lang="en" sz="2400">
                <a:solidFill>
                  <a:schemeClr val="dk2"/>
                </a:solidFill>
                <a:latin typeface="Ubuntu Mono"/>
                <a:ea typeface="Ubuntu Mono"/>
                <a:cs typeface="Ubuntu Mono"/>
                <a:sym typeface="Ubuntu Mono"/>
              </a:rPr>
              <a:t>;   ...)</a:t>
            </a:r>
          </a:p>
          <a:p>
            <a:pPr lvl="0" rtl="0">
              <a:spcBef>
                <a:spcPts val="0"/>
              </a:spcBef>
              <a:buNone/>
            </a:pPr>
            <a:endParaRPr sz="2400">
              <a:solidFill>
                <a:schemeClr val="dk2"/>
              </a:solidFill>
              <a:latin typeface="Ubuntu Mono"/>
              <a:ea typeface="Ubuntu Mono"/>
              <a:cs typeface="Ubuntu Mono"/>
              <a:sym typeface="Ubuntu Mono"/>
            </a:endParaRPr>
          </a:p>
          <a:p>
            <a:pPr lvl="0" rtl="0">
              <a:spcBef>
                <a:spcPts val="0"/>
              </a:spcBef>
              <a:buNone/>
            </a:pPr>
            <a:r>
              <a:rPr lang="en" sz="2400">
                <a:solidFill>
                  <a:schemeClr val="dk2"/>
                </a:solidFill>
                <a:latin typeface="Ubuntu Mono"/>
                <a:ea typeface="Ubuntu Mono"/>
                <a:cs typeface="Ubuntu Mono"/>
                <a:sym typeface="Ubuntu Mono"/>
              </a:rPr>
              <a:t>(define (cube-volume length)</a:t>
            </a:r>
          </a:p>
          <a:p>
            <a:pPr lvl="0" rtl="0">
              <a:spcBef>
                <a:spcPts val="0"/>
              </a:spcBef>
              <a:buClr>
                <a:schemeClr val="dk1"/>
              </a:buClr>
              <a:buSzPct val="45833"/>
              <a:buFont typeface="Arial"/>
              <a:buNone/>
            </a:pPr>
            <a:r>
              <a:rPr lang="en" sz="2400">
                <a:solidFill>
                  <a:schemeClr val="dk2"/>
                </a:solidFill>
                <a:latin typeface="Ubuntu Mono"/>
                <a:ea typeface="Ubuntu Mono"/>
                <a:cs typeface="Ubuntu Mono"/>
                <a:sym typeface="Ubuntu Mono"/>
              </a:rPr>
              <a:t> (* length length length))</a:t>
            </a:r>
          </a:p>
          <a:p>
            <a:pPr lvl="0" rtl="0">
              <a:spcBef>
                <a:spcPts val="0"/>
              </a:spcBef>
              <a:buClr>
                <a:schemeClr val="dk1"/>
              </a:buClr>
              <a:buFont typeface="Arial"/>
              <a:buNone/>
            </a:pPr>
            <a:endParaRPr/>
          </a:p>
        </p:txBody>
      </p:sp>
    </p:spTree>
    <p:extLst>
      <p:ext uri="{BB962C8B-B14F-4D97-AF65-F5344CB8AC3E}">
        <p14:creationId xmlns:p14="http://schemas.microsoft.com/office/powerpoint/2010/main" val="80066269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p:nvPr/>
        </p:nvSpPr>
        <p:spPr>
          <a:xfrm rot="-2136375">
            <a:off x="6963561" y="4710323"/>
            <a:ext cx="903279" cy="804794"/>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00" name="Shape 100"/>
          <p:cNvSpPr/>
          <p:nvPr/>
        </p:nvSpPr>
        <p:spPr>
          <a:xfrm rot="-2136375">
            <a:off x="8145986" y="4710323"/>
            <a:ext cx="903279" cy="804794"/>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01" name="Shape 101"/>
          <p:cNvSpPr/>
          <p:nvPr/>
        </p:nvSpPr>
        <p:spPr>
          <a:xfrm rot="2952156">
            <a:off x="5680578" y="4710294"/>
            <a:ext cx="903141" cy="80487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02" name="Shape 102"/>
          <p:cNvSpPr/>
          <p:nvPr/>
        </p:nvSpPr>
        <p:spPr>
          <a:xfrm rot="2952156">
            <a:off x="4397903" y="4695594"/>
            <a:ext cx="903141" cy="80487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03" name="Shape 103"/>
          <p:cNvSpPr/>
          <p:nvPr/>
        </p:nvSpPr>
        <p:spPr>
          <a:xfrm rot="2952156">
            <a:off x="4910878" y="3828844"/>
            <a:ext cx="903141" cy="80487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04" name="Shape 104"/>
          <p:cNvSpPr txBox="1"/>
          <p:nvPr/>
        </p:nvSpPr>
        <p:spPr>
          <a:xfrm>
            <a:off x="8382676" y="4717626"/>
            <a:ext cx="429899" cy="637799"/>
          </a:xfrm>
          <a:prstGeom prst="rect">
            <a:avLst/>
          </a:prstGeom>
          <a:noFill/>
          <a:ln>
            <a:noFill/>
          </a:ln>
        </p:spPr>
        <p:txBody>
          <a:bodyPr lIns="91425" tIns="91425" rIns="91425" bIns="91425" anchor="t" anchorCtr="0">
            <a:noAutofit/>
          </a:bodyPr>
          <a:lstStyle/>
          <a:p>
            <a:r>
              <a:rPr lang="en" sz="3600" b="1">
                <a:solidFill>
                  <a:srgbClr val="FFFFFF"/>
                </a:solidFill>
              </a:rPr>
              <a:t>1</a:t>
            </a:r>
          </a:p>
        </p:txBody>
      </p:sp>
      <p:sp>
        <p:nvSpPr>
          <p:cNvPr id="105" name="Shape 105"/>
          <p:cNvSpPr txBox="1"/>
          <p:nvPr/>
        </p:nvSpPr>
        <p:spPr>
          <a:xfrm>
            <a:off x="7163476" y="4717626"/>
            <a:ext cx="429899" cy="637799"/>
          </a:xfrm>
          <a:prstGeom prst="rect">
            <a:avLst/>
          </a:prstGeom>
          <a:noFill/>
          <a:ln>
            <a:noFill/>
          </a:ln>
        </p:spPr>
        <p:txBody>
          <a:bodyPr lIns="91425" tIns="91425" rIns="91425" bIns="91425" anchor="t" anchorCtr="0">
            <a:noAutofit/>
          </a:bodyPr>
          <a:lstStyle/>
          <a:p>
            <a:r>
              <a:rPr lang="en" sz="3600" b="1">
                <a:solidFill>
                  <a:srgbClr val="FFFFFF"/>
                </a:solidFill>
              </a:rPr>
              <a:t>2</a:t>
            </a:r>
          </a:p>
        </p:txBody>
      </p:sp>
      <p:sp>
        <p:nvSpPr>
          <p:cNvPr id="106" name="Shape 106"/>
          <p:cNvSpPr txBox="1"/>
          <p:nvPr/>
        </p:nvSpPr>
        <p:spPr>
          <a:xfrm>
            <a:off x="5944276" y="4717626"/>
            <a:ext cx="429899" cy="637799"/>
          </a:xfrm>
          <a:prstGeom prst="rect">
            <a:avLst/>
          </a:prstGeom>
          <a:noFill/>
          <a:ln>
            <a:noFill/>
          </a:ln>
        </p:spPr>
        <p:txBody>
          <a:bodyPr lIns="91425" tIns="91425" rIns="91425" bIns="91425" anchor="t" anchorCtr="0">
            <a:noAutofit/>
          </a:bodyPr>
          <a:lstStyle/>
          <a:p>
            <a:r>
              <a:rPr lang="en" sz="3600" b="1">
                <a:solidFill>
                  <a:srgbClr val="FFFFFF"/>
                </a:solidFill>
              </a:rPr>
              <a:t>3</a:t>
            </a:r>
          </a:p>
        </p:txBody>
      </p:sp>
      <p:sp>
        <p:nvSpPr>
          <p:cNvPr id="107" name="Shape 107"/>
          <p:cNvSpPr txBox="1"/>
          <p:nvPr/>
        </p:nvSpPr>
        <p:spPr>
          <a:xfrm>
            <a:off x="4648876" y="4793826"/>
            <a:ext cx="429899" cy="637799"/>
          </a:xfrm>
          <a:prstGeom prst="rect">
            <a:avLst/>
          </a:prstGeom>
          <a:noFill/>
          <a:ln>
            <a:noFill/>
          </a:ln>
        </p:spPr>
        <p:txBody>
          <a:bodyPr lIns="91425" tIns="91425" rIns="91425" bIns="91425" anchor="t" anchorCtr="0">
            <a:noAutofit/>
          </a:bodyPr>
          <a:lstStyle/>
          <a:p>
            <a:r>
              <a:rPr lang="en" sz="3600" b="1">
                <a:solidFill>
                  <a:srgbClr val="FFFFFF"/>
                </a:solidFill>
              </a:rPr>
              <a:t>4</a:t>
            </a:r>
          </a:p>
        </p:txBody>
      </p:sp>
      <p:sp>
        <p:nvSpPr>
          <p:cNvPr id="108" name="Shape 108"/>
          <p:cNvSpPr txBox="1"/>
          <p:nvPr/>
        </p:nvSpPr>
        <p:spPr>
          <a:xfrm>
            <a:off x="5106076" y="3879426"/>
            <a:ext cx="429899" cy="637799"/>
          </a:xfrm>
          <a:prstGeom prst="rect">
            <a:avLst/>
          </a:prstGeom>
          <a:noFill/>
          <a:ln>
            <a:noFill/>
          </a:ln>
        </p:spPr>
        <p:txBody>
          <a:bodyPr lIns="91425" tIns="91425" rIns="91425" bIns="91425" anchor="t" anchorCtr="0">
            <a:noAutofit/>
          </a:bodyPr>
          <a:lstStyle/>
          <a:p>
            <a:r>
              <a:rPr lang="en" sz="3600" b="1">
                <a:solidFill>
                  <a:srgbClr val="FFFFFF"/>
                </a:solidFill>
              </a:rPr>
              <a:t>5</a:t>
            </a:r>
          </a:p>
        </p:txBody>
      </p:sp>
      <p:graphicFrame>
        <p:nvGraphicFramePr>
          <p:cNvPr id="109" name="Shape 109"/>
          <p:cNvGraphicFramePr/>
          <p:nvPr/>
        </p:nvGraphicFramePr>
        <p:xfrm>
          <a:off x="155375" y="1647529"/>
          <a:ext cx="3000000" cy="300000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625425">
                  <a:extLst>
                    <a:ext uri="{9D8B030D-6E8A-4147-A177-3AD203B41FA5}">
                      <a16:colId xmlns:a16="http://schemas.microsoft.com/office/drawing/2014/main" val="20001"/>
                    </a:ext>
                  </a:extLst>
                </a:gridCol>
              </a:tblGrid>
              <a:tr h="434600">
                <a:tc>
                  <a:txBody>
                    <a:bodyPr/>
                    <a:lstStyle/>
                    <a:p>
                      <a:pPr lvl="0" rtl="0">
                        <a:spcBef>
                          <a:spcPts val="0"/>
                        </a:spcBef>
                        <a:buNone/>
                      </a:pPr>
                      <a:r>
                        <a:rPr lang="en" sz="2000" b="1"/>
                        <a:t>#</a:t>
                      </a:r>
                    </a:p>
                  </a:txBody>
                  <a:tcPr marL="91425" marR="91425" marT="91425" marB="91425"/>
                </a:tc>
                <a:tc>
                  <a:txBody>
                    <a:bodyPr/>
                    <a:lstStyle/>
                    <a:p>
                      <a:pPr lvl="0" rtl="0">
                        <a:spcBef>
                          <a:spcPts val="0"/>
                        </a:spcBef>
                        <a:buNone/>
                      </a:pPr>
                      <a:r>
                        <a:rPr lang="en" sz="2000" b="1"/>
                        <a:t>Students</a:t>
                      </a:r>
                    </a:p>
                  </a:txBody>
                  <a:tcPr marL="91425" marR="91425" marT="91425" marB="91425"/>
                </a:tc>
                <a:extLst>
                  <a:ext uri="{0D108BD9-81ED-4DB2-BD59-A6C34878D82A}">
                    <a16:rowId xmlns:a16="http://schemas.microsoft.com/office/drawing/2014/main" val="10000"/>
                  </a:ext>
                </a:extLst>
              </a:tr>
              <a:tr h="740125">
                <a:tc>
                  <a:txBody>
                    <a:bodyPr/>
                    <a:lstStyle/>
                    <a:p>
                      <a:pPr lvl="0" rtl="0">
                        <a:spcBef>
                          <a:spcPts val="0"/>
                        </a:spcBef>
                        <a:buNone/>
                      </a:pPr>
                      <a:r>
                        <a:rPr lang="en" sz="2400" b="1">
                          <a:solidFill>
                            <a:srgbClr val="000000"/>
                          </a:solidFill>
                        </a:rPr>
                        <a:t>1</a:t>
                      </a:r>
                    </a:p>
                  </a:txBody>
                  <a:tcPr marL="91425" marR="91425" marT="91425" marB="91425"/>
                </a:tc>
                <a:tc>
                  <a:txBody>
                    <a:bodyPr/>
                    <a:lstStyle/>
                    <a:p>
                      <a:pPr lvl="0" rtl="0">
                        <a:spcBef>
                          <a:spcPts val="0"/>
                        </a:spcBef>
                        <a:buNone/>
                      </a:pPr>
                      <a:r>
                        <a:rPr lang="en" sz="1800"/>
                        <a:t>Vega, Lopez, Salazar, Rogers, Rodriguez, Mensah</a:t>
                      </a:r>
                    </a:p>
                  </a:txBody>
                  <a:tcPr marL="91425" marR="91425" marT="91425" marB="91425"/>
                </a:tc>
                <a:extLst>
                  <a:ext uri="{0D108BD9-81ED-4DB2-BD59-A6C34878D82A}">
                    <a16:rowId xmlns:a16="http://schemas.microsoft.com/office/drawing/2014/main" val="10001"/>
                  </a:ext>
                </a:extLst>
              </a:tr>
              <a:tr h="655325">
                <a:tc>
                  <a:txBody>
                    <a:bodyPr/>
                    <a:lstStyle/>
                    <a:p>
                      <a:pPr lvl="0" rtl="0">
                        <a:spcBef>
                          <a:spcPts val="0"/>
                        </a:spcBef>
                        <a:buNone/>
                      </a:pPr>
                      <a:r>
                        <a:rPr lang="en" sz="2400" b="1">
                          <a:solidFill>
                            <a:srgbClr val="000000"/>
                          </a:solidFill>
                        </a:rPr>
                        <a:t>2</a:t>
                      </a:r>
                    </a:p>
                  </a:txBody>
                  <a:tcPr marL="91425" marR="91425" marT="91425" marB="91425"/>
                </a:tc>
                <a:tc>
                  <a:txBody>
                    <a:bodyPr/>
                    <a:lstStyle/>
                    <a:p>
                      <a:pPr lvl="0" rtl="0">
                        <a:spcBef>
                          <a:spcPts val="0"/>
                        </a:spcBef>
                        <a:buNone/>
                      </a:pPr>
                      <a:r>
                        <a:rPr lang="en" sz="1800"/>
                        <a:t>Dualeh, Rivera, A., Ascona, Quinones, Campbell, Concha</a:t>
                      </a:r>
                    </a:p>
                  </a:txBody>
                  <a:tcPr marL="91425" marR="91425" marT="91425" marB="91425"/>
                </a:tc>
                <a:extLst>
                  <a:ext uri="{0D108BD9-81ED-4DB2-BD59-A6C34878D82A}">
                    <a16:rowId xmlns:a16="http://schemas.microsoft.com/office/drawing/2014/main" val="10002"/>
                  </a:ext>
                </a:extLst>
              </a:tr>
              <a:tr h="859350">
                <a:tc>
                  <a:txBody>
                    <a:bodyPr/>
                    <a:lstStyle/>
                    <a:p>
                      <a:pPr lvl="0" rtl="0">
                        <a:spcBef>
                          <a:spcPts val="0"/>
                        </a:spcBef>
                        <a:buNone/>
                      </a:pPr>
                      <a:r>
                        <a:rPr lang="en" sz="2400" b="1">
                          <a:solidFill>
                            <a:srgbClr val="000000"/>
                          </a:solidFill>
                        </a:rPr>
                        <a:t>3</a:t>
                      </a:r>
                    </a:p>
                  </a:txBody>
                  <a:tcPr marL="91425" marR="91425" marT="91425" marB="91425"/>
                </a:tc>
                <a:tc>
                  <a:txBody>
                    <a:bodyPr/>
                    <a:lstStyle/>
                    <a:p>
                      <a:pPr lvl="0" rtl="0">
                        <a:spcBef>
                          <a:spcPts val="0"/>
                        </a:spcBef>
                        <a:buNone/>
                      </a:pPr>
                      <a:r>
                        <a:rPr lang="en" sz="1800"/>
                        <a:t>Razor, Rosario, Platt, Lugo, Hibri, Razat</a:t>
                      </a: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110" name="Shape 110"/>
          <p:cNvGraphicFramePr/>
          <p:nvPr/>
        </p:nvGraphicFramePr>
        <p:xfrm>
          <a:off x="4207375" y="1654404"/>
          <a:ext cx="3000000" cy="3000000"/>
        </p:xfrm>
        <a:graphic>
          <a:graphicData uri="http://schemas.openxmlformats.org/drawingml/2006/table">
            <a:tbl>
              <a:tblPr>
                <a:noFill/>
              </a:tblPr>
              <a:tblGrid>
                <a:gridCol w="557350">
                  <a:extLst>
                    <a:ext uri="{9D8B030D-6E8A-4147-A177-3AD203B41FA5}">
                      <a16:colId xmlns:a16="http://schemas.microsoft.com/office/drawing/2014/main" val="20000"/>
                    </a:ext>
                  </a:extLst>
                </a:gridCol>
                <a:gridCol w="4186975">
                  <a:extLst>
                    <a:ext uri="{9D8B030D-6E8A-4147-A177-3AD203B41FA5}">
                      <a16:colId xmlns:a16="http://schemas.microsoft.com/office/drawing/2014/main" val="20001"/>
                    </a:ext>
                  </a:extLst>
                </a:gridCol>
              </a:tblGrid>
              <a:tr h="449825">
                <a:tc>
                  <a:txBody>
                    <a:bodyPr/>
                    <a:lstStyle/>
                    <a:p>
                      <a:pPr lvl="0" rtl="0">
                        <a:spcBef>
                          <a:spcPts val="0"/>
                        </a:spcBef>
                        <a:buNone/>
                      </a:pPr>
                      <a:r>
                        <a:rPr lang="en" sz="2000" b="1"/>
                        <a:t>#</a:t>
                      </a:r>
                    </a:p>
                  </a:txBody>
                  <a:tcPr marL="91425" marR="91425" marT="91425" marB="91425"/>
                </a:tc>
                <a:tc>
                  <a:txBody>
                    <a:bodyPr/>
                    <a:lstStyle/>
                    <a:p>
                      <a:pPr lvl="0" rtl="0">
                        <a:spcBef>
                          <a:spcPts val="0"/>
                        </a:spcBef>
                        <a:buNone/>
                      </a:pPr>
                      <a:r>
                        <a:rPr lang="en" sz="2000" b="1"/>
                        <a:t>Students</a:t>
                      </a:r>
                    </a:p>
                  </a:txBody>
                  <a:tcPr marL="91425" marR="91425" marT="91425" marB="91425"/>
                </a:tc>
                <a:extLst>
                  <a:ext uri="{0D108BD9-81ED-4DB2-BD59-A6C34878D82A}">
                    <a16:rowId xmlns:a16="http://schemas.microsoft.com/office/drawing/2014/main" val="10000"/>
                  </a:ext>
                </a:extLst>
              </a:tr>
              <a:tr h="678275">
                <a:tc>
                  <a:txBody>
                    <a:bodyPr/>
                    <a:lstStyle/>
                    <a:p>
                      <a:pPr lvl="0" rtl="0">
                        <a:spcBef>
                          <a:spcPts val="0"/>
                        </a:spcBef>
                        <a:buNone/>
                      </a:pPr>
                      <a:r>
                        <a:rPr lang="en" sz="2400" b="1">
                          <a:solidFill>
                            <a:srgbClr val="000000"/>
                          </a:solidFill>
                        </a:rPr>
                        <a:t>4</a:t>
                      </a:r>
                    </a:p>
                  </a:txBody>
                  <a:tcPr marL="91425" marR="91425" marT="91425" marB="91425"/>
                </a:tc>
                <a:tc>
                  <a:txBody>
                    <a:bodyPr/>
                    <a:lstStyle/>
                    <a:p>
                      <a:pPr lvl="0" rtl="0">
                        <a:spcBef>
                          <a:spcPts val="0"/>
                        </a:spcBef>
                        <a:buNone/>
                      </a:pPr>
                      <a:r>
                        <a:rPr lang="en" sz="1800"/>
                        <a:t>Ferrara, Rivera, Y., Tatis, </a:t>
                      </a:r>
                      <a:r>
                        <a:rPr lang="en" sz="1800">
                          <a:solidFill>
                            <a:schemeClr val="dk1"/>
                          </a:solidFill>
                        </a:rPr>
                        <a:t>Mcallen, Negron, Dillard</a:t>
                      </a:r>
                    </a:p>
                  </a:txBody>
                  <a:tcPr marL="91425" marR="91425" marT="91425" marB="91425"/>
                </a:tc>
                <a:extLst>
                  <a:ext uri="{0D108BD9-81ED-4DB2-BD59-A6C34878D82A}">
                    <a16:rowId xmlns:a16="http://schemas.microsoft.com/office/drawing/2014/main" val="10001"/>
                  </a:ext>
                </a:extLst>
              </a:tr>
              <a:tr h="850900">
                <a:tc>
                  <a:txBody>
                    <a:bodyPr/>
                    <a:lstStyle/>
                    <a:p>
                      <a:pPr lvl="0" rtl="0">
                        <a:spcBef>
                          <a:spcPts val="0"/>
                        </a:spcBef>
                        <a:buNone/>
                      </a:pPr>
                      <a:r>
                        <a:rPr lang="en" sz="2400" b="1">
                          <a:solidFill>
                            <a:srgbClr val="000000"/>
                          </a:solidFill>
                        </a:rPr>
                        <a:t>5</a:t>
                      </a:r>
                    </a:p>
                  </a:txBody>
                  <a:tcPr marL="91425" marR="91425" marT="91425" marB="91425"/>
                </a:tc>
                <a:tc>
                  <a:txBody>
                    <a:bodyPr/>
                    <a:lstStyle/>
                    <a:p>
                      <a:pPr lvl="0" rtl="0">
                        <a:spcBef>
                          <a:spcPts val="0"/>
                        </a:spcBef>
                        <a:buNone/>
                      </a:pPr>
                      <a:r>
                        <a:rPr lang="en" sz="1800"/>
                        <a:t>Jenkins, Ortiz, Francisco, Lee, Jackson, Graciela</a:t>
                      </a:r>
                    </a:p>
                  </a:txBody>
                  <a:tcPr marL="91425" marR="91425" marT="91425" marB="91425"/>
                </a:tc>
                <a:extLst>
                  <a:ext uri="{0D108BD9-81ED-4DB2-BD59-A6C34878D82A}">
                    <a16:rowId xmlns:a16="http://schemas.microsoft.com/office/drawing/2014/main" val="10002"/>
                  </a:ext>
                </a:extLst>
              </a:tr>
            </a:tbl>
          </a:graphicData>
        </a:graphic>
      </p:graphicFrame>
      <p:sp>
        <p:nvSpPr>
          <p:cNvPr id="111" name="Shape 111"/>
          <p:cNvSpPr txBox="1"/>
          <p:nvPr/>
        </p:nvSpPr>
        <p:spPr>
          <a:xfrm>
            <a:off x="0" y="989501"/>
            <a:ext cx="9144000" cy="598499"/>
          </a:xfrm>
          <a:prstGeom prst="rect">
            <a:avLst/>
          </a:prstGeom>
          <a:noFill/>
          <a:ln>
            <a:noFill/>
          </a:ln>
        </p:spPr>
        <p:txBody>
          <a:bodyPr lIns="91425" tIns="91425" rIns="91425" bIns="91425" anchor="t" anchorCtr="0">
            <a:noAutofit/>
          </a:bodyPr>
          <a:lstStyle/>
          <a:p>
            <a:r>
              <a:rPr lang="en">
                <a:solidFill>
                  <a:srgbClr val="FF0000"/>
                </a:solidFill>
                <a:highlight>
                  <a:srgbClr val="FFFF00"/>
                </a:highlight>
              </a:rPr>
              <a:t>Time to mix seats up again.  After you find your seat, get started on today’s activity. We’ll review after 20 minutes.  00.04 will be collected at the end of the period.</a:t>
            </a:r>
          </a:p>
        </p:txBody>
      </p:sp>
    </p:spTree>
    <p:extLst>
      <p:ext uri="{BB962C8B-B14F-4D97-AF65-F5344CB8AC3E}">
        <p14:creationId xmlns:p14="http://schemas.microsoft.com/office/powerpoint/2010/main" val="354103541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a:t>
            </a:r>
          </a:p>
        </p:txBody>
      </p:sp>
      <p:sp>
        <p:nvSpPr>
          <p:cNvPr id="117" name="Shape 117"/>
          <p:cNvSpPr txBox="1">
            <a:spLocks noGrp="1"/>
          </p:cNvSpPr>
          <p:nvPr>
            <p:ph type="body" idx="1"/>
          </p:nvPr>
        </p:nvSpPr>
        <p:spPr>
          <a:xfrm>
            <a:off x="311701" y="2009725"/>
            <a:ext cx="3999899" cy="3416400"/>
          </a:xfrm>
          <a:prstGeom prst="rect">
            <a:avLst/>
          </a:prstGeom>
        </p:spPr>
        <p:txBody>
          <a:bodyPr vert="horz" lIns="91425" tIns="91425" rIns="91425" bIns="91425" rtlCol="0" anchor="t" anchorCtr="0">
            <a:noAutofit/>
          </a:bodyPr>
          <a:lstStyle/>
          <a:p>
            <a:pPr>
              <a:buNone/>
            </a:pPr>
            <a:r>
              <a:rPr lang="en" sz="2400"/>
              <a:t>Knowledge:</a:t>
            </a:r>
          </a:p>
          <a:p>
            <a:pPr>
              <a:buNone/>
            </a:pPr>
            <a:r>
              <a:rPr lang="en" sz="2400"/>
              <a:t>What is the relationship between function definitions and function applications?</a:t>
            </a:r>
          </a:p>
          <a:p>
            <a:pPr>
              <a:buNone/>
            </a:pPr>
            <a:r>
              <a:rPr lang="en" sz="2400"/>
              <a:t>What questions guide us through the problem solving process?</a:t>
            </a:r>
          </a:p>
        </p:txBody>
      </p:sp>
      <p:sp>
        <p:nvSpPr>
          <p:cNvPr id="118" name="Shape 118"/>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None/>
            </a:pPr>
            <a:r>
              <a:rPr lang="en" sz="2400"/>
              <a:t>Skills:</a:t>
            </a:r>
          </a:p>
          <a:p>
            <a:pPr>
              <a:buNone/>
            </a:pPr>
            <a:r>
              <a:rPr lang="en" sz="2400"/>
              <a:t>Use DrRacket’s stepper to explore function definitions and their applications.</a:t>
            </a:r>
          </a:p>
          <a:p>
            <a:pPr>
              <a:buNone/>
            </a:pPr>
            <a:r>
              <a:rPr lang="en" sz="2400"/>
              <a:t>Solve problems using a design process.</a:t>
            </a:r>
          </a:p>
        </p:txBody>
      </p:sp>
    </p:spTree>
    <p:extLst>
      <p:ext uri="{BB962C8B-B14F-4D97-AF65-F5344CB8AC3E}">
        <p14:creationId xmlns:p14="http://schemas.microsoft.com/office/powerpoint/2010/main" val="2824413486"/>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311701" y="1302275"/>
            <a:ext cx="8520599" cy="572624"/>
          </a:xfrm>
          <a:prstGeom prst="rect">
            <a:avLst/>
          </a:prstGeom>
        </p:spPr>
        <p:txBody>
          <a:bodyPr vert="horz" lIns="91425" tIns="91425" rIns="91425" bIns="91425" rtlCol="0" anchor="t" anchorCtr="0">
            <a:noAutofit/>
          </a:bodyPr>
          <a:lstStyle/>
          <a:p>
            <a:r>
              <a:rPr lang="en" sz="3000" b="1"/>
              <a:t>You are expected to solve this problem</a:t>
            </a:r>
          </a:p>
        </p:txBody>
      </p:sp>
      <p:sp>
        <p:nvSpPr>
          <p:cNvPr id="124" name="Shape 124"/>
          <p:cNvSpPr txBox="1">
            <a:spLocks noGrp="1"/>
          </p:cNvSpPr>
          <p:nvPr>
            <p:ph type="body" idx="1"/>
          </p:nvPr>
        </p:nvSpPr>
        <p:spPr>
          <a:xfrm>
            <a:off x="311701" y="2009726"/>
            <a:ext cx="8520599" cy="3416399"/>
          </a:xfrm>
          <a:prstGeom prst="rect">
            <a:avLst/>
          </a:prstGeom>
        </p:spPr>
        <p:txBody>
          <a:bodyPr vert="horz" lIns="91425" tIns="91425" rIns="91425" bIns="91425" rtlCol="0" anchor="t" anchorCtr="0">
            <a:noAutofit/>
          </a:bodyPr>
          <a:lstStyle/>
          <a:p>
            <a:pPr marL="457200" indent="-419100">
              <a:buClr>
                <a:schemeClr val="dk1"/>
              </a:buClr>
              <a:buSzPct val="100000"/>
              <a:buAutoNum type="arabicPeriod" startAt="2"/>
            </a:pPr>
            <a:r>
              <a:rPr lang="en">
                <a:solidFill>
                  <a:schemeClr val="dk1"/>
                </a:solidFill>
              </a:rPr>
              <a:t>Define the function cube-volume, which accepts the length of a side of an equilateral cube and computes its volume. </a:t>
            </a:r>
          </a:p>
          <a:p>
            <a:pPr>
              <a:lnSpc>
                <a:spcPct val="100000"/>
              </a:lnSpc>
              <a:buClr>
                <a:schemeClr val="dk1"/>
              </a:buClr>
              <a:buSzPct val="36666"/>
              <a:buNone/>
            </a:pPr>
            <a:endParaRPr>
              <a:solidFill>
                <a:schemeClr val="dk1"/>
              </a:solidFill>
            </a:endParaRPr>
          </a:p>
          <a:p>
            <a:pPr>
              <a:buNone/>
            </a:pPr>
            <a:endParaRPr/>
          </a:p>
        </p:txBody>
      </p:sp>
    </p:spTree>
    <p:extLst>
      <p:ext uri="{BB962C8B-B14F-4D97-AF65-F5344CB8AC3E}">
        <p14:creationId xmlns:p14="http://schemas.microsoft.com/office/powerpoint/2010/main" val="94995303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1" y="1302275"/>
            <a:ext cx="8520599" cy="572624"/>
          </a:xfrm>
          <a:prstGeom prst="rect">
            <a:avLst/>
          </a:prstGeom>
        </p:spPr>
        <p:txBody>
          <a:bodyPr vert="horz" lIns="91425" tIns="91425" rIns="91425" bIns="91425" rtlCol="0" anchor="t" anchorCtr="0">
            <a:noAutofit/>
          </a:bodyPr>
          <a:lstStyle/>
          <a:p>
            <a:r>
              <a:rPr lang="en"/>
              <a:t>The problem</a:t>
            </a:r>
          </a:p>
        </p:txBody>
      </p:sp>
      <p:sp>
        <p:nvSpPr>
          <p:cNvPr id="130" name="Shape 130"/>
          <p:cNvSpPr txBox="1">
            <a:spLocks noGrp="1"/>
          </p:cNvSpPr>
          <p:nvPr>
            <p:ph type="body" idx="1"/>
          </p:nvPr>
        </p:nvSpPr>
        <p:spPr>
          <a:xfrm>
            <a:off x="311701" y="2009726"/>
            <a:ext cx="8520599" cy="3416399"/>
          </a:xfrm>
          <a:prstGeom prst="rect">
            <a:avLst/>
          </a:prstGeom>
        </p:spPr>
        <p:txBody>
          <a:bodyPr vert="horz" lIns="91425" tIns="91425" rIns="91425" bIns="91425" rtlCol="0" anchor="t" anchorCtr="0">
            <a:noAutofit/>
          </a:bodyPr>
          <a:lstStyle/>
          <a:p>
            <a:pPr>
              <a:lnSpc>
                <a:spcPct val="100000"/>
              </a:lnSpc>
              <a:buNone/>
            </a:pPr>
            <a:r>
              <a:rPr lang="en">
                <a:solidFill>
                  <a:schemeClr val="dk1"/>
                </a:solidFill>
              </a:rPr>
              <a:t>What kind of answer do we expect?</a:t>
            </a:r>
          </a:p>
        </p:txBody>
      </p:sp>
    </p:spTree>
    <p:extLst>
      <p:ext uri="{BB962C8B-B14F-4D97-AF65-F5344CB8AC3E}">
        <p14:creationId xmlns:p14="http://schemas.microsoft.com/office/powerpoint/2010/main" val="204952905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1" y="1302275"/>
            <a:ext cx="8520599" cy="572624"/>
          </a:xfrm>
          <a:prstGeom prst="rect">
            <a:avLst/>
          </a:prstGeom>
        </p:spPr>
        <p:txBody>
          <a:bodyPr vert="horz" lIns="91425" tIns="91425" rIns="91425" bIns="91425" rtlCol="0" anchor="t" anchorCtr="0">
            <a:noAutofit/>
          </a:bodyPr>
          <a:lstStyle/>
          <a:p>
            <a:r>
              <a:rPr lang="en"/>
              <a:t>The domain</a:t>
            </a:r>
          </a:p>
        </p:txBody>
      </p:sp>
      <p:sp>
        <p:nvSpPr>
          <p:cNvPr id="136" name="Shape 136"/>
          <p:cNvSpPr txBox="1">
            <a:spLocks noGrp="1"/>
          </p:cNvSpPr>
          <p:nvPr>
            <p:ph type="body" idx="1"/>
          </p:nvPr>
        </p:nvSpPr>
        <p:spPr>
          <a:xfrm>
            <a:off x="311701" y="2009726"/>
            <a:ext cx="8520599" cy="3416399"/>
          </a:xfrm>
          <a:prstGeom prst="rect">
            <a:avLst/>
          </a:prstGeom>
        </p:spPr>
        <p:txBody>
          <a:bodyPr vert="horz" lIns="91425" tIns="91425" rIns="91425" bIns="91425" rtlCol="0" anchor="t" anchorCtr="0">
            <a:noAutofit/>
          </a:bodyPr>
          <a:lstStyle/>
          <a:p>
            <a:pPr>
              <a:lnSpc>
                <a:spcPct val="100000"/>
              </a:lnSpc>
              <a:buNone/>
            </a:pPr>
            <a:r>
              <a:rPr lang="en">
                <a:solidFill>
                  <a:schemeClr val="dk1"/>
                </a:solidFill>
              </a:rPr>
              <a:t>What kind of information does the function expect?</a:t>
            </a:r>
          </a:p>
        </p:txBody>
      </p:sp>
    </p:spTree>
    <p:extLst>
      <p:ext uri="{BB962C8B-B14F-4D97-AF65-F5344CB8AC3E}">
        <p14:creationId xmlns:p14="http://schemas.microsoft.com/office/powerpoint/2010/main" val="13564109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normAutofit fontScale="90000"/>
          </a:bodyPr>
          <a:lstStyle/>
          <a:p>
            <a:pPr lvl="0"/>
            <a:r>
              <a:rPr lang="en"/>
              <a:t>make a connection</a:t>
            </a:r>
          </a:p>
          <a:p>
            <a:pPr lvl="0"/>
            <a:r>
              <a:rPr lang="en"/>
              <a:t>can you match each part of the contract with part of the example?</a:t>
            </a:r>
          </a:p>
        </p:txBody>
      </p:sp>
      <p:sp>
        <p:nvSpPr>
          <p:cNvPr id="58" name="Shape 58"/>
          <p:cNvSpPr txBox="1">
            <a:spLocks noGrp="1"/>
          </p:cNvSpPr>
          <p:nvPr>
            <p:ph idx="1"/>
          </p:nvPr>
        </p:nvSpPr>
        <p:spPr/>
        <p:txBody>
          <a:bodyPr/>
          <a:lstStyle/>
          <a:p>
            <a:pPr lvl="0"/>
            <a:r>
              <a:rPr lang="en-US">
                <a:sym typeface="Inconsolata"/>
              </a:rPr>
              <a:t>; circle : number string string -&gt; image</a:t>
            </a:r>
          </a:p>
          <a:p>
            <a:pPr lvl="0"/>
            <a:endParaRPr lang="en-US">
              <a:sym typeface="Inconsolata"/>
            </a:endParaRPr>
          </a:p>
          <a:p>
            <a:pPr lvl="0"/>
            <a:r>
              <a:rPr lang="en-US">
                <a:sym typeface="Inconsolata"/>
              </a:rPr>
              <a:t> (circle     50  "solid" "red")</a:t>
            </a:r>
          </a:p>
          <a:p>
            <a:pPr lvl="0"/>
            <a:endParaRPr lang="en-US">
              <a:sym typeface="Inconsolata"/>
            </a:endParaRPr>
          </a:p>
        </p:txBody>
      </p:sp>
      <p:pic>
        <p:nvPicPr>
          <p:cNvPr id="59" name="Shape 59"/>
          <p:cNvPicPr preferRelativeResize="0"/>
          <p:nvPr/>
        </p:nvPicPr>
        <p:blipFill>
          <a:blip r:embed="rId3">
            <a:alphaModFix/>
          </a:blip>
          <a:stretch>
            <a:fillRect/>
          </a:stretch>
        </p:blipFill>
        <p:spPr>
          <a:xfrm>
            <a:off x="7045650" y="2411450"/>
            <a:ext cx="1019175" cy="971550"/>
          </a:xfrm>
          <a:prstGeom prst="rect">
            <a:avLst/>
          </a:prstGeom>
          <a:noFill/>
          <a:ln>
            <a:noFill/>
          </a:ln>
        </p:spPr>
      </p:pic>
    </p:spTree>
    <p:extLst>
      <p:ext uri="{BB962C8B-B14F-4D97-AF65-F5344CB8AC3E}">
        <p14:creationId xmlns:p14="http://schemas.microsoft.com/office/powerpoint/2010/main" val="385049269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11701" y="1302275"/>
            <a:ext cx="8520599" cy="572624"/>
          </a:xfrm>
          <a:prstGeom prst="rect">
            <a:avLst/>
          </a:prstGeom>
        </p:spPr>
        <p:txBody>
          <a:bodyPr vert="horz" lIns="91425" tIns="91425" rIns="91425" bIns="91425" rtlCol="0" anchor="t" anchorCtr="0">
            <a:noAutofit/>
          </a:bodyPr>
          <a:lstStyle/>
          <a:p>
            <a:r>
              <a:rPr lang="en"/>
              <a:t>The return</a:t>
            </a:r>
          </a:p>
        </p:txBody>
      </p:sp>
      <p:sp>
        <p:nvSpPr>
          <p:cNvPr id="142" name="Shape 142"/>
          <p:cNvSpPr txBox="1">
            <a:spLocks noGrp="1"/>
          </p:cNvSpPr>
          <p:nvPr>
            <p:ph type="body" idx="1"/>
          </p:nvPr>
        </p:nvSpPr>
        <p:spPr>
          <a:xfrm>
            <a:off x="311701" y="2009726"/>
            <a:ext cx="8520599" cy="3416399"/>
          </a:xfrm>
          <a:prstGeom prst="rect">
            <a:avLst/>
          </a:prstGeom>
        </p:spPr>
        <p:txBody>
          <a:bodyPr vert="horz" lIns="91425" tIns="91425" rIns="91425" bIns="91425" rtlCol="0" anchor="t" anchorCtr="0">
            <a:noAutofit/>
          </a:bodyPr>
          <a:lstStyle/>
          <a:p>
            <a:pPr>
              <a:buNone/>
            </a:pPr>
            <a:r>
              <a:rPr lang="en"/>
              <a:t>What information does the function give us back?</a:t>
            </a:r>
          </a:p>
        </p:txBody>
      </p:sp>
    </p:spTree>
    <p:extLst>
      <p:ext uri="{BB962C8B-B14F-4D97-AF65-F5344CB8AC3E}">
        <p14:creationId xmlns:p14="http://schemas.microsoft.com/office/powerpoint/2010/main" val="186984329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body" idx="1"/>
          </p:nvPr>
        </p:nvSpPr>
        <p:spPr>
          <a:xfrm>
            <a:off x="311701" y="2009726"/>
            <a:ext cx="8520599" cy="3416399"/>
          </a:xfrm>
          <a:prstGeom prst="rect">
            <a:avLst/>
          </a:prstGeom>
        </p:spPr>
        <p:txBody>
          <a:bodyPr vert="horz" lIns="91425" tIns="91425" rIns="91425" bIns="91425" rtlCol="0" anchor="t" anchorCtr="0">
            <a:noAutofit/>
          </a:bodyPr>
          <a:lstStyle/>
          <a:p>
            <a:pPr>
              <a:lnSpc>
                <a:spcPct val="100000"/>
              </a:lnSpc>
              <a:buNone/>
            </a:pPr>
            <a:r>
              <a:rPr lang="en">
                <a:solidFill>
                  <a:schemeClr val="dk1"/>
                </a:solidFill>
              </a:rPr>
              <a:t>How would we know if we’re right?</a:t>
            </a:r>
          </a:p>
          <a:p>
            <a:pPr>
              <a:lnSpc>
                <a:spcPct val="100000"/>
              </a:lnSpc>
              <a:buNone/>
            </a:pPr>
            <a:endParaRPr>
              <a:solidFill>
                <a:schemeClr val="dk1"/>
              </a:solidFill>
            </a:endParaRPr>
          </a:p>
          <a:p>
            <a:pPr>
              <a:lnSpc>
                <a:spcPct val="100000"/>
              </a:lnSpc>
              <a:buClr>
                <a:schemeClr val="dk1"/>
              </a:buClr>
              <a:buSzPct val="36666"/>
              <a:buNone/>
            </a:pPr>
            <a:r>
              <a:rPr lang="en">
                <a:solidFill>
                  <a:schemeClr val="dk1"/>
                </a:solidFill>
              </a:rPr>
              <a:t>What concrete examples would help us form the definition?</a:t>
            </a:r>
          </a:p>
          <a:p>
            <a:pPr>
              <a:lnSpc>
                <a:spcPct val="100000"/>
              </a:lnSpc>
              <a:buClr>
                <a:schemeClr val="dk1"/>
              </a:buClr>
              <a:buSzPct val="36666"/>
              <a:buNone/>
            </a:pPr>
            <a:endParaRPr/>
          </a:p>
        </p:txBody>
      </p:sp>
      <p:sp>
        <p:nvSpPr>
          <p:cNvPr id="148" name="Shape 148"/>
          <p:cNvSpPr txBox="1">
            <a:spLocks noGrp="1"/>
          </p:cNvSpPr>
          <p:nvPr>
            <p:ph type="title"/>
          </p:nvPr>
        </p:nvSpPr>
        <p:spPr>
          <a:xfrm>
            <a:off x="311701" y="1302275"/>
            <a:ext cx="8520599" cy="572624"/>
          </a:xfrm>
          <a:prstGeom prst="rect">
            <a:avLst/>
          </a:prstGeom>
        </p:spPr>
        <p:txBody>
          <a:bodyPr vert="horz" lIns="91425" tIns="91425" rIns="91425" bIns="91425" rtlCol="0" anchor="t" anchorCtr="0">
            <a:noAutofit/>
          </a:bodyPr>
          <a:lstStyle/>
          <a:p>
            <a:r>
              <a:rPr lang="en"/>
              <a:t>Examples</a:t>
            </a:r>
          </a:p>
        </p:txBody>
      </p:sp>
    </p:spTree>
    <p:extLst>
      <p:ext uri="{BB962C8B-B14F-4D97-AF65-F5344CB8AC3E}">
        <p14:creationId xmlns:p14="http://schemas.microsoft.com/office/powerpoint/2010/main" val="292234937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11701" y="1302275"/>
            <a:ext cx="8520599" cy="572624"/>
          </a:xfrm>
          <a:prstGeom prst="rect">
            <a:avLst/>
          </a:prstGeom>
        </p:spPr>
        <p:txBody>
          <a:bodyPr vert="horz" lIns="91425" tIns="91425" rIns="91425" bIns="91425" rtlCol="0" anchor="t" anchorCtr="0">
            <a:noAutofit/>
          </a:bodyPr>
          <a:lstStyle/>
          <a:p>
            <a:r>
              <a:rPr lang="en" sz="3000"/>
              <a:t>Contextual knowledge</a:t>
            </a:r>
          </a:p>
        </p:txBody>
      </p:sp>
      <p:sp>
        <p:nvSpPr>
          <p:cNvPr id="154" name="Shape 154"/>
          <p:cNvSpPr txBox="1">
            <a:spLocks noGrp="1"/>
          </p:cNvSpPr>
          <p:nvPr>
            <p:ph type="body" idx="1"/>
          </p:nvPr>
        </p:nvSpPr>
        <p:spPr>
          <a:xfrm>
            <a:off x="311701" y="2009726"/>
            <a:ext cx="8520599" cy="3416399"/>
          </a:xfrm>
          <a:prstGeom prst="rect">
            <a:avLst/>
          </a:prstGeom>
        </p:spPr>
        <p:txBody>
          <a:bodyPr vert="horz" lIns="91425" tIns="91425" rIns="91425" bIns="91425" rtlCol="0" anchor="t" anchorCtr="0">
            <a:noAutofit/>
          </a:bodyPr>
          <a:lstStyle/>
          <a:p>
            <a:pPr>
              <a:lnSpc>
                <a:spcPct val="100000"/>
              </a:lnSpc>
              <a:buClr>
                <a:schemeClr val="dk1"/>
              </a:buClr>
              <a:buSzPct val="36666"/>
              <a:buNone/>
            </a:pPr>
            <a:r>
              <a:rPr lang="en">
                <a:solidFill>
                  <a:schemeClr val="dk1"/>
                </a:solidFill>
              </a:rPr>
              <a:t>What do we need to know about cubes?</a:t>
            </a:r>
          </a:p>
          <a:p>
            <a:pPr>
              <a:buNone/>
            </a:pPr>
            <a:endParaRPr/>
          </a:p>
        </p:txBody>
      </p:sp>
    </p:spTree>
    <p:extLst>
      <p:ext uri="{BB962C8B-B14F-4D97-AF65-F5344CB8AC3E}">
        <p14:creationId xmlns:p14="http://schemas.microsoft.com/office/powerpoint/2010/main" val="11974767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311701" y="1302275"/>
            <a:ext cx="8520599" cy="572624"/>
          </a:xfrm>
          <a:prstGeom prst="rect">
            <a:avLst/>
          </a:prstGeom>
        </p:spPr>
        <p:txBody>
          <a:bodyPr vert="horz" lIns="91425" tIns="91425" rIns="91425" bIns="91425" rtlCol="0" anchor="t" anchorCtr="0">
            <a:noAutofit/>
          </a:bodyPr>
          <a:lstStyle/>
          <a:p>
            <a:r>
              <a:rPr lang="en"/>
              <a:t>Language Template</a:t>
            </a:r>
          </a:p>
        </p:txBody>
      </p:sp>
      <p:sp>
        <p:nvSpPr>
          <p:cNvPr id="160" name="Shape 160"/>
          <p:cNvSpPr txBox="1">
            <a:spLocks noGrp="1"/>
          </p:cNvSpPr>
          <p:nvPr>
            <p:ph type="body" idx="1"/>
          </p:nvPr>
        </p:nvSpPr>
        <p:spPr>
          <a:xfrm>
            <a:off x="311701" y="2009726"/>
            <a:ext cx="8520599" cy="3416399"/>
          </a:xfrm>
          <a:prstGeom prst="rect">
            <a:avLst/>
          </a:prstGeom>
        </p:spPr>
        <p:txBody>
          <a:bodyPr vert="horz" lIns="91425" tIns="91425" rIns="91425" bIns="91425" rtlCol="0" anchor="t" anchorCtr="0">
            <a:noAutofit/>
          </a:bodyPr>
          <a:lstStyle/>
          <a:p>
            <a:pPr>
              <a:buNone/>
            </a:pPr>
            <a:r>
              <a:rPr lang="en"/>
              <a:t>(define (cube-volume ...)</a:t>
            </a:r>
          </a:p>
          <a:p>
            <a:pPr>
              <a:buNone/>
            </a:pPr>
            <a:r>
              <a:rPr lang="en"/>
              <a:t>  ...)</a:t>
            </a:r>
          </a:p>
        </p:txBody>
      </p:sp>
    </p:spTree>
    <p:extLst>
      <p:ext uri="{BB962C8B-B14F-4D97-AF65-F5344CB8AC3E}">
        <p14:creationId xmlns:p14="http://schemas.microsoft.com/office/powerpoint/2010/main" val="248375958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0" y="1402687"/>
            <a:ext cx="9144000" cy="4283100"/>
          </a:xfrm>
          <a:prstGeom prst="rect">
            <a:avLst/>
          </a:prstGeom>
        </p:spPr>
        <p:txBody>
          <a:bodyPr vert="horz" lIns="91425" tIns="91425" rIns="91425" bIns="91425" rtlCol="0" anchor="t" anchorCtr="0">
            <a:noAutofit/>
          </a:bodyPr>
          <a:lstStyle/>
          <a:p>
            <a:pPr>
              <a:lnSpc>
                <a:spcPct val="100000"/>
              </a:lnSpc>
              <a:buNone/>
            </a:pPr>
            <a:r>
              <a:rPr lang="en" sz="2400"/>
              <a:t>; cube-volume : Number -&gt; Number</a:t>
            </a:r>
          </a:p>
          <a:p>
            <a:pPr>
              <a:lnSpc>
                <a:spcPct val="100000"/>
              </a:lnSpc>
              <a:buNone/>
            </a:pPr>
            <a:r>
              <a:rPr lang="en" sz="2400"/>
              <a:t>; takes in the length and produces the volume of the cube</a:t>
            </a:r>
          </a:p>
          <a:p>
            <a:pPr>
              <a:lnSpc>
                <a:spcPct val="100000"/>
              </a:lnSpc>
              <a:buNone/>
            </a:pPr>
            <a:endParaRPr sz="2400"/>
          </a:p>
          <a:p>
            <a:pPr>
              <a:lnSpc>
                <a:spcPct val="100000"/>
              </a:lnSpc>
              <a:buClr>
                <a:schemeClr val="dk1"/>
              </a:buClr>
              <a:buSzPct val="45833"/>
              <a:buNone/>
            </a:pPr>
            <a:endParaRPr sz="2400"/>
          </a:p>
        </p:txBody>
      </p:sp>
      <p:sp>
        <p:nvSpPr>
          <p:cNvPr id="166" name="Shape 166"/>
          <p:cNvSpPr txBox="1">
            <a:spLocks noGrp="1"/>
          </p:cNvSpPr>
          <p:nvPr>
            <p:ph type="title"/>
          </p:nvPr>
        </p:nvSpPr>
        <p:spPr>
          <a:xfrm>
            <a:off x="311701" y="902224"/>
            <a:ext cx="8520599" cy="572624"/>
          </a:xfrm>
          <a:prstGeom prst="rect">
            <a:avLst/>
          </a:prstGeom>
        </p:spPr>
        <p:txBody>
          <a:bodyPr vert="horz" lIns="91425" tIns="91425" rIns="91425" bIns="91425" rtlCol="0" anchor="t" anchorCtr="0">
            <a:noAutofit/>
          </a:bodyPr>
          <a:lstStyle/>
          <a:p>
            <a:r>
              <a:rPr lang="en"/>
              <a:t>Solutions - Putting your questions together</a:t>
            </a:r>
          </a:p>
        </p:txBody>
      </p:sp>
    </p:spTree>
    <p:extLst>
      <p:ext uri="{BB962C8B-B14F-4D97-AF65-F5344CB8AC3E}">
        <p14:creationId xmlns:p14="http://schemas.microsoft.com/office/powerpoint/2010/main" val="84890529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701" y="902224"/>
            <a:ext cx="8520599" cy="572624"/>
          </a:xfrm>
          <a:prstGeom prst="rect">
            <a:avLst/>
          </a:prstGeom>
        </p:spPr>
        <p:txBody>
          <a:bodyPr vert="horz" lIns="91425" tIns="91425" rIns="91425" bIns="91425" rtlCol="0" anchor="t" anchorCtr="0">
            <a:noAutofit/>
          </a:bodyPr>
          <a:lstStyle/>
          <a:p>
            <a:r>
              <a:rPr lang="en"/>
              <a:t>Solutions - Putting your questions together</a:t>
            </a:r>
          </a:p>
        </p:txBody>
      </p:sp>
      <p:sp>
        <p:nvSpPr>
          <p:cNvPr id="172" name="Shape 172"/>
          <p:cNvSpPr txBox="1">
            <a:spLocks noGrp="1"/>
          </p:cNvSpPr>
          <p:nvPr>
            <p:ph type="body" idx="1"/>
          </p:nvPr>
        </p:nvSpPr>
        <p:spPr>
          <a:xfrm>
            <a:off x="0" y="1402687"/>
            <a:ext cx="9144000" cy="4283100"/>
          </a:xfrm>
          <a:prstGeom prst="rect">
            <a:avLst/>
          </a:prstGeom>
        </p:spPr>
        <p:txBody>
          <a:bodyPr vert="horz" lIns="91425" tIns="91425" rIns="91425" bIns="91425" rtlCol="0" anchor="t" anchorCtr="0">
            <a:noAutofit/>
          </a:bodyPr>
          <a:lstStyle/>
          <a:p>
            <a:pPr>
              <a:lnSpc>
                <a:spcPct val="100000"/>
              </a:lnSpc>
              <a:buNone/>
            </a:pPr>
            <a:r>
              <a:rPr lang="en" sz="2400"/>
              <a:t>; cube-volume : Number -&gt; Number</a:t>
            </a:r>
          </a:p>
          <a:p>
            <a:pPr>
              <a:lnSpc>
                <a:spcPct val="100000"/>
              </a:lnSpc>
              <a:buNone/>
            </a:pPr>
            <a:r>
              <a:rPr lang="en" sz="2400"/>
              <a:t>; takes in the length and produces the volume of the cube</a:t>
            </a:r>
          </a:p>
          <a:p>
            <a:pPr>
              <a:lnSpc>
                <a:spcPct val="100000"/>
              </a:lnSpc>
              <a:buNone/>
            </a:pPr>
            <a:endParaRPr sz="2400"/>
          </a:p>
          <a:p>
            <a:pPr>
              <a:lnSpc>
                <a:spcPct val="100000"/>
              </a:lnSpc>
              <a:buNone/>
            </a:pPr>
            <a:endParaRPr/>
          </a:p>
          <a:p>
            <a:pPr>
              <a:lnSpc>
                <a:spcPct val="100000"/>
              </a:lnSpc>
              <a:buNone/>
            </a:pPr>
            <a:r>
              <a:rPr lang="en" sz="2400"/>
              <a:t>; (define (cube-volume ...) ...)</a:t>
            </a:r>
          </a:p>
          <a:p>
            <a:pPr>
              <a:lnSpc>
                <a:spcPct val="100000"/>
              </a:lnSpc>
              <a:buNone/>
            </a:pPr>
            <a:r>
              <a:rPr lang="en" sz="2400"/>
              <a:t>(cube-volume 3)</a:t>
            </a:r>
          </a:p>
          <a:p>
            <a:pPr>
              <a:lnSpc>
                <a:spcPct val="100000"/>
              </a:lnSpc>
              <a:buNone/>
            </a:pPr>
            <a:r>
              <a:rPr lang="en" sz="2400"/>
              <a:t>“is the same as”</a:t>
            </a:r>
          </a:p>
          <a:p>
            <a:pPr>
              <a:lnSpc>
                <a:spcPct val="100000"/>
              </a:lnSpc>
              <a:buNone/>
            </a:pPr>
            <a:r>
              <a:rPr lang="en" sz="2400"/>
              <a:t>9</a:t>
            </a:r>
          </a:p>
          <a:p>
            <a:pPr>
              <a:lnSpc>
                <a:spcPct val="100000"/>
              </a:lnSpc>
              <a:buNone/>
            </a:pPr>
            <a:endParaRPr sz="2400"/>
          </a:p>
          <a:p>
            <a:pPr>
              <a:lnSpc>
                <a:spcPct val="100000"/>
              </a:lnSpc>
              <a:buNone/>
            </a:pPr>
            <a:r>
              <a:rPr lang="en" sz="2400"/>
              <a:t>(cube-volume 5)</a:t>
            </a:r>
          </a:p>
          <a:p>
            <a:pPr>
              <a:lnSpc>
                <a:spcPct val="100000"/>
              </a:lnSpc>
              <a:buNone/>
            </a:pPr>
            <a:r>
              <a:rPr lang="en" sz="2400"/>
              <a:t>“is the same as”</a:t>
            </a:r>
          </a:p>
          <a:p>
            <a:pPr>
              <a:lnSpc>
                <a:spcPct val="100000"/>
              </a:lnSpc>
              <a:buNone/>
            </a:pPr>
            <a:r>
              <a:rPr lang="en" sz="2400"/>
              <a:t>(* (* 5 5) 5)</a:t>
            </a:r>
          </a:p>
          <a:p>
            <a:pPr>
              <a:lnSpc>
                <a:spcPct val="100000"/>
              </a:lnSpc>
              <a:buNone/>
            </a:pPr>
            <a:endParaRPr sz="2400"/>
          </a:p>
          <a:p>
            <a:pPr>
              <a:lnSpc>
                <a:spcPct val="100000"/>
              </a:lnSpc>
              <a:buNone/>
            </a:pPr>
            <a:r>
              <a:rPr lang="en" sz="2400"/>
              <a:t>(cube-volume 10)</a:t>
            </a:r>
          </a:p>
          <a:p>
            <a:pPr>
              <a:lnSpc>
                <a:spcPct val="100000"/>
              </a:lnSpc>
              <a:buNone/>
            </a:pPr>
            <a:r>
              <a:rPr lang="en" sz="2400"/>
              <a:t>“is the same as”</a:t>
            </a:r>
          </a:p>
          <a:p>
            <a:pPr>
              <a:lnSpc>
                <a:spcPct val="100000"/>
              </a:lnSpc>
              <a:buNone/>
            </a:pPr>
            <a:r>
              <a:rPr lang="en" sz="2400"/>
              <a:t>(expt 10 3)</a:t>
            </a:r>
          </a:p>
        </p:txBody>
      </p:sp>
    </p:spTree>
    <p:extLst>
      <p:ext uri="{BB962C8B-B14F-4D97-AF65-F5344CB8AC3E}">
        <p14:creationId xmlns:p14="http://schemas.microsoft.com/office/powerpoint/2010/main" val="61830419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11701" y="902224"/>
            <a:ext cx="8520599" cy="572624"/>
          </a:xfrm>
          <a:prstGeom prst="rect">
            <a:avLst/>
          </a:prstGeom>
        </p:spPr>
        <p:txBody>
          <a:bodyPr vert="horz" lIns="91425" tIns="91425" rIns="91425" bIns="91425" rtlCol="0" anchor="t" anchorCtr="0">
            <a:noAutofit/>
          </a:bodyPr>
          <a:lstStyle/>
          <a:p>
            <a:r>
              <a:rPr lang="en"/>
              <a:t>Solutions - Putting your questions together</a:t>
            </a:r>
          </a:p>
        </p:txBody>
      </p:sp>
      <p:sp>
        <p:nvSpPr>
          <p:cNvPr id="178" name="Shape 178"/>
          <p:cNvSpPr txBox="1">
            <a:spLocks noGrp="1"/>
          </p:cNvSpPr>
          <p:nvPr>
            <p:ph type="body" idx="1"/>
          </p:nvPr>
        </p:nvSpPr>
        <p:spPr>
          <a:xfrm>
            <a:off x="0" y="1402687"/>
            <a:ext cx="9144000" cy="4283100"/>
          </a:xfrm>
          <a:prstGeom prst="rect">
            <a:avLst/>
          </a:prstGeom>
        </p:spPr>
        <p:txBody>
          <a:bodyPr vert="horz" lIns="91425" tIns="91425" rIns="91425" bIns="91425" rtlCol="0" anchor="t" anchorCtr="0">
            <a:noAutofit/>
          </a:bodyPr>
          <a:lstStyle/>
          <a:p>
            <a:pPr>
              <a:lnSpc>
                <a:spcPct val="100000"/>
              </a:lnSpc>
              <a:buNone/>
            </a:pPr>
            <a:r>
              <a:rPr lang="en" sz="2400"/>
              <a:t>; cube-volume : Number -&gt; Number</a:t>
            </a:r>
          </a:p>
          <a:p>
            <a:pPr>
              <a:lnSpc>
                <a:spcPct val="100000"/>
              </a:lnSpc>
              <a:buNone/>
            </a:pPr>
            <a:r>
              <a:rPr lang="en" sz="2400"/>
              <a:t>; takes in the length and produces the volume of the cube</a:t>
            </a:r>
          </a:p>
          <a:p>
            <a:pPr>
              <a:lnSpc>
                <a:spcPct val="100000"/>
              </a:lnSpc>
              <a:buNone/>
            </a:pPr>
            <a:endParaRPr sz="2400"/>
          </a:p>
          <a:p>
            <a:pPr>
              <a:lnSpc>
                <a:spcPct val="100000"/>
              </a:lnSpc>
              <a:buNone/>
            </a:pPr>
            <a:r>
              <a:rPr lang="en" sz="2400"/>
              <a:t>; (define (cube-volume ...)</a:t>
            </a:r>
          </a:p>
          <a:p>
            <a:pPr>
              <a:lnSpc>
                <a:spcPct val="100000"/>
              </a:lnSpc>
              <a:buNone/>
            </a:pPr>
            <a:r>
              <a:rPr lang="en" sz="2400"/>
              <a:t>;   ...)</a:t>
            </a:r>
          </a:p>
          <a:p>
            <a:pPr>
              <a:lnSpc>
                <a:spcPct val="100000"/>
              </a:lnSpc>
              <a:buNone/>
            </a:pPr>
            <a:r>
              <a:rPr lang="en" sz="2400"/>
              <a:t>(cube-volume 3)</a:t>
            </a:r>
          </a:p>
          <a:p>
            <a:pPr>
              <a:lnSpc>
                <a:spcPct val="100000"/>
              </a:lnSpc>
              <a:buNone/>
            </a:pPr>
            <a:r>
              <a:rPr lang="en" sz="2400"/>
              <a:t>“is the same as”</a:t>
            </a:r>
          </a:p>
          <a:p>
            <a:pPr>
              <a:lnSpc>
                <a:spcPct val="100000"/>
              </a:lnSpc>
              <a:buNone/>
            </a:pPr>
            <a:r>
              <a:rPr lang="en" sz="2400"/>
              <a:t>9</a:t>
            </a:r>
          </a:p>
          <a:p>
            <a:pPr>
              <a:lnSpc>
                <a:spcPct val="100000"/>
              </a:lnSpc>
              <a:buNone/>
            </a:pPr>
            <a:endParaRPr sz="2400"/>
          </a:p>
          <a:p>
            <a:pPr>
              <a:lnSpc>
                <a:spcPct val="100000"/>
              </a:lnSpc>
              <a:buNone/>
            </a:pPr>
            <a:r>
              <a:rPr lang="en" sz="2400"/>
              <a:t>(cube-volume 5)</a:t>
            </a:r>
          </a:p>
          <a:p>
            <a:pPr>
              <a:lnSpc>
                <a:spcPct val="100000"/>
              </a:lnSpc>
              <a:buNone/>
            </a:pPr>
            <a:r>
              <a:rPr lang="en" sz="2400"/>
              <a:t>“is the same as”</a:t>
            </a:r>
          </a:p>
          <a:p>
            <a:pPr>
              <a:lnSpc>
                <a:spcPct val="100000"/>
              </a:lnSpc>
              <a:buNone/>
            </a:pPr>
            <a:r>
              <a:rPr lang="en" sz="2400"/>
              <a:t>(* (* 5 5) 5)</a:t>
            </a:r>
          </a:p>
          <a:p>
            <a:pPr>
              <a:lnSpc>
                <a:spcPct val="100000"/>
              </a:lnSpc>
              <a:buNone/>
            </a:pPr>
            <a:endParaRPr sz="2400"/>
          </a:p>
          <a:p>
            <a:pPr>
              <a:lnSpc>
                <a:spcPct val="100000"/>
              </a:lnSpc>
              <a:buNone/>
            </a:pPr>
            <a:r>
              <a:rPr lang="en" sz="2400"/>
              <a:t>(cube-volume 10)</a:t>
            </a:r>
          </a:p>
          <a:p>
            <a:pPr>
              <a:lnSpc>
                <a:spcPct val="100000"/>
              </a:lnSpc>
              <a:buNone/>
            </a:pPr>
            <a:r>
              <a:rPr lang="en" sz="2400"/>
              <a:t>“is the same as”</a:t>
            </a:r>
          </a:p>
          <a:p>
            <a:pPr>
              <a:lnSpc>
                <a:spcPct val="100000"/>
              </a:lnSpc>
              <a:buNone/>
            </a:pPr>
            <a:r>
              <a:rPr lang="en" sz="2400"/>
              <a:t>(expt 10 3)</a:t>
            </a:r>
          </a:p>
        </p:txBody>
      </p:sp>
      <p:sp>
        <p:nvSpPr>
          <p:cNvPr id="179" name="Shape 179"/>
          <p:cNvSpPr txBox="1"/>
          <p:nvPr/>
        </p:nvSpPr>
        <p:spPr>
          <a:xfrm>
            <a:off x="4305975" y="2478951"/>
            <a:ext cx="4888200" cy="3417299"/>
          </a:xfrm>
          <a:prstGeom prst="rect">
            <a:avLst/>
          </a:prstGeom>
          <a:noFill/>
          <a:ln>
            <a:noFill/>
          </a:ln>
        </p:spPr>
        <p:txBody>
          <a:bodyPr lIns="91425" tIns="91425" rIns="91425" bIns="91425" anchor="t" anchorCtr="0">
            <a:noAutofit/>
          </a:bodyPr>
          <a:lstStyle/>
          <a:p>
            <a:r>
              <a:rPr lang="en" sz="2400">
                <a:solidFill>
                  <a:schemeClr val="dk2"/>
                </a:solidFill>
                <a:latin typeface="Ubuntu Mono"/>
                <a:ea typeface="Ubuntu Mono"/>
                <a:cs typeface="Ubuntu Mono"/>
                <a:sym typeface="Ubuntu Mono"/>
              </a:rPr>
              <a:t>(define (cube-volume length)</a:t>
            </a:r>
          </a:p>
          <a:p>
            <a:pPr>
              <a:buClr>
                <a:schemeClr val="dk1"/>
              </a:buClr>
              <a:buSzPct val="45833"/>
            </a:pPr>
            <a:r>
              <a:rPr lang="en" sz="2400">
                <a:solidFill>
                  <a:schemeClr val="dk2"/>
                </a:solidFill>
                <a:latin typeface="Ubuntu Mono"/>
                <a:ea typeface="Ubuntu Mono"/>
                <a:cs typeface="Ubuntu Mono"/>
                <a:sym typeface="Ubuntu Mono"/>
              </a:rPr>
              <a:t> (* (* length length) length))</a:t>
            </a:r>
          </a:p>
          <a:p>
            <a:pPr>
              <a:buClr>
                <a:schemeClr val="dk1"/>
              </a:buClr>
            </a:pPr>
            <a:endParaRPr/>
          </a:p>
        </p:txBody>
      </p:sp>
      <p:cxnSp>
        <p:nvCxnSpPr>
          <p:cNvPr id="180" name="Shape 180"/>
          <p:cNvCxnSpPr/>
          <p:nvPr/>
        </p:nvCxnSpPr>
        <p:spPr>
          <a:xfrm>
            <a:off x="4259576" y="2472000"/>
            <a:ext cx="41699" cy="33129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7508394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bool-imply</a:t>
            </a:r>
          </a:p>
        </p:txBody>
      </p:sp>
      <p:sp>
        <p:nvSpPr>
          <p:cNvPr id="186" name="Shape 186"/>
          <p:cNvSpPr txBox="1"/>
          <p:nvPr/>
        </p:nvSpPr>
        <p:spPr>
          <a:xfrm>
            <a:off x="311701" y="2006500"/>
            <a:ext cx="4121999" cy="3778500"/>
          </a:xfrm>
          <a:prstGeom prst="rect">
            <a:avLst/>
          </a:prstGeom>
          <a:noFill/>
          <a:ln>
            <a:noFill/>
          </a:ln>
        </p:spPr>
        <p:txBody>
          <a:bodyPr lIns="91425" tIns="91425" rIns="91425" bIns="91425" anchor="ctr" anchorCtr="0">
            <a:noAutofit/>
          </a:bodyPr>
          <a:lstStyle/>
          <a:p>
            <a:pPr>
              <a:spcAft>
                <a:spcPts val="1100"/>
              </a:spcAft>
            </a:pPr>
            <a:r>
              <a:rPr lang="en" sz="2400">
                <a:latin typeface="Ubuntu Mono"/>
                <a:ea typeface="Ubuntu Mono"/>
                <a:cs typeface="Ubuntu Mono"/>
                <a:sym typeface="Ubuntu Mono"/>
              </a:rPr>
              <a:t>Define the function </a:t>
            </a:r>
            <a:r>
              <a:rPr lang="en" sz="2400" b="1">
                <a:latin typeface="Ubuntu Mono"/>
                <a:ea typeface="Ubuntu Mono"/>
                <a:cs typeface="Ubuntu Mono"/>
                <a:sym typeface="Ubuntu Mono"/>
              </a:rPr>
              <a:t>bool-imply</a:t>
            </a:r>
            <a:r>
              <a:rPr lang="en" sz="2400">
                <a:latin typeface="Ubuntu Mono"/>
                <a:ea typeface="Ubuntu Mono"/>
                <a:cs typeface="Ubuntu Mono"/>
                <a:sym typeface="Ubuntu Mono"/>
              </a:rPr>
              <a:t>. It consumes two Boolean values, call them </a:t>
            </a:r>
            <a:r>
              <a:rPr lang="en" sz="2400" b="1">
                <a:latin typeface="Ubuntu Mono"/>
                <a:ea typeface="Ubuntu Mono"/>
                <a:cs typeface="Ubuntu Mono"/>
                <a:sym typeface="Ubuntu Mono"/>
              </a:rPr>
              <a:t>sunny </a:t>
            </a:r>
            <a:r>
              <a:rPr lang="en" sz="2400">
                <a:latin typeface="Ubuntu Mono"/>
                <a:ea typeface="Ubuntu Mono"/>
                <a:cs typeface="Ubuntu Mono"/>
                <a:sym typeface="Ubuntu Mono"/>
              </a:rPr>
              <a:t>and </a:t>
            </a:r>
            <a:r>
              <a:rPr lang="en" sz="2400" b="1">
                <a:latin typeface="Ubuntu Mono"/>
                <a:ea typeface="Ubuntu Mono"/>
                <a:cs typeface="Ubuntu Mono"/>
                <a:sym typeface="Ubuntu Mono"/>
              </a:rPr>
              <a:t>friday</a:t>
            </a:r>
            <a:r>
              <a:rPr lang="en" sz="2400">
                <a:latin typeface="Ubuntu Mono"/>
                <a:ea typeface="Ubuntu Mono"/>
                <a:cs typeface="Ubuntu Mono"/>
                <a:sym typeface="Ubuntu Mono"/>
              </a:rPr>
              <a:t>. The answer of the function is </a:t>
            </a:r>
            <a:r>
              <a:rPr lang="en" sz="2400">
                <a:solidFill>
                  <a:srgbClr val="228B22"/>
                </a:solidFill>
                <a:latin typeface="Ubuntu Mono"/>
                <a:ea typeface="Ubuntu Mono"/>
                <a:cs typeface="Ubuntu Mono"/>
                <a:sym typeface="Ubuntu Mono"/>
              </a:rPr>
              <a:t>#true</a:t>
            </a:r>
            <a:r>
              <a:rPr lang="en" sz="2400">
                <a:latin typeface="Ubuntu Mono"/>
                <a:ea typeface="Ubuntu Mono"/>
                <a:cs typeface="Ubuntu Mono"/>
                <a:sym typeface="Ubuntu Mono"/>
              </a:rPr>
              <a:t> if sunny is false or friday is true.</a:t>
            </a:r>
          </a:p>
        </p:txBody>
      </p:sp>
    </p:spTree>
    <p:extLst>
      <p:ext uri="{BB962C8B-B14F-4D97-AF65-F5344CB8AC3E}">
        <p14:creationId xmlns:p14="http://schemas.microsoft.com/office/powerpoint/2010/main" val="64283808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p:nvPr/>
        </p:nvSpPr>
        <p:spPr>
          <a:xfrm rot="-2136375">
            <a:off x="6963561" y="4710323"/>
            <a:ext cx="903279" cy="804794"/>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00" name="Shape 100"/>
          <p:cNvSpPr/>
          <p:nvPr/>
        </p:nvSpPr>
        <p:spPr>
          <a:xfrm rot="-2136375">
            <a:off x="8145986" y="4710323"/>
            <a:ext cx="903279" cy="804794"/>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01" name="Shape 101"/>
          <p:cNvSpPr/>
          <p:nvPr/>
        </p:nvSpPr>
        <p:spPr>
          <a:xfrm rot="2952156">
            <a:off x="5680578" y="4710294"/>
            <a:ext cx="903141" cy="80487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02" name="Shape 102"/>
          <p:cNvSpPr/>
          <p:nvPr/>
        </p:nvSpPr>
        <p:spPr>
          <a:xfrm rot="2952156">
            <a:off x="4397903" y="4695594"/>
            <a:ext cx="903141" cy="80487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03" name="Shape 103"/>
          <p:cNvSpPr/>
          <p:nvPr/>
        </p:nvSpPr>
        <p:spPr>
          <a:xfrm rot="2952156">
            <a:off x="4910878" y="3828844"/>
            <a:ext cx="903141" cy="80487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04" name="Shape 104"/>
          <p:cNvSpPr txBox="1"/>
          <p:nvPr/>
        </p:nvSpPr>
        <p:spPr>
          <a:xfrm>
            <a:off x="8382676" y="4717626"/>
            <a:ext cx="429899" cy="637799"/>
          </a:xfrm>
          <a:prstGeom prst="rect">
            <a:avLst/>
          </a:prstGeom>
          <a:noFill/>
          <a:ln>
            <a:noFill/>
          </a:ln>
        </p:spPr>
        <p:txBody>
          <a:bodyPr lIns="91425" tIns="91425" rIns="91425" bIns="91425" anchor="t" anchorCtr="0">
            <a:noAutofit/>
          </a:bodyPr>
          <a:lstStyle/>
          <a:p>
            <a:r>
              <a:rPr lang="en" sz="3600" b="1">
                <a:solidFill>
                  <a:srgbClr val="FFFFFF"/>
                </a:solidFill>
              </a:rPr>
              <a:t>1</a:t>
            </a:r>
          </a:p>
        </p:txBody>
      </p:sp>
      <p:sp>
        <p:nvSpPr>
          <p:cNvPr id="105" name="Shape 105"/>
          <p:cNvSpPr txBox="1"/>
          <p:nvPr/>
        </p:nvSpPr>
        <p:spPr>
          <a:xfrm>
            <a:off x="7163476" y="4717626"/>
            <a:ext cx="429899" cy="637799"/>
          </a:xfrm>
          <a:prstGeom prst="rect">
            <a:avLst/>
          </a:prstGeom>
          <a:noFill/>
          <a:ln>
            <a:noFill/>
          </a:ln>
        </p:spPr>
        <p:txBody>
          <a:bodyPr lIns="91425" tIns="91425" rIns="91425" bIns="91425" anchor="t" anchorCtr="0">
            <a:noAutofit/>
          </a:bodyPr>
          <a:lstStyle/>
          <a:p>
            <a:r>
              <a:rPr lang="en" sz="3600" b="1">
                <a:solidFill>
                  <a:srgbClr val="FFFFFF"/>
                </a:solidFill>
              </a:rPr>
              <a:t>2</a:t>
            </a:r>
          </a:p>
        </p:txBody>
      </p:sp>
      <p:sp>
        <p:nvSpPr>
          <p:cNvPr id="106" name="Shape 106"/>
          <p:cNvSpPr txBox="1"/>
          <p:nvPr/>
        </p:nvSpPr>
        <p:spPr>
          <a:xfrm>
            <a:off x="5944276" y="4717626"/>
            <a:ext cx="429899" cy="637799"/>
          </a:xfrm>
          <a:prstGeom prst="rect">
            <a:avLst/>
          </a:prstGeom>
          <a:noFill/>
          <a:ln>
            <a:noFill/>
          </a:ln>
        </p:spPr>
        <p:txBody>
          <a:bodyPr lIns="91425" tIns="91425" rIns="91425" bIns="91425" anchor="t" anchorCtr="0">
            <a:noAutofit/>
          </a:bodyPr>
          <a:lstStyle/>
          <a:p>
            <a:r>
              <a:rPr lang="en" sz="3600" b="1">
                <a:solidFill>
                  <a:srgbClr val="FFFFFF"/>
                </a:solidFill>
              </a:rPr>
              <a:t>3</a:t>
            </a:r>
          </a:p>
        </p:txBody>
      </p:sp>
      <p:sp>
        <p:nvSpPr>
          <p:cNvPr id="107" name="Shape 107"/>
          <p:cNvSpPr txBox="1"/>
          <p:nvPr/>
        </p:nvSpPr>
        <p:spPr>
          <a:xfrm>
            <a:off x="4648876" y="4793826"/>
            <a:ext cx="429899" cy="637799"/>
          </a:xfrm>
          <a:prstGeom prst="rect">
            <a:avLst/>
          </a:prstGeom>
          <a:noFill/>
          <a:ln>
            <a:noFill/>
          </a:ln>
        </p:spPr>
        <p:txBody>
          <a:bodyPr lIns="91425" tIns="91425" rIns="91425" bIns="91425" anchor="t" anchorCtr="0">
            <a:noAutofit/>
          </a:bodyPr>
          <a:lstStyle/>
          <a:p>
            <a:r>
              <a:rPr lang="en" sz="3600" b="1">
                <a:solidFill>
                  <a:srgbClr val="FFFFFF"/>
                </a:solidFill>
              </a:rPr>
              <a:t>4</a:t>
            </a:r>
          </a:p>
        </p:txBody>
      </p:sp>
      <p:sp>
        <p:nvSpPr>
          <p:cNvPr id="108" name="Shape 108"/>
          <p:cNvSpPr txBox="1"/>
          <p:nvPr/>
        </p:nvSpPr>
        <p:spPr>
          <a:xfrm>
            <a:off x="5106076" y="3879426"/>
            <a:ext cx="429899" cy="637799"/>
          </a:xfrm>
          <a:prstGeom prst="rect">
            <a:avLst/>
          </a:prstGeom>
          <a:noFill/>
          <a:ln>
            <a:noFill/>
          </a:ln>
        </p:spPr>
        <p:txBody>
          <a:bodyPr lIns="91425" tIns="91425" rIns="91425" bIns="91425" anchor="t" anchorCtr="0">
            <a:noAutofit/>
          </a:bodyPr>
          <a:lstStyle/>
          <a:p>
            <a:r>
              <a:rPr lang="en" sz="3600" b="1">
                <a:solidFill>
                  <a:srgbClr val="FFFFFF"/>
                </a:solidFill>
              </a:rPr>
              <a:t>5</a:t>
            </a:r>
          </a:p>
        </p:txBody>
      </p:sp>
      <p:graphicFrame>
        <p:nvGraphicFramePr>
          <p:cNvPr id="109" name="Shape 109"/>
          <p:cNvGraphicFramePr/>
          <p:nvPr/>
        </p:nvGraphicFramePr>
        <p:xfrm>
          <a:off x="155375" y="1647529"/>
          <a:ext cx="3000000" cy="300000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625425">
                  <a:extLst>
                    <a:ext uri="{9D8B030D-6E8A-4147-A177-3AD203B41FA5}">
                      <a16:colId xmlns:a16="http://schemas.microsoft.com/office/drawing/2014/main" val="20001"/>
                    </a:ext>
                  </a:extLst>
                </a:gridCol>
              </a:tblGrid>
              <a:tr h="434600">
                <a:tc>
                  <a:txBody>
                    <a:bodyPr/>
                    <a:lstStyle/>
                    <a:p>
                      <a:pPr lvl="0" rtl="0">
                        <a:spcBef>
                          <a:spcPts val="0"/>
                        </a:spcBef>
                        <a:buNone/>
                      </a:pPr>
                      <a:r>
                        <a:rPr lang="en" sz="2000" b="1"/>
                        <a:t>#</a:t>
                      </a:r>
                    </a:p>
                  </a:txBody>
                  <a:tcPr marL="91425" marR="91425" marT="91425" marB="91425"/>
                </a:tc>
                <a:tc>
                  <a:txBody>
                    <a:bodyPr/>
                    <a:lstStyle/>
                    <a:p>
                      <a:pPr lvl="0" rtl="0">
                        <a:spcBef>
                          <a:spcPts val="0"/>
                        </a:spcBef>
                        <a:buNone/>
                      </a:pPr>
                      <a:r>
                        <a:rPr lang="en" sz="2000" b="1"/>
                        <a:t>Students</a:t>
                      </a:r>
                    </a:p>
                  </a:txBody>
                  <a:tcPr marL="91425" marR="91425" marT="91425" marB="91425"/>
                </a:tc>
                <a:extLst>
                  <a:ext uri="{0D108BD9-81ED-4DB2-BD59-A6C34878D82A}">
                    <a16:rowId xmlns:a16="http://schemas.microsoft.com/office/drawing/2014/main" val="10000"/>
                  </a:ext>
                </a:extLst>
              </a:tr>
              <a:tr h="740125">
                <a:tc>
                  <a:txBody>
                    <a:bodyPr/>
                    <a:lstStyle/>
                    <a:p>
                      <a:pPr lvl="0" rtl="0">
                        <a:spcBef>
                          <a:spcPts val="0"/>
                        </a:spcBef>
                        <a:buNone/>
                      </a:pPr>
                      <a:r>
                        <a:rPr lang="en" sz="2400" b="1">
                          <a:solidFill>
                            <a:srgbClr val="000000"/>
                          </a:solidFill>
                        </a:rPr>
                        <a:t>1</a:t>
                      </a:r>
                    </a:p>
                  </a:txBody>
                  <a:tcPr marL="91425" marR="91425" marT="91425" marB="91425"/>
                </a:tc>
                <a:tc>
                  <a:txBody>
                    <a:bodyPr/>
                    <a:lstStyle/>
                    <a:p>
                      <a:pPr lvl="0" rtl="0">
                        <a:spcBef>
                          <a:spcPts val="0"/>
                        </a:spcBef>
                        <a:buNone/>
                      </a:pPr>
                      <a:r>
                        <a:rPr lang="en" sz="1800"/>
                        <a:t>Vega, Lopez, Salazar, Rogers, Rodriguez, Mensah</a:t>
                      </a:r>
                    </a:p>
                  </a:txBody>
                  <a:tcPr marL="91425" marR="91425" marT="91425" marB="91425"/>
                </a:tc>
                <a:extLst>
                  <a:ext uri="{0D108BD9-81ED-4DB2-BD59-A6C34878D82A}">
                    <a16:rowId xmlns:a16="http://schemas.microsoft.com/office/drawing/2014/main" val="10001"/>
                  </a:ext>
                </a:extLst>
              </a:tr>
              <a:tr h="655325">
                <a:tc>
                  <a:txBody>
                    <a:bodyPr/>
                    <a:lstStyle/>
                    <a:p>
                      <a:pPr lvl="0" rtl="0">
                        <a:spcBef>
                          <a:spcPts val="0"/>
                        </a:spcBef>
                        <a:buNone/>
                      </a:pPr>
                      <a:r>
                        <a:rPr lang="en" sz="2400" b="1">
                          <a:solidFill>
                            <a:srgbClr val="000000"/>
                          </a:solidFill>
                        </a:rPr>
                        <a:t>2</a:t>
                      </a:r>
                    </a:p>
                  </a:txBody>
                  <a:tcPr marL="91425" marR="91425" marT="91425" marB="91425"/>
                </a:tc>
                <a:tc>
                  <a:txBody>
                    <a:bodyPr/>
                    <a:lstStyle/>
                    <a:p>
                      <a:pPr lvl="0" rtl="0">
                        <a:spcBef>
                          <a:spcPts val="0"/>
                        </a:spcBef>
                        <a:buNone/>
                      </a:pPr>
                      <a:r>
                        <a:rPr lang="en" sz="1800"/>
                        <a:t>Dualeh, Rivera, A., Ascona, Quinones, Campbell, Concha</a:t>
                      </a:r>
                    </a:p>
                  </a:txBody>
                  <a:tcPr marL="91425" marR="91425" marT="91425" marB="91425"/>
                </a:tc>
                <a:extLst>
                  <a:ext uri="{0D108BD9-81ED-4DB2-BD59-A6C34878D82A}">
                    <a16:rowId xmlns:a16="http://schemas.microsoft.com/office/drawing/2014/main" val="10002"/>
                  </a:ext>
                </a:extLst>
              </a:tr>
              <a:tr h="859350">
                <a:tc>
                  <a:txBody>
                    <a:bodyPr/>
                    <a:lstStyle/>
                    <a:p>
                      <a:pPr lvl="0" rtl="0">
                        <a:spcBef>
                          <a:spcPts val="0"/>
                        </a:spcBef>
                        <a:buNone/>
                      </a:pPr>
                      <a:r>
                        <a:rPr lang="en" sz="2400" b="1">
                          <a:solidFill>
                            <a:srgbClr val="000000"/>
                          </a:solidFill>
                        </a:rPr>
                        <a:t>3</a:t>
                      </a:r>
                    </a:p>
                  </a:txBody>
                  <a:tcPr marL="91425" marR="91425" marT="91425" marB="91425"/>
                </a:tc>
                <a:tc>
                  <a:txBody>
                    <a:bodyPr/>
                    <a:lstStyle/>
                    <a:p>
                      <a:pPr lvl="0" rtl="0">
                        <a:spcBef>
                          <a:spcPts val="0"/>
                        </a:spcBef>
                        <a:buNone/>
                      </a:pPr>
                      <a:r>
                        <a:rPr lang="en" sz="1800"/>
                        <a:t>Razor, Rosario, Platt, Lugo, Hibri, Razat</a:t>
                      </a: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110" name="Shape 110"/>
          <p:cNvGraphicFramePr/>
          <p:nvPr/>
        </p:nvGraphicFramePr>
        <p:xfrm>
          <a:off x="4207375" y="1654404"/>
          <a:ext cx="3000000" cy="3000000"/>
        </p:xfrm>
        <a:graphic>
          <a:graphicData uri="http://schemas.openxmlformats.org/drawingml/2006/table">
            <a:tbl>
              <a:tblPr>
                <a:noFill/>
              </a:tblPr>
              <a:tblGrid>
                <a:gridCol w="557350">
                  <a:extLst>
                    <a:ext uri="{9D8B030D-6E8A-4147-A177-3AD203B41FA5}">
                      <a16:colId xmlns:a16="http://schemas.microsoft.com/office/drawing/2014/main" val="20000"/>
                    </a:ext>
                  </a:extLst>
                </a:gridCol>
                <a:gridCol w="4186975">
                  <a:extLst>
                    <a:ext uri="{9D8B030D-6E8A-4147-A177-3AD203B41FA5}">
                      <a16:colId xmlns:a16="http://schemas.microsoft.com/office/drawing/2014/main" val="20001"/>
                    </a:ext>
                  </a:extLst>
                </a:gridCol>
              </a:tblGrid>
              <a:tr h="449825">
                <a:tc>
                  <a:txBody>
                    <a:bodyPr/>
                    <a:lstStyle/>
                    <a:p>
                      <a:pPr lvl="0" rtl="0">
                        <a:spcBef>
                          <a:spcPts val="0"/>
                        </a:spcBef>
                        <a:buNone/>
                      </a:pPr>
                      <a:r>
                        <a:rPr lang="en" sz="2000" b="1"/>
                        <a:t>#</a:t>
                      </a:r>
                    </a:p>
                  </a:txBody>
                  <a:tcPr marL="91425" marR="91425" marT="91425" marB="91425"/>
                </a:tc>
                <a:tc>
                  <a:txBody>
                    <a:bodyPr/>
                    <a:lstStyle/>
                    <a:p>
                      <a:pPr lvl="0" rtl="0">
                        <a:spcBef>
                          <a:spcPts val="0"/>
                        </a:spcBef>
                        <a:buNone/>
                      </a:pPr>
                      <a:r>
                        <a:rPr lang="en" sz="2000" b="1"/>
                        <a:t>Students</a:t>
                      </a:r>
                    </a:p>
                  </a:txBody>
                  <a:tcPr marL="91425" marR="91425" marT="91425" marB="91425"/>
                </a:tc>
                <a:extLst>
                  <a:ext uri="{0D108BD9-81ED-4DB2-BD59-A6C34878D82A}">
                    <a16:rowId xmlns:a16="http://schemas.microsoft.com/office/drawing/2014/main" val="10000"/>
                  </a:ext>
                </a:extLst>
              </a:tr>
              <a:tr h="678275">
                <a:tc>
                  <a:txBody>
                    <a:bodyPr/>
                    <a:lstStyle/>
                    <a:p>
                      <a:pPr lvl="0" rtl="0">
                        <a:spcBef>
                          <a:spcPts val="0"/>
                        </a:spcBef>
                        <a:buNone/>
                      </a:pPr>
                      <a:r>
                        <a:rPr lang="en" sz="2400" b="1">
                          <a:solidFill>
                            <a:srgbClr val="000000"/>
                          </a:solidFill>
                        </a:rPr>
                        <a:t>4</a:t>
                      </a:r>
                    </a:p>
                  </a:txBody>
                  <a:tcPr marL="91425" marR="91425" marT="91425" marB="91425"/>
                </a:tc>
                <a:tc>
                  <a:txBody>
                    <a:bodyPr/>
                    <a:lstStyle/>
                    <a:p>
                      <a:pPr lvl="0" rtl="0">
                        <a:spcBef>
                          <a:spcPts val="0"/>
                        </a:spcBef>
                        <a:buNone/>
                      </a:pPr>
                      <a:r>
                        <a:rPr lang="en" sz="1800"/>
                        <a:t>Ferrara, Rivera, Y., Tatis, </a:t>
                      </a:r>
                      <a:r>
                        <a:rPr lang="en" sz="1800">
                          <a:solidFill>
                            <a:schemeClr val="dk1"/>
                          </a:solidFill>
                        </a:rPr>
                        <a:t>Mcallen, Negron, Dillard</a:t>
                      </a:r>
                    </a:p>
                  </a:txBody>
                  <a:tcPr marL="91425" marR="91425" marT="91425" marB="91425"/>
                </a:tc>
                <a:extLst>
                  <a:ext uri="{0D108BD9-81ED-4DB2-BD59-A6C34878D82A}">
                    <a16:rowId xmlns:a16="http://schemas.microsoft.com/office/drawing/2014/main" val="10001"/>
                  </a:ext>
                </a:extLst>
              </a:tr>
              <a:tr h="850900">
                <a:tc>
                  <a:txBody>
                    <a:bodyPr/>
                    <a:lstStyle/>
                    <a:p>
                      <a:pPr lvl="0" rtl="0">
                        <a:spcBef>
                          <a:spcPts val="0"/>
                        </a:spcBef>
                        <a:buNone/>
                      </a:pPr>
                      <a:r>
                        <a:rPr lang="en" sz="2400" b="1">
                          <a:solidFill>
                            <a:srgbClr val="000000"/>
                          </a:solidFill>
                        </a:rPr>
                        <a:t>5</a:t>
                      </a:r>
                    </a:p>
                  </a:txBody>
                  <a:tcPr marL="91425" marR="91425" marT="91425" marB="91425"/>
                </a:tc>
                <a:tc>
                  <a:txBody>
                    <a:bodyPr/>
                    <a:lstStyle/>
                    <a:p>
                      <a:pPr lvl="0" rtl="0">
                        <a:spcBef>
                          <a:spcPts val="0"/>
                        </a:spcBef>
                        <a:buNone/>
                      </a:pPr>
                      <a:r>
                        <a:rPr lang="en" sz="1800"/>
                        <a:t>Jenkins, Ortiz, Francisco, Lee, Jackson, Graciela</a:t>
                      </a:r>
                    </a:p>
                  </a:txBody>
                  <a:tcPr marL="91425" marR="91425" marT="91425" marB="91425"/>
                </a:tc>
                <a:extLst>
                  <a:ext uri="{0D108BD9-81ED-4DB2-BD59-A6C34878D82A}">
                    <a16:rowId xmlns:a16="http://schemas.microsoft.com/office/drawing/2014/main" val="10002"/>
                  </a:ext>
                </a:extLst>
              </a:tr>
            </a:tbl>
          </a:graphicData>
        </a:graphic>
      </p:graphicFrame>
      <p:sp>
        <p:nvSpPr>
          <p:cNvPr id="111" name="Shape 111"/>
          <p:cNvSpPr txBox="1"/>
          <p:nvPr/>
        </p:nvSpPr>
        <p:spPr>
          <a:xfrm>
            <a:off x="0" y="989501"/>
            <a:ext cx="9144000" cy="598499"/>
          </a:xfrm>
          <a:prstGeom prst="rect">
            <a:avLst/>
          </a:prstGeom>
          <a:noFill/>
          <a:ln>
            <a:noFill/>
          </a:ln>
        </p:spPr>
        <p:txBody>
          <a:bodyPr lIns="91425" tIns="91425" rIns="91425" bIns="91425" anchor="t" anchorCtr="0">
            <a:noAutofit/>
          </a:bodyPr>
          <a:lstStyle/>
          <a:p>
            <a:r>
              <a:rPr lang="en">
                <a:solidFill>
                  <a:srgbClr val="FF0000"/>
                </a:solidFill>
                <a:highlight>
                  <a:srgbClr val="FFFF00"/>
                </a:highlight>
              </a:rPr>
              <a:t>Time to mix seats up again.  After you find your seat, get started on today’s activity. We’ll review after 20 minutes.  01.04 will be collected at the end of the period.</a:t>
            </a:r>
          </a:p>
        </p:txBody>
      </p:sp>
    </p:spTree>
    <p:extLst>
      <p:ext uri="{BB962C8B-B14F-4D97-AF65-F5344CB8AC3E}">
        <p14:creationId xmlns:p14="http://schemas.microsoft.com/office/powerpoint/2010/main" val="400905985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a:t>
            </a:r>
          </a:p>
        </p:txBody>
      </p:sp>
      <p:sp>
        <p:nvSpPr>
          <p:cNvPr id="117" name="Shape 117"/>
          <p:cNvSpPr txBox="1">
            <a:spLocks noGrp="1"/>
          </p:cNvSpPr>
          <p:nvPr>
            <p:ph type="body" idx="1"/>
          </p:nvPr>
        </p:nvSpPr>
        <p:spPr>
          <a:xfrm>
            <a:off x="311701" y="2009725"/>
            <a:ext cx="3999899" cy="3416400"/>
          </a:xfrm>
          <a:prstGeom prst="rect">
            <a:avLst/>
          </a:prstGeom>
        </p:spPr>
        <p:txBody>
          <a:bodyPr vert="horz" lIns="91425" tIns="91425" rIns="91425" bIns="91425" rtlCol="0" anchor="t" anchorCtr="0">
            <a:noAutofit/>
          </a:bodyPr>
          <a:lstStyle/>
          <a:p>
            <a:pPr>
              <a:buNone/>
            </a:pPr>
            <a:r>
              <a:rPr lang="en" sz="2400"/>
              <a:t>Knowledge:</a:t>
            </a:r>
          </a:p>
          <a:p>
            <a:pPr>
              <a:buNone/>
            </a:pPr>
            <a:r>
              <a:rPr lang="en" sz="2400"/>
              <a:t>What questions guide us through the problem solving process?</a:t>
            </a:r>
          </a:p>
        </p:txBody>
      </p:sp>
      <p:sp>
        <p:nvSpPr>
          <p:cNvPr id="118" name="Shape 118"/>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None/>
            </a:pPr>
            <a:r>
              <a:rPr lang="en" sz="2400"/>
              <a:t>Skills:</a:t>
            </a:r>
          </a:p>
          <a:p>
            <a:pPr>
              <a:buNone/>
            </a:pPr>
            <a:r>
              <a:rPr lang="en" sz="2400"/>
              <a:t>Solve problems using a design process.</a:t>
            </a:r>
          </a:p>
        </p:txBody>
      </p:sp>
    </p:spTree>
    <p:extLst>
      <p:ext uri="{BB962C8B-B14F-4D97-AF65-F5344CB8AC3E}">
        <p14:creationId xmlns:p14="http://schemas.microsoft.com/office/powerpoint/2010/main" val="36425252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p:txBody>
          <a:bodyPr/>
          <a:lstStyle/>
          <a:p>
            <a:pPr lvl="0"/>
            <a:r>
              <a:rPr lang="en"/>
              <a:t>nested place-image functions</a:t>
            </a:r>
          </a:p>
        </p:txBody>
      </p:sp>
      <p:sp>
        <p:nvSpPr>
          <p:cNvPr id="96" name="Shape 96"/>
          <p:cNvSpPr txBox="1">
            <a:spLocks noGrp="1"/>
          </p:cNvSpPr>
          <p:nvPr>
            <p:ph idx="1"/>
          </p:nvPr>
        </p:nvSpPr>
        <p:spPr/>
        <p:txBody>
          <a:bodyPr/>
          <a:lstStyle/>
          <a:p>
            <a:pPr lvl="0"/>
            <a:r>
              <a:rPr lang="en"/>
              <a:t>What is the domain of place image?</a:t>
            </a:r>
          </a:p>
        </p:txBody>
      </p:sp>
    </p:spTree>
    <p:extLst>
      <p:ext uri="{BB962C8B-B14F-4D97-AF65-F5344CB8AC3E}">
        <p14:creationId xmlns:p14="http://schemas.microsoft.com/office/powerpoint/2010/main" val="183037031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311701" y="1302275"/>
            <a:ext cx="8520599" cy="572624"/>
          </a:xfrm>
          <a:prstGeom prst="rect">
            <a:avLst/>
          </a:prstGeom>
        </p:spPr>
        <p:txBody>
          <a:bodyPr vert="horz" lIns="91425" tIns="91425" rIns="91425" bIns="91425" rtlCol="0" anchor="t" anchorCtr="0">
            <a:noAutofit/>
          </a:bodyPr>
          <a:lstStyle/>
          <a:p>
            <a:r>
              <a:rPr lang="en"/>
              <a:t>The domain</a:t>
            </a:r>
          </a:p>
        </p:txBody>
      </p:sp>
      <p:sp>
        <p:nvSpPr>
          <p:cNvPr id="124" name="Shape 124"/>
          <p:cNvSpPr txBox="1">
            <a:spLocks noGrp="1"/>
          </p:cNvSpPr>
          <p:nvPr>
            <p:ph type="body" idx="1"/>
          </p:nvPr>
        </p:nvSpPr>
        <p:spPr>
          <a:xfrm>
            <a:off x="311701" y="2009726"/>
            <a:ext cx="8520599" cy="3416399"/>
          </a:xfrm>
          <a:prstGeom prst="rect">
            <a:avLst/>
          </a:prstGeom>
        </p:spPr>
        <p:txBody>
          <a:bodyPr vert="horz" lIns="91425" tIns="91425" rIns="91425" bIns="91425" rtlCol="0" anchor="t" anchorCtr="0">
            <a:noAutofit/>
          </a:bodyPr>
          <a:lstStyle/>
          <a:p>
            <a:pPr>
              <a:lnSpc>
                <a:spcPct val="100000"/>
              </a:lnSpc>
              <a:buNone/>
            </a:pPr>
            <a:r>
              <a:rPr lang="en">
                <a:solidFill>
                  <a:schemeClr val="dk1"/>
                </a:solidFill>
              </a:rPr>
              <a:t>What kind of information does the function expect?</a:t>
            </a:r>
          </a:p>
        </p:txBody>
      </p:sp>
    </p:spTree>
    <p:extLst>
      <p:ext uri="{BB962C8B-B14F-4D97-AF65-F5344CB8AC3E}">
        <p14:creationId xmlns:p14="http://schemas.microsoft.com/office/powerpoint/2010/main" val="40795470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1" y="1302275"/>
            <a:ext cx="8520599" cy="572624"/>
          </a:xfrm>
          <a:prstGeom prst="rect">
            <a:avLst/>
          </a:prstGeom>
        </p:spPr>
        <p:txBody>
          <a:bodyPr vert="horz" lIns="91425" tIns="91425" rIns="91425" bIns="91425" rtlCol="0" anchor="t" anchorCtr="0">
            <a:noAutofit/>
          </a:bodyPr>
          <a:lstStyle/>
          <a:p>
            <a:r>
              <a:rPr lang="en"/>
              <a:t>The return</a:t>
            </a:r>
          </a:p>
        </p:txBody>
      </p:sp>
      <p:sp>
        <p:nvSpPr>
          <p:cNvPr id="130" name="Shape 130"/>
          <p:cNvSpPr txBox="1">
            <a:spLocks noGrp="1"/>
          </p:cNvSpPr>
          <p:nvPr>
            <p:ph type="body" idx="1"/>
          </p:nvPr>
        </p:nvSpPr>
        <p:spPr>
          <a:xfrm>
            <a:off x="311701" y="2009726"/>
            <a:ext cx="8520599" cy="3416399"/>
          </a:xfrm>
          <a:prstGeom prst="rect">
            <a:avLst/>
          </a:prstGeom>
        </p:spPr>
        <p:txBody>
          <a:bodyPr vert="horz" lIns="91425" tIns="91425" rIns="91425" bIns="91425" rtlCol="0" anchor="t" anchorCtr="0">
            <a:noAutofit/>
          </a:bodyPr>
          <a:lstStyle/>
          <a:p>
            <a:pPr>
              <a:buNone/>
            </a:pPr>
            <a:r>
              <a:rPr lang="en"/>
              <a:t>What information does the function give us back?</a:t>
            </a:r>
          </a:p>
        </p:txBody>
      </p:sp>
    </p:spTree>
    <p:extLst>
      <p:ext uri="{BB962C8B-B14F-4D97-AF65-F5344CB8AC3E}">
        <p14:creationId xmlns:p14="http://schemas.microsoft.com/office/powerpoint/2010/main" val="140428903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311701" y="2009726"/>
            <a:ext cx="8520599" cy="3416399"/>
          </a:xfrm>
          <a:prstGeom prst="rect">
            <a:avLst/>
          </a:prstGeom>
        </p:spPr>
        <p:txBody>
          <a:bodyPr vert="horz" lIns="91425" tIns="91425" rIns="91425" bIns="91425" rtlCol="0" anchor="t" anchorCtr="0">
            <a:noAutofit/>
          </a:bodyPr>
          <a:lstStyle/>
          <a:p>
            <a:pPr>
              <a:lnSpc>
                <a:spcPct val="100000"/>
              </a:lnSpc>
              <a:buNone/>
            </a:pPr>
            <a:r>
              <a:rPr lang="en">
                <a:solidFill>
                  <a:schemeClr val="dk1"/>
                </a:solidFill>
              </a:rPr>
              <a:t>How would we know if we’re right?</a:t>
            </a:r>
          </a:p>
          <a:p>
            <a:pPr>
              <a:lnSpc>
                <a:spcPct val="100000"/>
              </a:lnSpc>
              <a:buNone/>
            </a:pPr>
            <a:endParaRPr>
              <a:solidFill>
                <a:schemeClr val="dk1"/>
              </a:solidFill>
            </a:endParaRPr>
          </a:p>
          <a:p>
            <a:pPr>
              <a:lnSpc>
                <a:spcPct val="100000"/>
              </a:lnSpc>
              <a:buClr>
                <a:schemeClr val="dk1"/>
              </a:buClr>
              <a:buSzPct val="36666"/>
              <a:buNone/>
            </a:pPr>
            <a:r>
              <a:rPr lang="en">
                <a:solidFill>
                  <a:schemeClr val="dk1"/>
                </a:solidFill>
              </a:rPr>
              <a:t>What concrete examples would help us form the definition?</a:t>
            </a:r>
          </a:p>
          <a:p>
            <a:pPr>
              <a:lnSpc>
                <a:spcPct val="100000"/>
              </a:lnSpc>
              <a:buClr>
                <a:schemeClr val="dk1"/>
              </a:buClr>
              <a:buSzPct val="36666"/>
              <a:buNone/>
            </a:pPr>
            <a:endParaRPr/>
          </a:p>
        </p:txBody>
      </p:sp>
      <p:sp>
        <p:nvSpPr>
          <p:cNvPr id="136" name="Shape 136"/>
          <p:cNvSpPr txBox="1">
            <a:spLocks noGrp="1"/>
          </p:cNvSpPr>
          <p:nvPr>
            <p:ph type="title"/>
          </p:nvPr>
        </p:nvSpPr>
        <p:spPr>
          <a:xfrm>
            <a:off x="311701" y="1302275"/>
            <a:ext cx="8520599" cy="572624"/>
          </a:xfrm>
          <a:prstGeom prst="rect">
            <a:avLst/>
          </a:prstGeom>
        </p:spPr>
        <p:txBody>
          <a:bodyPr vert="horz" lIns="91425" tIns="91425" rIns="91425" bIns="91425" rtlCol="0" anchor="t" anchorCtr="0">
            <a:noAutofit/>
          </a:bodyPr>
          <a:lstStyle/>
          <a:p>
            <a:r>
              <a:rPr lang="en"/>
              <a:t>Examples</a:t>
            </a:r>
          </a:p>
        </p:txBody>
      </p:sp>
    </p:spTree>
    <p:extLst>
      <p:ext uri="{BB962C8B-B14F-4D97-AF65-F5344CB8AC3E}">
        <p14:creationId xmlns:p14="http://schemas.microsoft.com/office/powerpoint/2010/main" val="254890265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11701" y="1302275"/>
            <a:ext cx="8520599" cy="572624"/>
          </a:xfrm>
          <a:prstGeom prst="rect">
            <a:avLst/>
          </a:prstGeom>
        </p:spPr>
        <p:txBody>
          <a:bodyPr vert="horz" lIns="91425" tIns="91425" rIns="91425" bIns="91425" rtlCol="0" anchor="t" anchorCtr="0">
            <a:noAutofit/>
          </a:bodyPr>
          <a:lstStyle/>
          <a:p>
            <a:r>
              <a:rPr lang="en" sz="3000"/>
              <a:t>Contextual knowledge</a:t>
            </a:r>
          </a:p>
        </p:txBody>
      </p:sp>
      <p:sp>
        <p:nvSpPr>
          <p:cNvPr id="142" name="Shape 142"/>
          <p:cNvSpPr txBox="1">
            <a:spLocks noGrp="1"/>
          </p:cNvSpPr>
          <p:nvPr>
            <p:ph type="body" idx="1"/>
          </p:nvPr>
        </p:nvSpPr>
        <p:spPr>
          <a:xfrm>
            <a:off x="311701" y="2009726"/>
            <a:ext cx="8520599" cy="3416399"/>
          </a:xfrm>
          <a:prstGeom prst="rect">
            <a:avLst/>
          </a:prstGeom>
        </p:spPr>
        <p:txBody>
          <a:bodyPr vert="horz" lIns="91425" tIns="91425" rIns="91425" bIns="91425" rtlCol="0" anchor="t" anchorCtr="0">
            <a:noAutofit/>
          </a:bodyPr>
          <a:lstStyle/>
          <a:p>
            <a:pPr>
              <a:lnSpc>
                <a:spcPct val="100000"/>
              </a:lnSpc>
              <a:buClr>
                <a:schemeClr val="dk1"/>
              </a:buClr>
              <a:buSzPct val="36666"/>
              <a:buNone/>
            </a:pPr>
            <a:r>
              <a:rPr lang="en">
                <a:solidFill>
                  <a:schemeClr val="dk1"/>
                </a:solidFill>
              </a:rPr>
              <a:t>What do we need to know about cubes?</a:t>
            </a:r>
          </a:p>
          <a:p>
            <a:pPr>
              <a:buNone/>
            </a:pPr>
            <a:endParaRPr/>
          </a:p>
        </p:txBody>
      </p:sp>
    </p:spTree>
    <p:extLst>
      <p:ext uri="{BB962C8B-B14F-4D97-AF65-F5344CB8AC3E}">
        <p14:creationId xmlns:p14="http://schemas.microsoft.com/office/powerpoint/2010/main" val="273739512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1" y="1302275"/>
            <a:ext cx="8520599" cy="572624"/>
          </a:xfrm>
          <a:prstGeom prst="rect">
            <a:avLst/>
          </a:prstGeom>
        </p:spPr>
        <p:txBody>
          <a:bodyPr vert="horz" lIns="91425" tIns="91425" rIns="91425" bIns="91425" rtlCol="0" anchor="t" anchorCtr="0">
            <a:noAutofit/>
          </a:bodyPr>
          <a:lstStyle/>
          <a:p>
            <a:r>
              <a:rPr lang="en"/>
              <a:t>Language Template</a:t>
            </a:r>
          </a:p>
        </p:txBody>
      </p:sp>
      <p:sp>
        <p:nvSpPr>
          <p:cNvPr id="148" name="Shape 148"/>
          <p:cNvSpPr txBox="1">
            <a:spLocks noGrp="1"/>
          </p:cNvSpPr>
          <p:nvPr>
            <p:ph type="body" idx="1"/>
          </p:nvPr>
        </p:nvSpPr>
        <p:spPr>
          <a:xfrm>
            <a:off x="311701" y="2009726"/>
            <a:ext cx="8520599" cy="3416399"/>
          </a:xfrm>
          <a:prstGeom prst="rect">
            <a:avLst/>
          </a:prstGeom>
        </p:spPr>
        <p:txBody>
          <a:bodyPr vert="horz" lIns="91425" tIns="91425" rIns="91425" bIns="91425" rtlCol="0" anchor="t" anchorCtr="0">
            <a:noAutofit/>
          </a:bodyPr>
          <a:lstStyle/>
          <a:p>
            <a:pPr>
              <a:buNone/>
            </a:pPr>
            <a:r>
              <a:rPr lang="en"/>
              <a:t>(define (cube-volume ...)</a:t>
            </a:r>
          </a:p>
          <a:p>
            <a:pPr>
              <a:buNone/>
            </a:pPr>
            <a:r>
              <a:rPr lang="en"/>
              <a:t>  ...)</a:t>
            </a:r>
          </a:p>
        </p:txBody>
      </p:sp>
    </p:spTree>
    <p:extLst>
      <p:ext uri="{BB962C8B-B14F-4D97-AF65-F5344CB8AC3E}">
        <p14:creationId xmlns:p14="http://schemas.microsoft.com/office/powerpoint/2010/main" val="2868709386"/>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0" y="1402687"/>
            <a:ext cx="9144000" cy="4283100"/>
          </a:xfrm>
          <a:prstGeom prst="rect">
            <a:avLst/>
          </a:prstGeom>
        </p:spPr>
        <p:txBody>
          <a:bodyPr vert="horz" lIns="91425" tIns="91425" rIns="91425" bIns="91425" rtlCol="0" anchor="t" anchorCtr="0">
            <a:noAutofit/>
          </a:bodyPr>
          <a:lstStyle/>
          <a:p>
            <a:pPr>
              <a:lnSpc>
                <a:spcPct val="100000"/>
              </a:lnSpc>
              <a:buNone/>
            </a:pPr>
            <a:r>
              <a:rPr lang="en" sz="2400"/>
              <a:t>; cube-volume : Number -&gt; Number</a:t>
            </a:r>
          </a:p>
          <a:p>
            <a:pPr>
              <a:lnSpc>
                <a:spcPct val="100000"/>
              </a:lnSpc>
              <a:buNone/>
            </a:pPr>
            <a:r>
              <a:rPr lang="en" sz="2400"/>
              <a:t>; takes in the length and produces the volume of the cube</a:t>
            </a:r>
          </a:p>
          <a:p>
            <a:pPr>
              <a:lnSpc>
                <a:spcPct val="100000"/>
              </a:lnSpc>
              <a:buNone/>
            </a:pPr>
            <a:endParaRPr sz="2400"/>
          </a:p>
          <a:p>
            <a:pPr>
              <a:lnSpc>
                <a:spcPct val="100000"/>
              </a:lnSpc>
              <a:buClr>
                <a:schemeClr val="dk1"/>
              </a:buClr>
              <a:buSzPct val="45833"/>
              <a:buNone/>
            </a:pPr>
            <a:endParaRPr sz="2400"/>
          </a:p>
        </p:txBody>
      </p:sp>
      <p:sp>
        <p:nvSpPr>
          <p:cNvPr id="154" name="Shape 154"/>
          <p:cNvSpPr txBox="1">
            <a:spLocks noGrp="1"/>
          </p:cNvSpPr>
          <p:nvPr>
            <p:ph type="title"/>
          </p:nvPr>
        </p:nvSpPr>
        <p:spPr>
          <a:xfrm>
            <a:off x="311701" y="902224"/>
            <a:ext cx="8520599" cy="572624"/>
          </a:xfrm>
          <a:prstGeom prst="rect">
            <a:avLst/>
          </a:prstGeom>
        </p:spPr>
        <p:txBody>
          <a:bodyPr vert="horz" lIns="91425" tIns="91425" rIns="91425" bIns="91425" rtlCol="0" anchor="t" anchorCtr="0">
            <a:noAutofit/>
          </a:bodyPr>
          <a:lstStyle/>
          <a:p>
            <a:r>
              <a:rPr lang="en"/>
              <a:t>Solutions - Putting your questions together</a:t>
            </a:r>
          </a:p>
        </p:txBody>
      </p:sp>
    </p:spTree>
    <p:extLst>
      <p:ext uri="{BB962C8B-B14F-4D97-AF65-F5344CB8AC3E}">
        <p14:creationId xmlns:p14="http://schemas.microsoft.com/office/powerpoint/2010/main" val="160606872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311701" y="902224"/>
            <a:ext cx="8520599" cy="572624"/>
          </a:xfrm>
          <a:prstGeom prst="rect">
            <a:avLst/>
          </a:prstGeom>
        </p:spPr>
        <p:txBody>
          <a:bodyPr vert="horz" lIns="91425" tIns="91425" rIns="91425" bIns="91425" rtlCol="0" anchor="t" anchorCtr="0">
            <a:noAutofit/>
          </a:bodyPr>
          <a:lstStyle/>
          <a:p>
            <a:r>
              <a:rPr lang="en"/>
              <a:t>Solutions - Putting your questions together</a:t>
            </a:r>
          </a:p>
        </p:txBody>
      </p:sp>
      <p:sp>
        <p:nvSpPr>
          <p:cNvPr id="160" name="Shape 160"/>
          <p:cNvSpPr txBox="1">
            <a:spLocks noGrp="1"/>
          </p:cNvSpPr>
          <p:nvPr>
            <p:ph type="body" idx="1"/>
          </p:nvPr>
        </p:nvSpPr>
        <p:spPr>
          <a:xfrm>
            <a:off x="0" y="1402687"/>
            <a:ext cx="9144000" cy="4283100"/>
          </a:xfrm>
          <a:prstGeom prst="rect">
            <a:avLst/>
          </a:prstGeom>
        </p:spPr>
        <p:txBody>
          <a:bodyPr vert="horz" lIns="91425" tIns="91425" rIns="91425" bIns="91425" rtlCol="0" anchor="t" anchorCtr="0">
            <a:noAutofit/>
          </a:bodyPr>
          <a:lstStyle/>
          <a:p>
            <a:pPr>
              <a:lnSpc>
                <a:spcPct val="100000"/>
              </a:lnSpc>
              <a:buNone/>
            </a:pPr>
            <a:r>
              <a:rPr lang="en" sz="2400"/>
              <a:t>; cube-volume : Number -&gt; Number</a:t>
            </a:r>
          </a:p>
          <a:p>
            <a:pPr>
              <a:lnSpc>
                <a:spcPct val="100000"/>
              </a:lnSpc>
              <a:buNone/>
            </a:pPr>
            <a:r>
              <a:rPr lang="en" sz="2400"/>
              <a:t>; takes in the length and produces the volume of the cube</a:t>
            </a:r>
          </a:p>
          <a:p>
            <a:pPr>
              <a:lnSpc>
                <a:spcPct val="100000"/>
              </a:lnSpc>
              <a:buNone/>
            </a:pPr>
            <a:endParaRPr sz="2400"/>
          </a:p>
          <a:p>
            <a:pPr>
              <a:lnSpc>
                <a:spcPct val="100000"/>
              </a:lnSpc>
              <a:buNone/>
            </a:pPr>
            <a:endParaRPr/>
          </a:p>
          <a:p>
            <a:pPr>
              <a:lnSpc>
                <a:spcPct val="100000"/>
              </a:lnSpc>
              <a:buNone/>
            </a:pPr>
            <a:r>
              <a:rPr lang="en" sz="2400"/>
              <a:t>; (define (cube-volume ...) ...)</a:t>
            </a:r>
          </a:p>
          <a:p>
            <a:pPr>
              <a:lnSpc>
                <a:spcPct val="100000"/>
              </a:lnSpc>
              <a:buNone/>
            </a:pPr>
            <a:r>
              <a:rPr lang="en" sz="2400"/>
              <a:t>(cube-volume 3)</a:t>
            </a:r>
          </a:p>
          <a:p>
            <a:pPr>
              <a:lnSpc>
                <a:spcPct val="100000"/>
              </a:lnSpc>
              <a:buNone/>
            </a:pPr>
            <a:r>
              <a:rPr lang="en" sz="2400"/>
              <a:t>“is the same as”</a:t>
            </a:r>
          </a:p>
          <a:p>
            <a:pPr>
              <a:lnSpc>
                <a:spcPct val="100000"/>
              </a:lnSpc>
              <a:buNone/>
            </a:pPr>
            <a:r>
              <a:rPr lang="en" sz="2400"/>
              <a:t>9</a:t>
            </a:r>
          </a:p>
          <a:p>
            <a:pPr>
              <a:lnSpc>
                <a:spcPct val="100000"/>
              </a:lnSpc>
              <a:buNone/>
            </a:pPr>
            <a:endParaRPr sz="2400"/>
          </a:p>
          <a:p>
            <a:pPr>
              <a:lnSpc>
                <a:spcPct val="100000"/>
              </a:lnSpc>
              <a:buNone/>
            </a:pPr>
            <a:r>
              <a:rPr lang="en" sz="2400"/>
              <a:t>(cube-volume 5)</a:t>
            </a:r>
          </a:p>
          <a:p>
            <a:pPr>
              <a:lnSpc>
                <a:spcPct val="100000"/>
              </a:lnSpc>
              <a:buNone/>
            </a:pPr>
            <a:r>
              <a:rPr lang="en" sz="2400"/>
              <a:t>“is the same as”</a:t>
            </a:r>
          </a:p>
          <a:p>
            <a:pPr>
              <a:lnSpc>
                <a:spcPct val="100000"/>
              </a:lnSpc>
              <a:buNone/>
            </a:pPr>
            <a:r>
              <a:rPr lang="en" sz="2400"/>
              <a:t>(* (* 5 5) 5)</a:t>
            </a:r>
          </a:p>
          <a:p>
            <a:pPr>
              <a:lnSpc>
                <a:spcPct val="100000"/>
              </a:lnSpc>
              <a:buNone/>
            </a:pPr>
            <a:endParaRPr sz="2400"/>
          </a:p>
          <a:p>
            <a:pPr>
              <a:lnSpc>
                <a:spcPct val="100000"/>
              </a:lnSpc>
              <a:buNone/>
            </a:pPr>
            <a:r>
              <a:rPr lang="en" sz="2400"/>
              <a:t>(cube-volume 10)</a:t>
            </a:r>
          </a:p>
          <a:p>
            <a:pPr>
              <a:lnSpc>
                <a:spcPct val="100000"/>
              </a:lnSpc>
              <a:buNone/>
            </a:pPr>
            <a:r>
              <a:rPr lang="en" sz="2400"/>
              <a:t>“is the same as”</a:t>
            </a:r>
          </a:p>
          <a:p>
            <a:pPr>
              <a:lnSpc>
                <a:spcPct val="100000"/>
              </a:lnSpc>
              <a:buNone/>
            </a:pPr>
            <a:r>
              <a:rPr lang="en" sz="2400"/>
              <a:t>(expt 10 3)</a:t>
            </a:r>
          </a:p>
        </p:txBody>
      </p:sp>
    </p:spTree>
    <p:extLst>
      <p:ext uri="{BB962C8B-B14F-4D97-AF65-F5344CB8AC3E}">
        <p14:creationId xmlns:p14="http://schemas.microsoft.com/office/powerpoint/2010/main" val="296744378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311701" y="902224"/>
            <a:ext cx="8520599" cy="572624"/>
          </a:xfrm>
          <a:prstGeom prst="rect">
            <a:avLst/>
          </a:prstGeom>
        </p:spPr>
        <p:txBody>
          <a:bodyPr vert="horz" lIns="91425" tIns="91425" rIns="91425" bIns="91425" rtlCol="0" anchor="t" anchorCtr="0">
            <a:noAutofit/>
          </a:bodyPr>
          <a:lstStyle/>
          <a:p>
            <a:r>
              <a:rPr lang="en"/>
              <a:t>Solutions - Putting your questions together</a:t>
            </a:r>
          </a:p>
        </p:txBody>
      </p:sp>
      <p:sp>
        <p:nvSpPr>
          <p:cNvPr id="166" name="Shape 166"/>
          <p:cNvSpPr txBox="1">
            <a:spLocks noGrp="1"/>
          </p:cNvSpPr>
          <p:nvPr>
            <p:ph type="body" idx="1"/>
          </p:nvPr>
        </p:nvSpPr>
        <p:spPr>
          <a:xfrm>
            <a:off x="0" y="1402687"/>
            <a:ext cx="9144000" cy="4283100"/>
          </a:xfrm>
          <a:prstGeom prst="rect">
            <a:avLst/>
          </a:prstGeom>
        </p:spPr>
        <p:txBody>
          <a:bodyPr vert="horz" lIns="91425" tIns="91425" rIns="91425" bIns="91425" rtlCol="0" anchor="t" anchorCtr="0">
            <a:noAutofit/>
          </a:bodyPr>
          <a:lstStyle/>
          <a:p>
            <a:pPr>
              <a:lnSpc>
                <a:spcPct val="100000"/>
              </a:lnSpc>
              <a:buNone/>
            </a:pPr>
            <a:r>
              <a:rPr lang="en" sz="2400"/>
              <a:t>; cube-volume : Number -&gt; Number</a:t>
            </a:r>
          </a:p>
          <a:p>
            <a:pPr>
              <a:lnSpc>
                <a:spcPct val="100000"/>
              </a:lnSpc>
              <a:buNone/>
            </a:pPr>
            <a:r>
              <a:rPr lang="en" sz="2400"/>
              <a:t>; takes in the length and produces the volume of the cube</a:t>
            </a:r>
          </a:p>
          <a:p>
            <a:pPr>
              <a:lnSpc>
                <a:spcPct val="100000"/>
              </a:lnSpc>
              <a:buNone/>
            </a:pPr>
            <a:endParaRPr sz="2400"/>
          </a:p>
          <a:p>
            <a:pPr>
              <a:lnSpc>
                <a:spcPct val="100000"/>
              </a:lnSpc>
              <a:buNone/>
            </a:pPr>
            <a:r>
              <a:rPr lang="en" sz="2400"/>
              <a:t>; (define (cube-volume ...)</a:t>
            </a:r>
          </a:p>
          <a:p>
            <a:pPr>
              <a:lnSpc>
                <a:spcPct val="100000"/>
              </a:lnSpc>
              <a:buNone/>
            </a:pPr>
            <a:r>
              <a:rPr lang="en" sz="2400"/>
              <a:t>;   ...)</a:t>
            </a:r>
          </a:p>
          <a:p>
            <a:pPr>
              <a:lnSpc>
                <a:spcPct val="100000"/>
              </a:lnSpc>
              <a:buNone/>
            </a:pPr>
            <a:r>
              <a:rPr lang="en" sz="2400"/>
              <a:t>(cube-volume 3)</a:t>
            </a:r>
          </a:p>
          <a:p>
            <a:pPr>
              <a:lnSpc>
                <a:spcPct val="100000"/>
              </a:lnSpc>
              <a:buNone/>
            </a:pPr>
            <a:r>
              <a:rPr lang="en" sz="2400"/>
              <a:t>“is the same as”</a:t>
            </a:r>
          </a:p>
          <a:p>
            <a:pPr>
              <a:lnSpc>
                <a:spcPct val="100000"/>
              </a:lnSpc>
              <a:buNone/>
            </a:pPr>
            <a:r>
              <a:rPr lang="en" sz="2400"/>
              <a:t>9</a:t>
            </a:r>
          </a:p>
          <a:p>
            <a:pPr>
              <a:lnSpc>
                <a:spcPct val="100000"/>
              </a:lnSpc>
              <a:buNone/>
            </a:pPr>
            <a:r>
              <a:rPr lang="en" sz="2400"/>
              <a:t>(cube-volume 5)</a:t>
            </a:r>
          </a:p>
          <a:p>
            <a:pPr>
              <a:lnSpc>
                <a:spcPct val="100000"/>
              </a:lnSpc>
              <a:buNone/>
            </a:pPr>
            <a:r>
              <a:rPr lang="en" sz="2400"/>
              <a:t>“is the same as”</a:t>
            </a:r>
          </a:p>
          <a:p>
            <a:pPr>
              <a:lnSpc>
                <a:spcPct val="100000"/>
              </a:lnSpc>
              <a:buNone/>
            </a:pPr>
            <a:r>
              <a:rPr lang="en" sz="2400"/>
              <a:t>(* (* 5 5) 5)</a:t>
            </a:r>
          </a:p>
        </p:txBody>
      </p:sp>
      <p:sp>
        <p:nvSpPr>
          <p:cNvPr id="167" name="Shape 167"/>
          <p:cNvSpPr txBox="1"/>
          <p:nvPr/>
        </p:nvSpPr>
        <p:spPr>
          <a:xfrm>
            <a:off x="4305975" y="2478951"/>
            <a:ext cx="4888200" cy="3417299"/>
          </a:xfrm>
          <a:prstGeom prst="rect">
            <a:avLst/>
          </a:prstGeom>
          <a:noFill/>
          <a:ln>
            <a:noFill/>
          </a:ln>
        </p:spPr>
        <p:txBody>
          <a:bodyPr lIns="91425" tIns="91425" rIns="91425" bIns="91425" anchor="t" anchorCtr="0">
            <a:noAutofit/>
          </a:bodyPr>
          <a:lstStyle/>
          <a:p>
            <a:r>
              <a:rPr lang="en" sz="2400">
                <a:solidFill>
                  <a:schemeClr val="dk2"/>
                </a:solidFill>
                <a:latin typeface="Ubuntu Mono"/>
                <a:ea typeface="Ubuntu Mono"/>
                <a:cs typeface="Ubuntu Mono"/>
                <a:sym typeface="Ubuntu Mono"/>
              </a:rPr>
              <a:t>(define (cube-volume length)</a:t>
            </a:r>
          </a:p>
          <a:p>
            <a:pPr>
              <a:buClr>
                <a:schemeClr val="dk1"/>
              </a:buClr>
              <a:buSzPct val="45833"/>
            </a:pPr>
            <a:r>
              <a:rPr lang="en" sz="2400">
                <a:solidFill>
                  <a:schemeClr val="dk2"/>
                </a:solidFill>
                <a:latin typeface="Ubuntu Mono"/>
                <a:ea typeface="Ubuntu Mono"/>
                <a:cs typeface="Ubuntu Mono"/>
                <a:sym typeface="Ubuntu Mono"/>
              </a:rPr>
              <a:t> (* (* length length) length))</a:t>
            </a:r>
          </a:p>
          <a:p>
            <a:pPr>
              <a:buClr>
                <a:schemeClr val="dk1"/>
              </a:buClr>
            </a:pPr>
            <a:endParaRPr/>
          </a:p>
        </p:txBody>
      </p:sp>
      <p:cxnSp>
        <p:nvCxnSpPr>
          <p:cNvPr id="168" name="Shape 168"/>
          <p:cNvCxnSpPr/>
          <p:nvPr/>
        </p:nvCxnSpPr>
        <p:spPr>
          <a:xfrm>
            <a:off x="4259576" y="2472000"/>
            <a:ext cx="41699" cy="33129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279800923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bool-imply</a:t>
            </a:r>
          </a:p>
        </p:txBody>
      </p:sp>
      <p:sp>
        <p:nvSpPr>
          <p:cNvPr id="174" name="Shape 174"/>
          <p:cNvSpPr txBox="1"/>
          <p:nvPr/>
        </p:nvSpPr>
        <p:spPr>
          <a:xfrm>
            <a:off x="311701" y="2006500"/>
            <a:ext cx="4121999" cy="3778500"/>
          </a:xfrm>
          <a:prstGeom prst="rect">
            <a:avLst/>
          </a:prstGeom>
          <a:noFill/>
          <a:ln>
            <a:noFill/>
          </a:ln>
        </p:spPr>
        <p:txBody>
          <a:bodyPr lIns="91425" tIns="91425" rIns="91425" bIns="91425" anchor="ctr" anchorCtr="0">
            <a:noAutofit/>
          </a:bodyPr>
          <a:lstStyle/>
          <a:p>
            <a:pPr>
              <a:spcAft>
                <a:spcPts val="1100"/>
              </a:spcAft>
            </a:pPr>
            <a:r>
              <a:rPr lang="en" sz="2400">
                <a:latin typeface="Ubuntu Mono"/>
                <a:ea typeface="Ubuntu Mono"/>
                <a:cs typeface="Ubuntu Mono"/>
                <a:sym typeface="Ubuntu Mono"/>
              </a:rPr>
              <a:t>Define the function </a:t>
            </a:r>
            <a:r>
              <a:rPr lang="en" sz="2400" b="1">
                <a:latin typeface="Ubuntu Mono"/>
                <a:ea typeface="Ubuntu Mono"/>
                <a:cs typeface="Ubuntu Mono"/>
                <a:sym typeface="Ubuntu Mono"/>
              </a:rPr>
              <a:t>bool-imply</a:t>
            </a:r>
            <a:r>
              <a:rPr lang="en" sz="2400">
                <a:latin typeface="Ubuntu Mono"/>
                <a:ea typeface="Ubuntu Mono"/>
                <a:cs typeface="Ubuntu Mono"/>
                <a:sym typeface="Ubuntu Mono"/>
              </a:rPr>
              <a:t>. It consumes two Boolean values, call them </a:t>
            </a:r>
            <a:r>
              <a:rPr lang="en" sz="2400" b="1">
                <a:latin typeface="Ubuntu Mono"/>
                <a:ea typeface="Ubuntu Mono"/>
                <a:cs typeface="Ubuntu Mono"/>
                <a:sym typeface="Ubuntu Mono"/>
              </a:rPr>
              <a:t>sunny </a:t>
            </a:r>
            <a:r>
              <a:rPr lang="en" sz="2400">
                <a:latin typeface="Ubuntu Mono"/>
                <a:ea typeface="Ubuntu Mono"/>
                <a:cs typeface="Ubuntu Mono"/>
                <a:sym typeface="Ubuntu Mono"/>
              </a:rPr>
              <a:t>and </a:t>
            </a:r>
            <a:r>
              <a:rPr lang="en" sz="2400" b="1">
                <a:latin typeface="Ubuntu Mono"/>
                <a:ea typeface="Ubuntu Mono"/>
                <a:cs typeface="Ubuntu Mono"/>
                <a:sym typeface="Ubuntu Mono"/>
              </a:rPr>
              <a:t>friday</a:t>
            </a:r>
            <a:r>
              <a:rPr lang="en" sz="2400">
                <a:latin typeface="Ubuntu Mono"/>
                <a:ea typeface="Ubuntu Mono"/>
                <a:cs typeface="Ubuntu Mono"/>
                <a:sym typeface="Ubuntu Mono"/>
              </a:rPr>
              <a:t>. The answer of the function is </a:t>
            </a:r>
            <a:r>
              <a:rPr lang="en" sz="2400">
                <a:solidFill>
                  <a:srgbClr val="228B22"/>
                </a:solidFill>
                <a:latin typeface="Ubuntu Mono"/>
                <a:ea typeface="Ubuntu Mono"/>
                <a:cs typeface="Ubuntu Mono"/>
                <a:sym typeface="Ubuntu Mono"/>
              </a:rPr>
              <a:t>#true</a:t>
            </a:r>
            <a:r>
              <a:rPr lang="en" sz="2400">
                <a:latin typeface="Ubuntu Mono"/>
                <a:ea typeface="Ubuntu Mono"/>
                <a:cs typeface="Ubuntu Mono"/>
                <a:sym typeface="Ubuntu Mono"/>
              </a:rPr>
              <a:t> if sunny is false or friday is true.</a:t>
            </a:r>
          </a:p>
        </p:txBody>
      </p:sp>
    </p:spTree>
    <p:extLst>
      <p:ext uri="{BB962C8B-B14F-4D97-AF65-F5344CB8AC3E}">
        <p14:creationId xmlns:p14="http://schemas.microsoft.com/office/powerpoint/2010/main" val="241869644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9" y="1601826"/>
            <a:ext cx="8520599" cy="2052599"/>
          </a:xfrm>
          <a:prstGeom prst="rect">
            <a:avLst/>
          </a:prstGeom>
        </p:spPr>
        <p:txBody>
          <a:bodyPr vert="horz" lIns="91425" tIns="91425" rIns="91425" bIns="91425" rtlCol="0" anchor="b" anchorCtr="0">
            <a:noAutofit/>
          </a:bodyPr>
          <a:lstStyle/>
          <a:p>
            <a:pPr>
              <a:spcBef>
                <a:spcPts val="0"/>
              </a:spcBef>
            </a:pPr>
            <a:endParaRPr/>
          </a:p>
        </p:txBody>
      </p:sp>
      <p:sp>
        <p:nvSpPr>
          <p:cNvPr id="55" name="Shape 55"/>
          <p:cNvSpPr txBox="1">
            <a:spLocks noGrp="1"/>
          </p:cNvSpPr>
          <p:nvPr>
            <p:ph type="subTitle" idx="1"/>
          </p:nvPr>
        </p:nvSpPr>
        <p:spPr>
          <a:xfrm>
            <a:off x="311701" y="3691375"/>
            <a:ext cx="8520599" cy="792600"/>
          </a:xfrm>
          <a:prstGeom prst="rect">
            <a:avLst/>
          </a:prstGeom>
        </p:spPr>
        <p:txBody>
          <a:bodyPr vert="horz" lIns="91425" tIns="91425" rIns="91425" bIns="91425" rtlCol="0" anchor="t" anchorCtr="0">
            <a:noAutofit/>
          </a:bodyPr>
          <a:lstStyle/>
          <a:p>
            <a:pPr>
              <a:spcBef>
                <a:spcPts val="0"/>
              </a:spcBef>
            </a:pPr>
            <a:endParaRPr/>
          </a:p>
        </p:txBody>
      </p:sp>
    </p:spTree>
    <p:extLst>
      <p:ext uri="{BB962C8B-B14F-4D97-AF65-F5344CB8AC3E}">
        <p14:creationId xmlns:p14="http://schemas.microsoft.com/office/powerpoint/2010/main" val="27577048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Contracts</a:t>
            </a:r>
          </a:p>
        </p:txBody>
      </p:sp>
      <p:sp>
        <p:nvSpPr>
          <p:cNvPr id="28" name="Shape 28"/>
          <p:cNvSpPr txBox="1">
            <a:spLocks noGrp="1"/>
          </p:cNvSpPr>
          <p:nvPr>
            <p:ph idx="1"/>
          </p:nvPr>
        </p:nvSpPr>
        <p:spPr/>
        <p:txBody>
          <a:bodyPr/>
          <a:lstStyle/>
          <a:p>
            <a:pPr lvl="0"/>
            <a:r>
              <a:rPr lang="en"/>
              <a:t>How do we create our library of functions?</a:t>
            </a:r>
          </a:p>
        </p:txBody>
      </p:sp>
    </p:spTree>
    <p:extLst>
      <p:ext uri="{BB962C8B-B14F-4D97-AF65-F5344CB8AC3E}">
        <p14:creationId xmlns:p14="http://schemas.microsoft.com/office/powerpoint/2010/main" val="4131350115"/>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a:t>
            </a:r>
          </a:p>
        </p:txBody>
      </p:sp>
      <p:sp>
        <p:nvSpPr>
          <p:cNvPr id="61" name="Shape 61"/>
          <p:cNvSpPr txBox="1">
            <a:spLocks noGrp="1"/>
          </p:cNvSpPr>
          <p:nvPr>
            <p:ph type="body" idx="1"/>
          </p:nvPr>
        </p:nvSpPr>
        <p:spPr>
          <a:xfrm>
            <a:off x="311701" y="2009725"/>
            <a:ext cx="3999899" cy="3416400"/>
          </a:xfrm>
          <a:prstGeom prst="rect">
            <a:avLst/>
          </a:prstGeom>
        </p:spPr>
        <p:txBody>
          <a:bodyPr vert="horz" lIns="91425" tIns="91425" rIns="91425" bIns="91425" rtlCol="0" anchor="t" anchorCtr="0">
            <a:noAutofit/>
          </a:bodyPr>
          <a:lstStyle/>
          <a:p>
            <a:pPr>
              <a:buClr>
                <a:schemeClr val="dk1"/>
              </a:buClr>
              <a:buSzPct val="45833"/>
              <a:buNone/>
            </a:pPr>
            <a:r>
              <a:rPr lang="en" sz="2400"/>
              <a:t>K1: What is an interactive program?</a:t>
            </a:r>
          </a:p>
          <a:p>
            <a:pPr>
              <a:buClr>
                <a:schemeClr val="dk1"/>
              </a:buClr>
              <a:buSzPct val="45833"/>
              <a:buNone/>
            </a:pPr>
            <a:r>
              <a:rPr lang="en" sz="2400"/>
              <a:t>K2: What is program state?</a:t>
            </a:r>
          </a:p>
          <a:p>
            <a:pPr>
              <a:buNone/>
            </a:pPr>
            <a:endParaRPr sz="2400"/>
          </a:p>
        </p:txBody>
      </p:sp>
      <p:sp>
        <p:nvSpPr>
          <p:cNvPr id="62" name="Shape 62"/>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Clr>
                <a:schemeClr val="dk1"/>
              </a:buClr>
              <a:buSzPct val="45833"/>
              <a:buNone/>
            </a:pPr>
            <a:r>
              <a:rPr lang="en" sz="2400"/>
              <a:t>S1: Describe the behavior of interactive programs.  </a:t>
            </a:r>
          </a:p>
          <a:p>
            <a:pPr>
              <a:buNone/>
            </a:pPr>
            <a:r>
              <a:rPr lang="en" sz="2400"/>
              <a:t>S2: Express the relationship between event handlers and program state. </a:t>
            </a:r>
          </a:p>
        </p:txBody>
      </p:sp>
    </p:spTree>
    <p:extLst>
      <p:ext uri="{BB962C8B-B14F-4D97-AF65-F5344CB8AC3E}">
        <p14:creationId xmlns:p14="http://schemas.microsoft.com/office/powerpoint/2010/main" val="163111844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Warm Up Problems</a:t>
            </a:r>
          </a:p>
        </p:txBody>
      </p:sp>
      <p:sp>
        <p:nvSpPr>
          <p:cNvPr id="68" name="Shape 68"/>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marL="457200" indent="-298450">
              <a:buClr>
                <a:schemeClr val="dk1"/>
              </a:buClr>
              <a:buSzPct val="45833"/>
              <a:buNone/>
            </a:pPr>
            <a:r>
              <a:rPr lang="en" sz="2400">
                <a:solidFill>
                  <a:schemeClr val="dk1"/>
                </a:solidFill>
                <a:latin typeface="Ubuntu Mono"/>
                <a:ea typeface="Ubuntu Mono"/>
                <a:cs typeface="Ubuntu Mono"/>
                <a:sym typeface="Ubuntu Mono"/>
              </a:rPr>
              <a:t>Develop a function </a:t>
            </a:r>
            <a:r>
              <a:rPr lang="en" sz="2400" i="1">
                <a:solidFill>
                  <a:schemeClr val="dk1"/>
                </a:solidFill>
                <a:latin typeface="Ubuntu Mono"/>
                <a:ea typeface="Ubuntu Mono"/>
                <a:cs typeface="Ubuntu Mono"/>
                <a:sym typeface="Ubuntu Mono"/>
              </a:rPr>
              <a:t>number-&gt;square</a:t>
            </a:r>
            <a:r>
              <a:rPr lang="en" sz="2400">
                <a:solidFill>
                  <a:schemeClr val="dk1"/>
                </a:solidFill>
                <a:latin typeface="Ubuntu Mono"/>
                <a:ea typeface="Ubuntu Mono"/>
                <a:cs typeface="Ubuntu Mono"/>
                <a:sym typeface="Ubuntu Mono"/>
              </a:rPr>
              <a:t> that takes in a number and produces a red square with the number as the side length.</a:t>
            </a:r>
          </a:p>
          <a:p>
            <a:pPr marL="457200" indent="-228600">
              <a:buNone/>
            </a:pPr>
            <a:endParaRPr sz="2400">
              <a:solidFill>
                <a:schemeClr val="dk1"/>
              </a:solidFill>
              <a:latin typeface="Ubuntu Mono"/>
              <a:ea typeface="Ubuntu Mono"/>
              <a:cs typeface="Ubuntu Mono"/>
              <a:sym typeface="Ubuntu Mono"/>
            </a:endParaRPr>
          </a:p>
          <a:p>
            <a:pPr marL="457200" indent="-298450">
              <a:buClr>
                <a:schemeClr val="dk1"/>
              </a:buClr>
              <a:buSzPct val="45833"/>
              <a:buNone/>
            </a:pPr>
            <a:endParaRPr sz="2400">
              <a:solidFill>
                <a:schemeClr val="dk1"/>
              </a:solidFill>
              <a:latin typeface="Ubuntu Mono"/>
              <a:ea typeface="Ubuntu Mono"/>
              <a:cs typeface="Ubuntu Mono"/>
              <a:sym typeface="Ubuntu Mono"/>
            </a:endParaRPr>
          </a:p>
          <a:p>
            <a:pPr marL="457200" indent="-298450">
              <a:buClr>
                <a:schemeClr val="dk1"/>
              </a:buClr>
              <a:buSzPct val="45833"/>
              <a:buNone/>
            </a:pPr>
            <a:r>
              <a:rPr lang="en" sz="2400">
                <a:solidFill>
                  <a:schemeClr val="dk1"/>
                </a:solidFill>
                <a:latin typeface="Ubuntu Mono"/>
                <a:ea typeface="Ubuntu Mono"/>
                <a:cs typeface="Ubuntu Mono"/>
                <a:sym typeface="Ubuntu Mono"/>
              </a:rPr>
              <a:t>Develop a function </a:t>
            </a:r>
            <a:r>
              <a:rPr lang="en" sz="2400" i="1">
                <a:solidFill>
                  <a:schemeClr val="dk1"/>
                </a:solidFill>
                <a:latin typeface="Ubuntu Mono"/>
                <a:ea typeface="Ubuntu Mono"/>
                <a:cs typeface="Ubuntu Mono"/>
                <a:sym typeface="Ubuntu Mono"/>
              </a:rPr>
              <a:t>place-dot-at</a:t>
            </a:r>
            <a:r>
              <a:rPr lang="en" sz="2400">
                <a:solidFill>
                  <a:schemeClr val="dk1"/>
                </a:solidFill>
                <a:latin typeface="Ubuntu Mono"/>
                <a:ea typeface="Ubuntu Mono"/>
                <a:cs typeface="Ubuntu Mono"/>
                <a:sym typeface="Ubuntu Mono"/>
              </a:rPr>
              <a:t> which takes in a y-coordinate and places a red dot in the middle of a 100x100 empty-scene at the given y-coordinate.</a:t>
            </a:r>
          </a:p>
        </p:txBody>
      </p:sp>
    </p:spTree>
    <p:extLst>
      <p:ext uri="{BB962C8B-B14F-4D97-AF65-F5344CB8AC3E}">
        <p14:creationId xmlns:p14="http://schemas.microsoft.com/office/powerpoint/2010/main" val="141658048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9" y="1601826"/>
            <a:ext cx="8520599" cy="2052599"/>
          </a:xfrm>
          <a:prstGeom prst="rect">
            <a:avLst/>
          </a:prstGeom>
        </p:spPr>
        <p:txBody>
          <a:bodyPr vert="horz" lIns="91425" tIns="91425" rIns="91425" bIns="91425" rtlCol="0" anchor="b" anchorCtr="0">
            <a:noAutofit/>
          </a:bodyPr>
          <a:lstStyle/>
          <a:p>
            <a:pPr>
              <a:spcBef>
                <a:spcPts val="0"/>
              </a:spcBef>
            </a:pPr>
            <a:endParaRPr/>
          </a:p>
        </p:txBody>
      </p:sp>
      <p:sp>
        <p:nvSpPr>
          <p:cNvPr id="55" name="Shape 55"/>
          <p:cNvSpPr txBox="1">
            <a:spLocks noGrp="1"/>
          </p:cNvSpPr>
          <p:nvPr>
            <p:ph type="subTitle" idx="1"/>
          </p:nvPr>
        </p:nvSpPr>
        <p:spPr>
          <a:xfrm>
            <a:off x="311701" y="3691375"/>
            <a:ext cx="8520599" cy="792600"/>
          </a:xfrm>
          <a:prstGeom prst="rect">
            <a:avLst/>
          </a:prstGeom>
        </p:spPr>
        <p:txBody>
          <a:bodyPr vert="horz" lIns="91425" tIns="91425" rIns="91425" bIns="91425" rtlCol="0" anchor="t" anchorCtr="0">
            <a:noAutofit/>
          </a:bodyPr>
          <a:lstStyle/>
          <a:p>
            <a:pPr>
              <a:spcBef>
                <a:spcPts val="0"/>
              </a:spcBef>
            </a:pPr>
            <a:endParaRPr/>
          </a:p>
        </p:txBody>
      </p:sp>
    </p:spTree>
    <p:extLst>
      <p:ext uri="{BB962C8B-B14F-4D97-AF65-F5344CB8AC3E}">
        <p14:creationId xmlns:p14="http://schemas.microsoft.com/office/powerpoint/2010/main" val="4111327671"/>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 (htdp.org 3.6 Designing World Programs)</a:t>
            </a:r>
          </a:p>
        </p:txBody>
      </p:sp>
      <p:sp>
        <p:nvSpPr>
          <p:cNvPr id="61" name="Shape 61"/>
          <p:cNvSpPr txBox="1">
            <a:spLocks noGrp="1"/>
          </p:cNvSpPr>
          <p:nvPr>
            <p:ph type="body" idx="1"/>
          </p:nvPr>
        </p:nvSpPr>
        <p:spPr>
          <a:xfrm>
            <a:off x="311701" y="2009725"/>
            <a:ext cx="3999899" cy="3416400"/>
          </a:xfrm>
          <a:prstGeom prst="rect">
            <a:avLst/>
          </a:prstGeom>
        </p:spPr>
        <p:txBody>
          <a:bodyPr vert="horz" lIns="91425" tIns="91425" rIns="91425" bIns="91425" rtlCol="0" anchor="t" anchorCtr="0">
            <a:noAutofit/>
          </a:bodyPr>
          <a:lstStyle/>
          <a:p>
            <a:pPr>
              <a:buNone/>
            </a:pPr>
            <a:r>
              <a:rPr lang="en" sz="2400"/>
              <a:t>Knowledge:</a:t>
            </a:r>
          </a:p>
          <a:p>
            <a:pPr>
              <a:buNone/>
            </a:pPr>
            <a:r>
              <a:rPr lang="en" sz="2400"/>
              <a:t>What are the parts of a big-bang expression?	</a:t>
            </a:r>
          </a:p>
        </p:txBody>
      </p:sp>
      <p:sp>
        <p:nvSpPr>
          <p:cNvPr id="62" name="Shape 62"/>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None/>
            </a:pPr>
            <a:r>
              <a:rPr lang="en" sz="2400"/>
              <a:t>Skills:</a:t>
            </a:r>
          </a:p>
          <a:p>
            <a:pPr>
              <a:buNone/>
            </a:pPr>
            <a:r>
              <a:rPr lang="en" sz="2400"/>
              <a:t>Write a simple big-bang expression to create an animation.</a:t>
            </a:r>
          </a:p>
        </p:txBody>
      </p:sp>
    </p:spTree>
    <p:extLst>
      <p:ext uri="{BB962C8B-B14F-4D97-AF65-F5344CB8AC3E}">
        <p14:creationId xmlns:p14="http://schemas.microsoft.com/office/powerpoint/2010/main" val="356842748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Define world constants</a:t>
            </a:r>
          </a:p>
        </p:txBody>
      </p:sp>
      <p:pic>
        <p:nvPicPr>
          <p:cNvPr id="68" name="Shape 68"/>
          <p:cNvPicPr preferRelativeResize="0"/>
          <p:nvPr/>
        </p:nvPicPr>
        <p:blipFill rotWithShape="1">
          <a:blip r:embed="rId3">
            <a:alphaModFix/>
          </a:blip>
          <a:srcRect b="69704"/>
          <a:stretch/>
        </p:blipFill>
        <p:spPr>
          <a:xfrm>
            <a:off x="0" y="2115738"/>
            <a:ext cx="7689674" cy="898875"/>
          </a:xfrm>
          <a:prstGeom prst="rect">
            <a:avLst/>
          </a:prstGeom>
          <a:noFill/>
          <a:ln>
            <a:noFill/>
          </a:ln>
        </p:spPr>
      </p:pic>
    </p:spTree>
    <p:extLst>
      <p:ext uri="{BB962C8B-B14F-4D97-AF65-F5344CB8AC3E}">
        <p14:creationId xmlns:p14="http://schemas.microsoft.com/office/powerpoint/2010/main" val="302558344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Render the world state as image</a:t>
            </a:r>
          </a:p>
        </p:txBody>
      </p:sp>
      <p:pic>
        <p:nvPicPr>
          <p:cNvPr id="74" name="Shape 74"/>
          <p:cNvPicPr preferRelativeResize="0"/>
          <p:nvPr/>
        </p:nvPicPr>
        <p:blipFill>
          <a:blip r:embed="rId3">
            <a:alphaModFix/>
          </a:blip>
          <a:stretch>
            <a:fillRect/>
          </a:stretch>
        </p:blipFill>
        <p:spPr>
          <a:xfrm>
            <a:off x="0" y="2513028"/>
            <a:ext cx="9144000" cy="1831945"/>
          </a:xfrm>
          <a:prstGeom prst="rect">
            <a:avLst/>
          </a:prstGeom>
          <a:noFill/>
          <a:ln>
            <a:noFill/>
          </a:ln>
        </p:spPr>
      </p:pic>
    </p:spTree>
    <p:extLst>
      <p:ext uri="{BB962C8B-B14F-4D97-AF65-F5344CB8AC3E}">
        <p14:creationId xmlns:p14="http://schemas.microsoft.com/office/powerpoint/2010/main" val="285232038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Update the world state to the next state</a:t>
            </a:r>
          </a:p>
        </p:txBody>
      </p:sp>
      <p:pic>
        <p:nvPicPr>
          <p:cNvPr id="80" name="Shape 80"/>
          <p:cNvPicPr preferRelativeResize="0"/>
          <p:nvPr/>
        </p:nvPicPr>
        <p:blipFill>
          <a:blip r:embed="rId3">
            <a:alphaModFix/>
          </a:blip>
          <a:stretch>
            <a:fillRect/>
          </a:stretch>
        </p:blipFill>
        <p:spPr>
          <a:xfrm>
            <a:off x="311700" y="2424101"/>
            <a:ext cx="6400800" cy="2009775"/>
          </a:xfrm>
          <a:prstGeom prst="rect">
            <a:avLst/>
          </a:prstGeom>
          <a:noFill/>
          <a:ln>
            <a:noFill/>
          </a:ln>
        </p:spPr>
      </p:pic>
    </p:spTree>
    <p:extLst>
      <p:ext uri="{BB962C8B-B14F-4D97-AF65-F5344CB8AC3E}">
        <p14:creationId xmlns:p14="http://schemas.microsoft.com/office/powerpoint/2010/main" val="373388607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The main function launches the program</a:t>
            </a:r>
          </a:p>
        </p:txBody>
      </p:sp>
      <p:pic>
        <p:nvPicPr>
          <p:cNvPr id="86" name="Shape 86"/>
          <p:cNvPicPr preferRelativeResize="0"/>
          <p:nvPr/>
        </p:nvPicPr>
        <p:blipFill>
          <a:blip r:embed="rId3">
            <a:alphaModFix/>
          </a:blip>
          <a:stretch>
            <a:fillRect/>
          </a:stretch>
        </p:blipFill>
        <p:spPr>
          <a:xfrm>
            <a:off x="0" y="1914525"/>
            <a:ext cx="9144000" cy="3028950"/>
          </a:xfrm>
          <a:prstGeom prst="rect">
            <a:avLst/>
          </a:prstGeom>
          <a:noFill/>
          <a:ln>
            <a:noFill/>
          </a:ln>
        </p:spPr>
      </p:pic>
    </p:spTree>
    <p:extLst>
      <p:ext uri="{BB962C8B-B14F-4D97-AF65-F5344CB8AC3E}">
        <p14:creationId xmlns:p14="http://schemas.microsoft.com/office/powerpoint/2010/main" val="1488130526"/>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Warm Up</a:t>
            </a:r>
          </a:p>
        </p:txBody>
      </p:sp>
      <p:sp>
        <p:nvSpPr>
          <p:cNvPr id="92" name="Shape 92"/>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t>Design a car image that will be used in our animation.</a:t>
            </a:r>
          </a:p>
        </p:txBody>
      </p:sp>
      <p:pic>
        <p:nvPicPr>
          <p:cNvPr id="93" name="Shape 93"/>
          <p:cNvPicPr preferRelativeResize="0"/>
          <p:nvPr/>
        </p:nvPicPr>
        <p:blipFill rotWithShape="1">
          <a:blip r:embed="rId3">
            <a:alphaModFix/>
          </a:blip>
          <a:srcRect l="26654" t="8399" r="58748" b="73487"/>
          <a:stretch/>
        </p:blipFill>
        <p:spPr>
          <a:xfrm>
            <a:off x="3906300" y="3315003"/>
            <a:ext cx="1331400" cy="637449"/>
          </a:xfrm>
          <a:prstGeom prst="rect">
            <a:avLst/>
          </a:prstGeom>
          <a:noFill/>
          <a:ln>
            <a:noFill/>
          </a:ln>
        </p:spPr>
      </p:pic>
    </p:spTree>
    <p:extLst>
      <p:ext uri="{BB962C8B-B14F-4D97-AF65-F5344CB8AC3E}">
        <p14:creationId xmlns:p14="http://schemas.microsoft.com/office/powerpoint/2010/main" val="395543513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Today’s Challenge</a:t>
            </a:r>
          </a:p>
        </p:txBody>
      </p:sp>
      <p:sp>
        <p:nvSpPr>
          <p:cNvPr id="99" name="Shape 99"/>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t>Design a program that moves a car across the world canvas, from left to right, at the rate of three pixels per clock tick.</a:t>
            </a:r>
          </a:p>
        </p:txBody>
      </p:sp>
      <p:pic>
        <p:nvPicPr>
          <p:cNvPr id="100" name="Shape 100"/>
          <p:cNvPicPr preferRelativeResize="0"/>
          <p:nvPr/>
        </p:nvPicPr>
        <p:blipFill>
          <a:blip r:embed="rId3">
            <a:alphaModFix/>
          </a:blip>
          <a:stretch>
            <a:fillRect/>
          </a:stretch>
        </p:blipFill>
        <p:spPr>
          <a:xfrm>
            <a:off x="3090863" y="3162300"/>
            <a:ext cx="2962275" cy="1143000"/>
          </a:xfrm>
          <a:prstGeom prst="rect">
            <a:avLst/>
          </a:prstGeom>
          <a:noFill/>
          <a:ln>
            <a:noFill/>
          </a:ln>
        </p:spPr>
      </p:pic>
    </p:spTree>
    <p:extLst>
      <p:ext uri="{BB962C8B-B14F-4D97-AF65-F5344CB8AC3E}">
        <p14:creationId xmlns:p14="http://schemas.microsoft.com/office/powerpoint/2010/main" val="2094072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US"/>
              <a:t>glossary cont’</a:t>
            </a:r>
            <a:endParaRPr lang="en" dirty="0"/>
          </a:p>
        </p:txBody>
      </p:sp>
      <p:sp>
        <p:nvSpPr>
          <p:cNvPr id="46" name="Shape 46"/>
          <p:cNvSpPr txBox="1">
            <a:spLocks noGrp="1"/>
          </p:cNvSpPr>
          <p:nvPr>
            <p:ph idx="1"/>
          </p:nvPr>
        </p:nvSpPr>
        <p:spPr/>
        <p:txBody>
          <a:bodyPr>
            <a:normAutofit lnSpcReduction="10000"/>
          </a:bodyPr>
          <a:lstStyle/>
          <a:p>
            <a:pPr lvl="0"/>
            <a:r>
              <a:rPr lang="en"/>
              <a:t>expression: a computation written in the rules of some language (such as arithmetic, code, or a Circle of Evaluation)</a:t>
            </a:r>
          </a:p>
          <a:p>
            <a:pPr lvl="0"/>
            <a:r>
              <a:rPr lang="en"/>
              <a:t>function: a mathematical object that takes in some inputs and produces an output</a:t>
            </a:r>
          </a:p>
          <a:p>
            <a:pPr lvl="0"/>
            <a:r>
              <a:rPr lang="en"/>
              <a:t>interactions window: the text box at the top of the Editor (DrRacket or WeScheme), where we enter expressions to evaluate</a:t>
            </a:r>
          </a:p>
          <a:p>
            <a:pPr lvl="0"/>
            <a:r>
              <a:rPr lang="en"/>
              <a:t>legal expression: code that follows the Code Rules for a language</a:t>
            </a:r>
          </a:p>
          <a:p>
            <a:pPr lvl="0"/>
            <a:r>
              <a:rPr lang="en"/>
              <a:t>mathematical expression: a computation in arithmetic</a:t>
            </a:r>
          </a:p>
          <a:p>
            <a:pPr lvl="0"/>
            <a:r>
              <a:rPr lang="en"/>
              <a:t>programming language: a set of rules for writing code that a computer can evaluate</a:t>
            </a:r>
          </a:p>
        </p:txBody>
      </p:sp>
    </p:spTree>
    <p:extLst>
      <p:ext uri="{BB962C8B-B14F-4D97-AF65-F5344CB8AC3E}">
        <p14:creationId xmlns:p14="http://schemas.microsoft.com/office/powerpoint/2010/main" val="2508468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pPr lvl="0"/>
            <a:r>
              <a:rPr lang="en"/>
              <a:t>Contracts Day 2</a:t>
            </a:r>
          </a:p>
        </p:txBody>
      </p:sp>
      <p:sp>
        <p:nvSpPr>
          <p:cNvPr id="59" name="Shape 59"/>
          <p:cNvSpPr txBox="1">
            <a:spLocks noGrp="1"/>
          </p:cNvSpPr>
          <p:nvPr>
            <p:ph idx="1"/>
          </p:nvPr>
        </p:nvSpPr>
        <p:spPr/>
        <p:txBody>
          <a:bodyPr/>
          <a:lstStyle/>
          <a:p>
            <a:pPr lvl="0"/>
            <a:r>
              <a:rPr lang="en"/>
              <a:t>How do we create our library of functions?</a:t>
            </a:r>
          </a:p>
        </p:txBody>
      </p:sp>
    </p:spTree>
    <p:extLst>
      <p:ext uri="{BB962C8B-B14F-4D97-AF65-F5344CB8AC3E}">
        <p14:creationId xmlns:p14="http://schemas.microsoft.com/office/powerpoint/2010/main" val="1050013319"/>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9" y="1601826"/>
            <a:ext cx="8520599" cy="2052599"/>
          </a:xfrm>
          <a:prstGeom prst="rect">
            <a:avLst/>
          </a:prstGeom>
        </p:spPr>
        <p:txBody>
          <a:bodyPr vert="horz" lIns="91425" tIns="91425" rIns="91425" bIns="91425" rtlCol="0" anchor="b" anchorCtr="0">
            <a:noAutofit/>
          </a:bodyPr>
          <a:lstStyle/>
          <a:p>
            <a:pPr>
              <a:spcBef>
                <a:spcPts val="0"/>
              </a:spcBef>
            </a:pPr>
            <a:endParaRPr/>
          </a:p>
        </p:txBody>
      </p:sp>
      <p:sp>
        <p:nvSpPr>
          <p:cNvPr id="55" name="Shape 55"/>
          <p:cNvSpPr txBox="1">
            <a:spLocks noGrp="1"/>
          </p:cNvSpPr>
          <p:nvPr>
            <p:ph type="subTitle" idx="1"/>
          </p:nvPr>
        </p:nvSpPr>
        <p:spPr>
          <a:xfrm>
            <a:off x="311701" y="3691375"/>
            <a:ext cx="8520599" cy="792600"/>
          </a:xfrm>
          <a:prstGeom prst="rect">
            <a:avLst/>
          </a:prstGeom>
        </p:spPr>
        <p:txBody>
          <a:bodyPr vert="horz" lIns="91425" tIns="91425" rIns="91425" bIns="91425" rtlCol="0" anchor="t" anchorCtr="0">
            <a:noAutofit/>
          </a:bodyPr>
          <a:lstStyle/>
          <a:p>
            <a:pPr>
              <a:spcBef>
                <a:spcPts val="0"/>
              </a:spcBef>
            </a:pPr>
            <a:endParaRPr/>
          </a:p>
        </p:txBody>
      </p:sp>
    </p:spTree>
    <p:extLst>
      <p:ext uri="{BB962C8B-B14F-4D97-AF65-F5344CB8AC3E}">
        <p14:creationId xmlns:p14="http://schemas.microsoft.com/office/powerpoint/2010/main" val="2474180682"/>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a:t>
            </a:r>
          </a:p>
        </p:txBody>
      </p:sp>
      <p:sp>
        <p:nvSpPr>
          <p:cNvPr id="61" name="Shape 61"/>
          <p:cNvSpPr txBox="1">
            <a:spLocks noGrp="1"/>
          </p:cNvSpPr>
          <p:nvPr>
            <p:ph type="body" idx="1"/>
          </p:nvPr>
        </p:nvSpPr>
        <p:spPr>
          <a:xfrm>
            <a:off x="311701" y="2009725"/>
            <a:ext cx="3999899" cy="3416400"/>
          </a:xfrm>
          <a:prstGeom prst="rect">
            <a:avLst/>
          </a:prstGeom>
        </p:spPr>
        <p:txBody>
          <a:bodyPr vert="horz" lIns="91425" tIns="91425" rIns="91425" bIns="91425" rtlCol="0" anchor="t" anchorCtr="0">
            <a:noAutofit/>
          </a:bodyPr>
          <a:lstStyle/>
          <a:p>
            <a:pPr>
              <a:buNone/>
            </a:pPr>
            <a:r>
              <a:rPr lang="en" sz="2400"/>
              <a:t>Knowledge:</a:t>
            </a:r>
          </a:p>
          <a:p>
            <a:pPr>
              <a:buNone/>
            </a:pPr>
            <a:r>
              <a:rPr lang="en" sz="2400"/>
              <a:t>Review the steps to design a function and a world program.</a:t>
            </a:r>
          </a:p>
        </p:txBody>
      </p:sp>
      <p:sp>
        <p:nvSpPr>
          <p:cNvPr id="62" name="Shape 62"/>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None/>
            </a:pPr>
            <a:r>
              <a:rPr lang="en" sz="2400"/>
              <a:t>Skills:</a:t>
            </a:r>
          </a:p>
          <a:p>
            <a:pPr>
              <a:buNone/>
            </a:pPr>
            <a:r>
              <a:rPr lang="en" sz="2400"/>
              <a:t>Follow steps to design functions in the context of designing a world program.</a:t>
            </a:r>
          </a:p>
        </p:txBody>
      </p:sp>
    </p:spTree>
    <p:extLst>
      <p:ext uri="{BB962C8B-B14F-4D97-AF65-F5344CB8AC3E}">
        <p14:creationId xmlns:p14="http://schemas.microsoft.com/office/powerpoint/2010/main" val="256549394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graphicFrame>
        <p:nvGraphicFramePr>
          <p:cNvPr id="67" name="Shape 67"/>
          <p:cNvGraphicFramePr/>
          <p:nvPr/>
        </p:nvGraphicFramePr>
        <p:xfrm>
          <a:off x="152400" y="1009650"/>
          <a:ext cx="3000000" cy="3000000"/>
        </p:xfrm>
        <a:graphic>
          <a:graphicData uri="http://schemas.openxmlformats.org/drawingml/2006/table">
            <a:tbl>
              <a:tblPr>
                <a:noFill/>
              </a:tblPr>
              <a:tblGrid>
                <a:gridCol w="4428600">
                  <a:extLst>
                    <a:ext uri="{9D8B030D-6E8A-4147-A177-3AD203B41FA5}">
                      <a16:colId xmlns:a16="http://schemas.microsoft.com/office/drawing/2014/main" val="20000"/>
                    </a:ext>
                  </a:extLst>
                </a:gridCol>
                <a:gridCol w="4404075">
                  <a:extLst>
                    <a:ext uri="{9D8B030D-6E8A-4147-A177-3AD203B41FA5}">
                      <a16:colId xmlns:a16="http://schemas.microsoft.com/office/drawing/2014/main" val="20001"/>
                    </a:ext>
                  </a:extLst>
                </a:gridCol>
              </a:tblGrid>
              <a:tr h="1069700">
                <a:tc gridSpan="2">
                  <a:txBody>
                    <a:bodyPr/>
                    <a:lstStyle/>
                    <a:p>
                      <a:pPr lvl="0" rtl="0">
                        <a:lnSpc>
                          <a:spcPct val="115000"/>
                        </a:lnSpc>
                        <a:spcBef>
                          <a:spcPts val="0"/>
                        </a:spcBef>
                        <a:buNone/>
                      </a:pPr>
                      <a:r>
                        <a:rPr lang="en" sz="1200">
                          <a:latin typeface="Ubuntu Mono"/>
                          <a:ea typeface="Ubuntu Mono"/>
                          <a:cs typeface="Ubuntu Mono"/>
                          <a:sym typeface="Ubuntu Mono"/>
                        </a:rPr>
                        <a:t>Given the function signature and purpose statement, write 2 examples and their evaluations. The second example should use an expression that evaluates to the same result. </a:t>
                      </a:r>
                    </a:p>
                  </a:txBody>
                  <a:tcPr marL="63500" marR="63500" marT="63500" marB="63500">
                    <a:solidFill>
                      <a:srgbClr val="D9D9D9"/>
                    </a:solidFill>
                  </a:tcPr>
                </a:tc>
                <a:tc hMerge="1">
                  <a:txBody>
                    <a:bodyPr/>
                    <a:lstStyle/>
                    <a:p>
                      <a:endParaRPr lang="en-US"/>
                    </a:p>
                  </a:txBody>
                  <a:tcPr/>
                </a:tc>
                <a:extLst>
                  <a:ext uri="{0D108BD9-81ED-4DB2-BD59-A6C34878D82A}">
                    <a16:rowId xmlns:a16="http://schemas.microsoft.com/office/drawing/2014/main" val="10000"/>
                  </a:ext>
                </a:extLst>
              </a:tr>
              <a:tr h="773050">
                <a:tc>
                  <a:txBody>
                    <a:bodyPr/>
                    <a:lstStyle/>
                    <a:p>
                      <a:pPr marL="219075" lvl="0" indent="-304800" rtl="0">
                        <a:lnSpc>
                          <a:spcPct val="115000"/>
                        </a:lnSpc>
                        <a:spcBef>
                          <a:spcPts val="0"/>
                        </a:spcBef>
                        <a:buSzPct val="100000"/>
                        <a:buFont typeface="Ubuntu Mono"/>
                        <a:buAutoNum type="arabicPeriod"/>
                      </a:pPr>
                      <a:r>
                        <a:rPr lang="en" sz="1200">
                          <a:latin typeface="Ubuntu Mono"/>
                          <a:ea typeface="Ubuntu Mono"/>
                          <a:cs typeface="Ubuntu Mono"/>
                          <a:sym typeface="Ubuntu Mono"/>
                        </a:rPr>
                        <a:t>; add-two : Number-&gt; Number </a:t>
                      </a:r>
                    </a:p>
                    <a:p>
                      <a:pPr lvl="0" rtl="0">
                        <a:lnSpc>
                          <a:spcPct val="115000"/>
                        </a:lnSpc>
                        <a:spcBef>
                          <a:spcPts val="0"/>
                        </a:spcBef>
                        <a:buNone/>
                      </a:pPr>
                      <a:r>
                        <a:rPr lang="en" sz="1200">
                          <a:latin typeface="Ubuntu Mono"/>
                          <a:ea typeface="Ubuntu Mono"/>
                          <a:cs typeface="Ubuntu Mono"/>
                          <a:sym typeface="Ubuntu Mono"/>
                        </a:rPr>
                        <a:t>   ; adds 2 to a given number</a:t>
                      </a:r>
                    </a:p>
                  </a:txBody>
                  <a:tcPr marL="63500" marR="63500" marT="63500" marB="63500">
                    <a:solidFill>
                      <a:srgbClr val="D9D9D9"/>
                    </a:solidFill>
                  </a:tcPr>
                </a:tc>
                <a:tc>
                  <a:txBody>
                    <a:bodyPr/>
                    <a:lstStyle/>
                    <a:p>
                      <a:pPr marL="152400" lvl="0" indent="-247650" rtl="0">
                        <a:lnSpc>
                          <a:spcPct val="115000"/>
                        </a:lnSpc>
                        <a:spcBef>
                          <a:spcPts val="0"/>
                        </a:spcBef>
                        <a:buSzPct val="100000"/>
                        <a:buFont typeface="Ubuntu Mono"/>
                        <a:buAutoNum type="arabicPeriod" startAt="2"/>
                      </a:pPr>
                      <a:r>
                        <a:rPr lang="en" sz="1200">
                          <a:latin typeface="Ubuntu Mono"/>
                          <a:ea typeface="Ubuntu Mono"/>
                          <a:cs typeface="Ubuntu Mono"/>
                          <a:sym typeface="Ubuntu Mono"/>
                        </a:rPr>
                        <a:t>; string-delete : String Number -&gt; String </a:t>
                      </a:r>
                    </a:p>
                    <a:p>
                      <a:pPr lvl="0" rtl="0">
                        <a:lnSpc>
                          <a:spcPct val="115000"/>
                        </a:lnSpc>
                        <a:spcBef>
                          <a:spcPts val="0"/>
                        </a:spcBef>
                        <a:buNone/>
                      </a:pPr>
                      <a:r>
                        <a:rPr lang="en" sz="1200">
                          <a:latin typeface="Ubuntu Mono"/>
                          <a:ea typeface="Ubuntu Mono"/>
                          <a:cs typeface="Ubuntu Mono"/>
                          <a:sym typeface="Ubuntu Mono"/>
                        </a:rPr>
                        <a:t>  ; removes the 1String at the given index</a:t>
                      </a:r>
                    </a:p>
                  </a:txBody>
                  <a:tcPr marL="63500" marR="63500" marT="63500" marB="63500">
                    <a:solidFill>
                      <a:srgbClr val="D9D9D9"/>
                    </a:solidFill>
                  </a:tcPr>
                </a:tc>
                <a:extLst>
                  <a:ext uri="{0D108BD9-81ED-4DB2-BD59-A6C34878D82A}">
                    <a16:rowId xmlns:a16="http://schemas.microsoft.com/office/drawing/2014/main" val="10001"/>
                  </a:ext>
                </a:extLst>
              </a:tr>
              <a:tr h="1600050">
                <a:tc>
                  <a:txBody>
                    <a:bodyPr/>
                    <a:lstStyle/>
                    <a:p>
                      <a:pPr marL="914400" lvl="1" indent="-304800" rtl="0">
                        <a:lnSpc>
                          <a:spcPct val="115000"/>
                        </a:lnSpc>
                        <a:spcBef>
                          <a:spcPts val="0"/>
                        </a:spcBef>
                        <a:buSzPct val="100000"/>
                        <a:buFont typeface="Ubuntu Mono"/>
                        <a:buAutoNum type="alphaLcPeriod"/>
                      </a:pPr>
                      <a:r>
                        <a:rPr lang="en" sz="1200">
                          <a:latin typeface="Ubuntu Mono"/>
                          <a:ea typeface="Ubuntu Mono"/>
                          <a:cs typeface="Ubuntu Mono"/>
                          <a:sym typeface="Ubuntu Mono"/>
                        </a:rPr>
                        <a:t>Example 1</a:t>
                      </a:r>
                    </a:p>
                  </a:txBody>
                  <a:tcPr marL="63500" marR="63500" marT="63500" marB="63500"/>
                </a:tc>
                <a:tc>
                  <a:txBody>
                    <a:bodyPr/>
                    <a:lstStyle/>
                    <a:p>
                      <a:pPr marL="914400" lvl="1" indent="-304800" rtl="0">
                        <a:lnSpc>
                          <a:spcPct val="115000"/>
                        </a:lnSpc>
                        <a:spcBef>
                          <a:spcPts val="0"/>
                        </a:spcBef>
                        <a:buSzPct val="100000"/>
                        <a:buFont typeface="Ubuntu Mono"/>
                        <a:buAutoNum type="alphaLcPeriod"/>
                      </a:pPr>
                      <a:r>
                        <a:rPr lang="en" sz="1200">
                          <a:latin typeface="Ubuntu Mono"/>
                          <a:ea typeface="Ubuntu Mono"/>
                          <a:cs typeface="Ubuntu Mono"/>
                          <a:sym typeface="Ubuntu Mono"/>
                        </a:rPr>
                        <a:t>Example 1</a:t>
                      </a:r>
                    </a:p>
                  </a:txBody>
                  <a:tcPr marL="63500" marR="63500" marT="63500" marB="63500"/>
                </a:tc>
                <a:extLst>
                  <a:ext uri="{0D108BD9-81ED-4DB2-BD59-A6C34878D82A}">
                    <a16:rowId xmlns:a16="http://schemas.microsoft.com/office/drawing/2014/main" val="10002"/>
                  </a:ext>
                </a:extLst>
              </a:tr>
              <a:tr h="1546125">
                <a:tc>
                  <a:txBody>
                    <a:bodyPr/>
                    <a:lstStyle/>
                    <a:p>
                      <a:pPr marL="914400" lvl="1" indent="-304800" rtl="0">
                        <a:lnSpc>
                          <a:spcPct val="115000"/>
                        </a:lnSpc>
                        <a:spcBef>
                          <a:spcPts val="0"/>
                        </a:spcBef>
                        <a:buSzPct val="100000"/>
                        <a:buFont typeface="Ubuntu Mono"/>
                        <a:buAutoNum type="alphaLcPeriod" startAt="2"/>
                      </a:pPr>
                      <a:r>
                        <a:rPr lang="en" sz="1200">
                          <a:latin typeface="Ubuntu Mono"/>
                          <a:ea typeface="Ubuntu Mono"/>
                          <a:cs typeface="Ubuntu Mono"/>
                          <a:sym typeface="Ubuntu Mono"/>
                        </a:rPr>
                        <a:t>Example 2</a:t>
                      </a:r>
                    </a:p>
                  </a:txBody>
                  <a:tcPr marL="63500" marR="63500" marT="63500" marB="63500"/>
                </a:tc>
                <a:tc>
                  <a:txBody>
                    <a:bodyPr/>
                    <a:lstStyle/>
                    <a:p>
                      <a:pPr marL="914400" lvl="1" indent="-304800" rtl="0">
                        <a:lnSpc>
                          <a:spcPct val="115000"/>
                        </a:lnSpc>
                        <a:spcBef>
                          <a:spcPts val="0"/>
                        </a:spcBef>
                        <a:buSzPct val="100000"/>
                        <a:buFont typeface="Ubuntu Mono"/>
                        <a:buAutoNum type="alphaLcPeriod" startAt="2"/>
                      </a:pPr>
                      <a:r>
                        <a:rPr lang="en" sz="1200">
                          <a:latin typeface="Ubuntu Mono"/>
                          <a:ea typeface="Ubuntu Mono"/>
                          <a:cs typeface="Ubuntu Mono"/>
                          <a:sym typeface="Ubuntu Mono"/>
                        </a:rPr>
                        <a:t>Example 2</a:t>
                      </a:r>
                    </a:p>
                  </a:txBody>
                  <a:tcPr marL="63500" marR="63500" marT="63500" marB="6350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9400149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42900">
              <a:lnSpc>
                <a:spcPct val="115000"/>
              </a:lnSpc>
              <a:buSzPct val="100000"/>
              <a:buFont typeface="Ubuntu Mono"/>
              <a:buAutoNum type="arabicPeriod" startAt="3"/>
            </a:pPr>
            <a:r>
              <a:rPr lang="en" sz="1800">
                <a:latin typeface="Ubuntu Mono"/>
                <a:ea typeface="Ubuntu Mono"/>
                <a:cs typeface="Ubuntu Mono"/>
                <a:sym typeface="Ubuntu Mono"/>
              </a:rPr>
              <a:t>Develop a function called </a:t>
            </a:r>
            <a:r>
              <a:rPr lang="en" sz="1800" i="1">
                <a:latin typeface="Ubuntu Mono"/>
                <a:ea typeface="Ubuntu Mono"/>
                <a:cs typeface="Ubuntu Mono"/>
                <a:sym typeface="Ubuntu Mono"/>
              </a:rPr>
              <a:t>profit </a:t>
            </a:r>
            <a:r>
              <a:rPr lang="en" sz="1800">
                <a:latin typeface="Ubuntu Mono"/>
                <a:ea typeface="Ubuntu Mono"/>
                <a:cs typeface="Ubuntu Mono"/>
                <a:sym typeface="Ubuntu Mono"/>
              </a:rPr>
              <a:t>that consumes the costs and revenue of a business and returns the companies profits. Profit is (revenue - costs).</a:t>
            </a:r>
          </a:p>
          <a:p>
            <a:endParaRPr sz="1800"/>
          </a:p>
        </p:txBody>
      </p:sp>
      <p:sp>
        <p:nvSpPr>
          <p:cNvPr id="73" name="Shape 73"/>
          <p:cNvSpPr txBox="1">
            <a:spLocks noGrp="1"/>
          </p:cNvSpPr>
          <p:nvPr>
            <p:ph type="body" idx="1"/>
          </p:nvPr>
        </p:nvSpPr>
        <p:spPr>
          <a:xfrm>
            <a:off x="311701" y="2238325"/>
            <a:ext cx="8520599" cy="3416400"/>
          </a:xfrm>
          <a:prstGeom prst="rect">
            <a:avLst/>
          </a:prstGeom>
        </p:spPr>
        <p:txBody>
          <a:bodyPr vert="horz" lIns="91425" tIns="91425" rIns="91425" bIns="91425" rtlCol="0" anchor="t" anchorCtr="0">
            <a:noAutofit/>
          </a:bodyPr>
          <a:lstStyle/>
          <a:p>
            <a:pPr marL="914400" lvl="1" indent="-342900">
              <a:buClr>
                <a:schemeClr val="dk1"/>
              </a:buClr>
              <a:buSzPct val="100000"/>
              <a:buFont typeface="Ubuntu Mono"/>
              <a:buAutoNum type="alphaLcPeriod"/>
            </a:pPr>
            <a:r>
              <a:rPr lang="en">
                <a:solidFill>
                  <a:schemeClr val="dk1"/>
                </a:solidFill>
                <a:latin typeface="Ubuntu Mono"/>
                <a:ea typeface="Ubuntu Mono"/>
                <a:cs typeface="Ubuntu Mono"/>
                <a:sym typeface="Ubuntu Mono"/>
              </a:rPr>
              <a:t>Data: What data will represent the information in the problem? </a:t>
            </a:r>
          </a:p>
          <a:p>
            <a:pPr>
              <a:buNone/>
            </a:pPr>
            <a:endParaRPr/>
          </a:p>
        </p:txBody>
      </p:sp>
    </p:spTree>
    <p:extLst>
      <p:ext uri="{BB962C8B-B14F-4D97-AF65-F5344CB8AC3E}">
        <p14:creationId xmlns:p14="http://schemas.microsoft.com/office/powerpoint/2010/main" val="61345858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42900">
              <a:lnSpc>
                <a:spcPct val="115000"/>
              </a:lnSpc>
              <a:buSzPct val="100000"/>
              <a:buFont typeface="Ubuntu Mono"/>
              <a:buAutoNum type="arabicPeriod" startAt="3"/>
            </a:pPr>
            <a:r>
              <a:rPr lang="en" sz="1800">
                <a:latin typeface="Ubuntu Mono"/>
                <a:ea typeface="Ubuntu Mono"/>
                <a:cs typeface="Ubuntu Mono"/>
                <a:sym typeface="Ubuntu Mono"/>
              </a:rPr>
              <a:t>Develop a function called </a:t>
            </a:r>
            <a:r>
              <a:rPr lang="en" sz="1800" i="1">
                <a:latin typeface="Ubuntu Mono"/>
                <a:ea typeface="Ubuntu Mono"/>
                <a:cs typeface="Ubuntu Mono"/>
                <a:sym typeface="Ubuntu Mono"/>
              </a:rPr>
              <a:t>profit </a:t>
            </a:r>
            <a:r>
              <a:rPr lang="en" sz="1800">
                <a:latin typeface="Ubuntu Mono"/>
                <a:ea typeface="Ubuntu Mono"/>
                <a:cs typeface="Ubuntu Mono"/>
                <a:sym typeface="Ubuntu Mono"/>
              </a:rPr>
              <a:t>that consumes the costs and revenue of a business and returns the companies profits. Profit is (revenue - costs).</a:t>
            </a:r>
          </a:p>
          <a:p>
            <a:endParaRPr sz="1800"/>
          </a:p>
        </p:txBody>
      </p:sp>
      <p:sp>
        <p:nvSpPr>
          <p:cNvPr id="79" name="Shape 79"/>
          <p:cNvSpPr txBox="1">
            <a:spLocks noGrp="1"/>
          </p:cNvSpPr>
          <p:nvPr>
            <p:ph type="body" idx="1"/>
          </p:nvPr>
        </p:nvSpPr>
        <p:spPr>
          <a:xfrm>
            <a:off x="311701" y="2314525"/>
            <a:ext cx="8520599" cy="3416400"/>
          </a:xfrm>
          <a:prstGeom prst="rect">
            <a:avLst/>
          </a:prstGeom>
        </p:spPr>
        <p:txBody>
          <a:bodyPr vert="horz" lIns="91425" tIns="91425" rIns="91425" bIns="91425" rtlCol="0" anchor="t" anchorCtr="0">
            <a:noAutofit/>
          </a:bodyPr>
          <a:lstStyle/>
          <a:p>
            <a:pPr marL="914400" lvl="1" indent="-342900">
              <a:buClr>
                <a:schemeClr val="dk1"/>
              </a:buClr>
              <a:buSzPct val="100000"/>
              <a:buFont typeface="Ubuntu Mono"/>
              <a:buAutoNum type="alphaLcPeriod"/>
            </a:pPr>
            <a:r>
              <a:rPr lang="en">
                <a:solidFill>
                  <a:schemeClr val="dk1"/>
                </a:solidFill>
                <a:latin typeface="Ubuntu Mono"/>
                <a:ea typeface="Ubuntu Mono"/>
                <a:cs typeface="Ubuntu Mono"/>
                <a:sym typeface="Ubuntu Mono"/>
              </a:rPr>
              <a:t>Signature: Write the function signature as a well formatted comment in Racket. </a:t>
            </a:r>
          </a:p>
          <a:p>
            <a:pPr>
              <a:buNone/>
            </a:pPr>
            <a:endParaRPr>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268205576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42900">
              <a:lnSpc>
                <a:spcPct val="115000"/>
              </a:lnSpc>
              <a:buSzPct val="100000"/>
              <a:buFont typeface="Ubuntu Mono"/>
              <a:buAutoNum type="arabicPeriod" startAt="3"/>
            </a:pPr>
            <a:r>
              <a:rPr lang="en" sz="1800">
                <a:latin typeface="Ubuntu Mono"/>
                <a:ea typeface="Ubuntu Mono"/>
                <a:cs typeface="Ubuntu Mono"/>
                <a:sym typeface="Ubuntu Mono"/>
              </a:rPr>
              <a:t>Develop a function called </a:t>
            </a:r>
            <a:r>
              <a:rPr lang="en" sz="1800" i="1">
                <a:latin typeface="Ubuntu Mono"/>
                <a:ea typeface="Ubuntu Mono"/>
                <a:cs typeface="Ubuntu Mono"/>
                <a:sym typeface="Ubuntu Mono"/>
              </a:rPr>
              <a:t>profit </a:t>
            </a:r>
            <a:r>
              <a:rPr lang="en" sz="1800">
                <a:latin typeface="Ubuntu Mono"/>
                <a:ea typeface="Ubuntu Mono"/>
                <a:cs typeface="Ubuntu Mono"/>
                <a:sym typeface="Ubuntu Mono"/>
              </a:rPr>
              <a:t>that consumes the costs and revenue of a business and returns the companies profits. Profit is (revenue - costs).</a:t>
            </a:r>
          </a:p>
          <a:p>
            <a:endParaRPr sz="1800"/>
          </a:p>
        </p:txBody>
      </p:sp>
      <p:sp>
        <p:nvSpPr>
          <p:cNvPr id="85" name="Shape 85"/>
          <p:cNvSpPr txBox="1">
            <a:spLocks noGrp="1"/>
          </p:cNvSpPr>
          <p:nvPr>
            <p:ph type="body" idx="1"/>
          </p:nvPr>
        </p:nvSpPr>
        <p:spPr>
          <a:xfrm>
            <a:off x="311701" y="2238325"/>
            <a:ext cx="8520599" cy="3416400"/>
          </a:xfrm>
          <a:prstGeom prst="rect">
            <a:avLst/>
          </a:prstGeom>
        </p:spPr>
        <p:txBody>
          <a:bodyPr vert="horz" lIns="91425" tIns="91425" rIns="91425" bIns="91425" rtlCol="0" anchor="t" anchorCtr="0">
            <a:noAutofit/>
          </a:bodyPr>
          <a:lstStyle/>
          <a:p>
            <a:pPr marL="914400" lvl="1" indent="-342900">
              <a:buClr>
                <a:schemeClr val="dk1"/>
              </a:buClr>
              <a:buSzPct val="100000"/>
              <a:buFont typeface="Ubuntu Mono"/>
              <a:buAutoNum type="alphaLcPeriod"/>
            </a:pPr>
            <a:r>
              <a:rPr lang="en">
                <a:solidFill>
                  <a:schemeClr val="dk1"/>
                </a:solidFill>
                <a:latin typeface="Ubuntu Mono"/>
                <a:ea typeface="Ubuntu Mono"/>
                <a:cs typeface="Ubuntu Mono"/>
                <a:sym typeface="Ubuntu Mono"/>
              </a:rPr>
              <a:t>Purpose Statement: Describe what the function will compute.</a:t>
            </a:r>
          </a:p>
          <a:p>
            <a:pPr>
              <a:buNone/>
            </a:pPr>
            <a:endParaRPr>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230081790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42900">
              <a:lnSpc>
                <a:spcPct val="115000"/>
              </a:lnSpc>
              <a:buSzPct val="100000"/>
              <a:buFont typeface="Ubuntu Mono"/>
              <a:buAutoNum type="arabicPeriod" startAt="3"/>
            </a:pPr>
            <a:r>
              <a:rPr lang="en" sz="1800">
                <a:latin typeface="Ubuntu Mono"/>
                <a:ea typeface="Ubuntu Mono"/>
                <a:cs typeface="Ubuntu Mono"/>
                <a:sym typeface="Ubuntu Mono"/>
              </a:rPr>
              <a:t>Develop a function called </a:t>
            </a:r>
            <a:r>
              <a:rPr lang="en" sz="1800" i="1">
                <a:latin typeface="Ubuntu Mono"/>
                <a:ea typeface="Ubuntu Mono"/>
                <a:cs typeface="Ubuntu Mono"/>
                <a:sym typeface="Ubuntu Mono"/>
              </a:rPr>
              <a:t>profit </a:t>
            </a:r>
            <a:r>
              <a:rPr lang="en" sz="1800">
                <a:latin typeface="Ubuntu Mono"/>
                <a:ea typeface="Ubuntu Mono"/>
                <a:cs typeface="Ubuntu Mono"/>
                <a:sym typeface="Ubuntu Mono"/>
              </a:rPr>
              <a:t>that consumes the costs and revenue of a business and returns the companies profits. Profit is (revenue - costs).</a:t>
            </a:r>
          </a:p>
          <a:p>
            <a:endParaRPr sz="1800"/>
          </a:p>
        </p:txBody>
      </p:sp>
      <p:sp>
        <p:nvSpPr>
          <p:cNvPr id="91" name="Shape 91"/>
          <p:cNvSpPr txBox="1">
            <a:spLocks noGrp="1"/>
          </p:cNvSpPr>
          <p:nvPr>
            <p:ph type="body" idx="1"/>
          </p:nvPr>
        </p:nvSpPr>
        <p:spPr>
          <a:xfrm>
            <a:off x="311701" y="2314525"/>
            <a:ext cx="8520599" cy="3416400"/>
          </a:xfrm>
          <a:prstGeom prst="rect">
            <a:avLst/>
          </a:prstGeom>
        </p:spPr>
        <p:txBody>
          <a:bodyPr vert="horz" lIns="91425" tIns="91425" rIns="91425" bIns="91425" rtlCol="0" anchor="t" anchorCtr="0">
            <a:noAutofit/>
          </a:bodyPr>
          <a:lstStyle/>
          <a:p>
            <a:pPr marL="914400" lvl="1" indent="-342900">
              <a:buClr>
                <a:schemeClr val="dk1"/>
              </a:buClr>
              <a:buSzPct val="100000"/>
              <a:buFont typeface="Ubuntu Mono"/>
              <a:buAutoNum type="alphaLcPeriod"/>
            </a:pPr>
            <a:r>
              <a:rPr lang="en">
                <a:solidFill>
                  <a:schemeClr val="dk1"/>
                </a:solidFill>
                <a:latin typeface="Ubuntu Mono"/>
                <a:ea typeface="Ubuntu Mono"/>
                <a:cs typeface="Ubuntu Mono"/>
                <a:sym typeface="Ubuntu Mono"/>
              </a:rPr>
              <a:t>Stub or Template: Write the partially completed function definition. </a:t>
            </a:r>
          </a:p>
          <a:p>
            <a:pPr marL="457200" indent="0">
              <a:buNone/>
            </a:pPr>
            <a:endParaRPr>
              <a:solidFill>
                <a:schemeClr val="dk1"/>
              </a:solidFill>
              <a:latin typeface="Ubuntu Mono"/>
              <a:ea typeface="Ubuntu Mono"/>
              <a:cs typeface="Ubuntu Mono"/>
              <a:sym typeface="Ubuntu Mono"/>
            </a:endParaRPr>
          </a:p>
          <a:p>
            <a:pPr>
              <a:buNone/>
            </a:pPr>
            <a:endParaRPr>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273403204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04800">
              <a:lnSpc>
                <a:spcPct val="115000"/>
              </a:lnSpc>
              <a:buSzPct val="100000"/>
              <a:buFont typeface="Ubuntu Mono"/>
              <a:buAutoNum type="arabicPeriod" startAt="3"/>
            </a:pPr>
            <a:r>
              <a:rPr lang="en" sz="1200">
                <a:latin typeface="Ubuntu Mono"/>
                <a:ea typeface="Ubuntu Mono"/>
                <a:cs typeface="Ubuntu Mono"/>
                <a:sym typeface="Ubuntu Mono"/>
              </a:rPr>
              <a:t>Develop a function called </a:t>
            </a:r>
            <a:r>
              <a:rPr lang="en" sz="1200" i="1">
                <a:latin typeface="Ubuntu Mono"/>
                <a:ea typeface="Ubuntu Mono"/>
                <a:cs typeface="Ubuntu Mono"/>
                <a:sym typeface="Ubuntu Mono"/>
              </a:rPr>
              <a:t>profit </a:t>
            </a:r>
            <a:r>
              <a:rPr lang="en" sz="1200">
                <a:latin typeface="Ubuntu Mono"/>
                <a:ea typeface="Ubuntu Mono"/>
                <a:cs typeface="Ubuntu Mono"/>
                <a:sym typeface="Ubuntu Mono"/>
              </a:rPr>
              <a:t>that consumes the costs and revenue of a business and returns the companies profits. Profit is (revenue - costs).</a:t>
            </a:r>
          </a:p>
          <a:p>
            <a:endParaRPr/>
          </a:p>
        </p:txBody>
      </p:sp>
      <p:sp>
        <p:nvSpPr>
          <p:cNvPr id="97" name="Shape 97"/>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marL="914400" lvl="1" indent="-304800">
              <a:buClr>
                <a:schemeClr val="dk1"/>
              </a:buClr>
              <a:buSzPct val="100000"/>
              <a:buFont typeface="Ubuntu Mono"/>
              <a:buAutoNum type="alphaLcPeriod"/>
            </a:pPr>
            <a:r>
              <a:rPr lang="en" sz="1200">
                <a:solidFill>
                  <a:schemeClr val="dk1"/>
                </a:solidFill>
                <a:latin typeface="Ubuntu Mono"/>
                <a:ea typeface="Ubuntu Mono"/>
                <a:cs typeface="Ubuntu Mono"/>
                <a:sym typeface="Ubuntu Mono"/>
              </a:rPr>
              <a:t>Examples: Write at least 2 examples of the function being used and their evaluations. The second example should use an expression that will evaluate the result. </a:t>
            </a:r>
          </a:p>
          <a:p>
            <a:pPr marL="0" indent="0">
              <a:buNone/>
            </a:pPr>
            <a:endParaRPr sz="1200">
              <a:solidFill>
                <a:schemeClr val="dk1"/>
              </a:solidFill>
              <a:latin typeface="Ubuntu Mono"/>
              <a:ea typeface="Ubuntu Mono"/>
              <a:cs typeface="Ubuntu Mono"/>
              <a:sym typeface="Ubuntu Mono"/>
            </a:endParaRPr>
          </a:p>
          <a:p>
            <a:pPr marL="457200" indent="0">
              <a:buNone/>
            </a:pPr>
            <a:endParaRPr sz="1200">
              <a:solidFill>
                <a:schemeClr val="dk1"/>
              </a:solidFill>
              <a:latin typeface="Ubuntu Mono"/>
              <a:ea typeface="Ubuntu Mono"/>
              <a:cs typeface="Ubuntu Mono"/>
              <a:sym typeface="Ubuntu Mono"/>
            </a:endParaRPr>
          </a:p>
          <a:p>
            <a:pPr>
              <a:buNone/>
            </a:pPr>
            <a:endParaRPr sz="1200">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324893273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04800">
              <a:lnSpc>
                <a:spcPct val="115000"/>
              </a:lnSpc>
              <a:buSzPct val="100000"/>
              <a:buFont typeface="Ubuntu Mono"/>
              <a:buAutoNum type="arabicPeriod" startAt="3"/>
            </a:pPr>
            <a:r>
              <a:rPr lang="en" sz="1200">
                <a:latin typeface="Ubuntu Mono"/>
                <a:ea typeface="Ubuntu Mono"/>
                <a:cs typeface="Ubuntu Mono"/>
                <a:sym typeface="Ubuntu Mono"/>
              </a:rPr>
              <a:t>Develop a function called </a:t>
            </a:r>
            <a:r>
              <a:rPr lang="en" sz="1200" i="1">
                <a:latin typeface="Ubuntu Mono"/>
                <a:ea typeface="Ubuntu Mono"/>
                <a:cs typeface="Ubuntu Mono"/>
                <a:sym typeface="Ubuntu Mono"/>
              </a:rPr>
              <a:t>profit </a:t>
            </a:r>
            <a:r>
              <a:rPr lang="en" sz="1200">
                <a:latin typeface="Ubuntu Mono"/>
                <a:ea typeface="Ubuntu Mono"/>
                <a:cs typeface="Ubuntu Mono"/>
                <a:sym typeface="Ubuntu Mono"/>
              </a:rPr>
              <a:t>that consumes the costs and revenue of a business and returns the companies profits. Profit is (revenue - costs).</a:t>
            </a:r>
          </a:p>
          <a:p>
            <a:endParaRPr/>
          </a:p>
        </p:txBody>
      </p:sp>
      <p:sp>
        <p:nvSpPr>
          <p:cNvPr id="103" name="Shape 103"/>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marL="914400" lvl="1" indent="-304800">
              <a:buClr>
                <a:schemeClr val="dk1"/>
              </a:buClr>
              <a:buSzPct val="100000"/>
              <a:buFont typeface="Ubuntu Mono"/>
              <a:buAutoNum type="alphaLcPeriod"/>
            </a:pPr>
            <a:r>
              <a:rPr lang="en" sz="1200">
                <a:solidFill>
                  <a:schemeClr val="dk1"/>
                </a:solidFill>
                <a:latin typeface="Ubuntu Mono"/>
                <a:ea typeface="Ubuntu Mono"/>
                <a:cs typeface="Ubuntu Mono"/>
                <a:sym typeface="Ubuntu Mono"/>
              </a:rPr>
              <a:t>Definition: Write the complete definition of the function by abstracting your examples with formal parameters. </a:t>
            </a:r>
          </a:p>
          <a:p>
            <a:pPr marL="0" indent="0">
              <a:buNone/>
            </a:pPr>
            <a:endParaRPr sz="1200">
              <a:solidFill>
                <a:schemeClr val="dk1"/>
              </a:solidFill>
              <a:latin typeface="Ubuntu Mono"/>
              <a:ea typeface="Ubuntu Mono"/>
              <a:cs typeface="Ubuntu Mono"/>
              <a:sym typeface="Ubuntu Mono"/>
            </a:endParaRPr>
          </a:p>
          <a:p>
            <a:pPr marL="457200" indent="0">
              <a:buNone/>
            </a:pPr>
            <a:endParaRPr sz="1200">
              <a:solidFill>
                <a:schemeClr val="dk1"/>
              </a:solidFill>
              <a:latin typeface="Ubuntu Mono"/>
              <a:ea typeface="Ubuntu Mono"/>
              <a:cs typeface="Ubuntu Mono"/>
              <a:sym typeface="Ubuntu Mono"/>
            </a:endParaRPr>
          </a:p>
          <a:p>
            <a:pPr>
              <a:buNone/>
            </a:pPr>
            <a:endParaRPr sz="1200">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303634552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42900">
              <a:lnSpc>
                <a:spcPct val="115000"/>
              </a:lnSpc>
              <a:buSzPct val="100000"/>
              <a:buFont typeface="Ubuntu Mono"/>
              <a:buAutoNum type="arabicPeriod" startAt="3"/>
            </a:pPr>
            <a:r>
              <a:rPr lang="en" sz="1800">
                <a:latin typeface="Ubuntu Mono"/>
                <a:ea typeface="Ubuntu Mono"/>
                <a:cs typeface="Ubuntu Mono"/>
                <a:sym typeface="Ubuntu Mono"/>
              </a:rPr>
              <a:t>What are the steps to designing a function? </a:t>
            </a:r>
          </a:p>
          <a:p>
            <a:endParaRPr/>
          </a:p>
        </p:txBody>
      </p:sp>
      <p:sp>
        <p:nvSpPr>
          <p:cNvPr id="109" name="Shape 109"/>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marL="0" indent="0">
              <a:buNone/>
            </a:pPr>
            <a:endParaRPr sz="1200">
              <a:solidFill>
                <a:schemeClr val="dk1"/>
              </a:solidFill>
              <a:latin typeface="Ubuntu Mono"/>
              <a:ea typeface="Ubuntu Mono"/>
              <a:cs typeface="Ubuntu Mono"/>
              <a:sym typeface="Ubuntu Mono"/>
            </a:endParaRPr>
          </a:p>
          <a:p>
            <a:pPr marL="457200" indent="0">
              <a:buNone/>
            </a:pPr>
            <a:endParaRPr sz="1200">
              <a:solidFill>
                <a:schemeClr val="dk1"/>
              </a:solidFill>
              <a:latin typeface="Ubuntu Mono"/>
              <a:ea typeface="Ubuntu Mono"/>
              <a:cs typeface="Ubuntu Mono"/>
              <a:sym typeface="Ubuntu Mono"/>
            </a:endParaRPr>
          </a:p>
          <a:p>
            <a:pPr>
              <a:buNone/>
            </a:pPr>
            <a:endParaRPr sz="1200">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40656156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p:txBody>
          <a:bodyPr/>
          <a:lstStyle/>
          <a:p>
            <a:pPr lvl="0"/>
            <a:r>
              <a:rPr lang="en"/>
              <a:t>additional functions	</a:t>
            </a:r>
          </a:p>
        </p:txBody>
      </p:sp>
      <p:sp>
        <p:nvSpPr>
          <p:cNvPr id="102" name="Shape 102"/>
          <p:cNvSpPr txBox="1">
            <a:spLocks noGrp="1"/>
          </p:cNvSpPr>
          <p:nvPr>
            <p:ph idx="1"/>
          </p:nvPr>
        </p:nvSpPr>
        <p:spPr/>
        <p:txBody>
          <a:bodyPr/>
          <a:lstStyle/>
          <a:p>
            <a:pPr lvl="0"/>
            <a:r>
              <a:rPr lang="en"/>
              <a:t>you are required to learn these additional functions and enter them into your contract library</a:t>
            </a:r>
          </a:p>
          <a:p>
            <a:pPr lvl="1"/>
            <a:r>
              <a:rPr lang="en"/>
              <a:t>string-length</a:t>
            </a:r>
          </a:p>
          <a:p>
            <a:pPr lvl="1"/>
            <a:r>
              <a:rPr lang="en"/>
              <a:t>image-width</a:t>
            </a:r>
          </a:p>
          <a:p>
            <a:pPr lvl="1"/>
            <a:r>
              <a:rPr lang="en"/>
              <a:t>image-height</a:t>
            </a:r>
          </a:p>
          <a:p>
            <a:pPr lvl="1"/>
            <a:r>
              <a:rPr lang="en"/>
              <a:t>bitmap/url</a:t>
            </a:r>
          </a:p>
          <a:p>
            <a:pPr lvl="1"/>
            <a:r>
              <a:rPr lang="en"/>
              <a:t>rotate</a:t>
            </a:r>
          </a:p>
          <a:p>
            <a:pPr lvl="1"/>
            <a:r>
              <a:rPr lang="en"/>
              <a:t>scale</a:t>
            </a:r>
          </a:p>
          <a:p>
            <a:pPr lvl="1"/>
            <a:r>
              <a:rPr lang="en"/>
              <a:t>scale/xy</a:t>
            </a:r>
          </a:p>
          <a:p>
            <a:pPr lvl="1"/>
            <a:r>
              <a:rPr lang="en"/>
              <a:t>flip-vertical</a:t>
            </a:r>
          </a:p>
          <a:p>
            <a:pPr lvl="1"/>
            <a:r>
              <a:rPr lang="en"/>
              <a:t>flip-horizontal</a:t>
            </a:r>
          </a:p>
        </p:txBody>
      </p:sp>
    </p:spTree>
    <p:extLst>
      <p:ext uri="{BB962C8B-B14F-4D97-AF65-F5344CB8AC3E}">
        <p14:creationId xmlns:p14="http://schemas.microsoft.com/office/powerpoint/2010/main" val="358569420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Define world constants</a:t>
            </a:r>
          </a:p>
        </p:txBody>
      </p:sp>
      <p:pic>
        <p:nvPicPr>
          <p:cNvPr id="115" name="Shape 115"/>
          <p:cNvPicPr preferRelativeResize="0"/>
          <p:nvPr/>
        </p:nvPicPr>
        <p:blipFill rotWithShape="1">
          <a:blip r:embed="rId3">
            <a:alphaModFix/>
          </a:blip>
          <a:srcRect b="69704"/>
          <a:stretch/>
        </p:blipFill>
        <p:spPr>
          <a:xfrm>
            <a:off x="0" y="2115738"/>
            <a:ext cx="7689674" cy="898875"/>
          </a:xfrm>
          <a:prstGeom prst="rect">
            <a:avLst/>
          </a:prstGeom>
          <a:noFill/>
          <a:ln>
            <a:noFill/>
          </a:ln>
        </p:spPr>
      </p:pic>
    </p:spTree>
    <p:extLst>
      <p:ext uri="{BB962C8B-B14F-4D97-AF65-F5344CB8AC3E}">
        <p14:creationId xmlns:p14="http://schemas.microsoft.com/office/powerpoint/2010/main" val="4219437472"/>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Render the world state as image</a:t>
            </a:r>
          </a:p>
        </p:txBody>
      </p:sp>
      <p:pic>
        <p:nvPicPr>
          <p:cNvPr id="121" name="Shape 121"/>
          <p:cNvPicPr preferRelativeResize="0"/>
          <p:nvPr/>
        </p:nvPicPr>
        <p:blipFill>
          <a:blip r:embed="rId3">
            <a:alphaModFix/>
          </a:blip>
          <a:stretch>
            <a:fillRect/>
          </a:stretch>
        </p:blipFill>
        <p:spPr>
          <a:xfrm>
            <a:off x="0" y="2513028"/>
            <a:ext cx="9144000" cy="1831945"/>
          </a:xfrm>
          <a:prstGeom prst="rect">
            <a:avLst/>
          </a:prstGeom>
          <a:noFill/>
          <a:ln>
            <a:noFill/>
          </a:ln>
        </p:spPr>
      </p:pic>
    </p:spTree>
    <p:extLst>
      <p:ext uri="{BB962C8B-B14F-4D97-AF65-F5344CB8AC3E}">
        <p14:creationId xmlns:p14="http://schemas.microsoft.com/office/powerpoint/2010/main" val="90707288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Update the world state to the next state</a:t>
            </a:r>
          </a:p>
        </p:txBody>
      </p:sp>
      <p:pic>
        <p:nvPicPr>
          <p:cNvPr id="127" name="Shape 127"/>
          <p:cNvPicPr preferRelativeResize="0"/>
          <p:nvPr/>
        </p:nvPicPr>
        <p:blipFill>
          <a:blip r:embed="rId3">
            <a:alphaModFix/>
          </a:blip>
          <a:stretch>
            <a:fillRect/>
          </a:stretch>
        </p:blipFill>
        <p:spPr>
          <a:xfrm>
            <a:off x="311700" y="2424101"/>
            <a:ext cx="6400800" cy="2009775"/>
          </a:xfrm>
          <a:prstGeom prst="rect">
            <a:avLst/>
          </a:prstGeom>
          <a:noFill/>
          <a:ln>
            <a:noFill/>
          </a:ln>
        </p:spPr>
      </p:pic>
    </p:spTree>
    <p:extLst>
      <p:ext uri="{BB962C8B-B14F-4D97-AF65-F5344CB8AC3E}">
        <p14:creationId xmlns:p14="http://schemas.microsoft.com/office/powerpoint/2010/main" val="276983726"/>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The main function launches the program</a:t>
            </a:r>
          </a:p>
        </p:txBody>
      </p:sp>
      <p:pic>
        <p:nvPicPr>
          <p:cNvPr id="133" name="Shape 133"/>
          <p:cNvPicPr preferRelativeResize="0"/>
          <p:nvPr/>
        </p:nvPicPr>
        <p:blipFill>
          <a:blip r:embed="rId3">
            <a:alphaModFix/>
          </a:blip>
          <a:stretch>
            <a:fillRect/>
          </a:stretch>
        </p:blipFill>
        <p:spPr>
          <a:xfrm>
            <a:off x="0" y="1914525"/>
            <a:ext cx="9144000" cy="3028950"/>
          </a:xfrm>
          <a:prstGeom prst="rect">
            <a:avLst/>
          </a:prstGeom>
          <a:noFill/>
          <a:ln>
            <a:noFill/>
          </a:ln>
        </p:spPr>
      </p:pic>
    </p:spTree>
    <p:extLst>
      <p:ext uri="{BB962C8B-B14F-4D97-AF65-F5344CB8AC3E}">
        <p14:creationId xmlns:p14="http://schemas.microsoft.com/office/powerpoint/2010/main" val="3722648481"/>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9" y="1601826"/>
            <a:ext cx="8520599" cy="2052599"/>
          </a:xfrm>
          <a:prstGeom prst="rect">
            <a:avLst/>
          </a:prstGeom>
        </p:spPr>
        <p:txBody>
          <a:bodyPr vert="horz" lIns="91425" tIns="91425" rIns="91425" bIns="91425" rtlCol="0" anchor="b" anchorCtr="0">
            <a:noAutofit/>
          </a:bodyPr>
          <a:lstStyle/>
          <a:p>
            <a:pPr>
              <a:spcBef>
                <a:spcPts val="0"/>
              </a:spcBef>
            </a:pPr>
            <a:endParaRPr/>
          </a:p>
        </p:txBody>
      </p:sp>
      <p:sp>
        <p:nvSpPr>
          <p:cNvPr id="55" name="Shape 55"/>
          <p:cNvSpPr txBox="1">
            <a:spLocks noGrp="1"/>
          </p:cNvSpPr>
          <p:nvPr>
            <p:ph type="subTitle" idx="1"/>
          </p:nvPr>
        </p:nvSpPr>
        <p:spPr>
          <a:xfrm>
            <a:off x="311701" y="3691375"/>
            <a:ext cx="8520599" cy="792600"/>
          </a:xfrm>
          <a:prstGeom prst="rect">
            <a:avLst/>
          </a:prstGeom>
        </p:spPr>
        <p:txBody>
          <a:bodyPr vert="horz" lIns="91425" tIns="91425" rIns="91425" bIns="91425" rtlCol="0" anchor="t" anchorCtr="0">
            <a:noAutofit/>
          </a:bodyPr>
          <a:lstStyle/>
          <a:p>
            <a:pPr>
              <a:spcBef>
                <a:spcPts val="0"/>
              </a:spcBef>
            </a:pPr>
            <a:endParaRPr/>
          </a:p>
        </p:txBody>
      </p:sp>
    </p:spTree>
    <p:extLst>
      <p:ext uri="{BB962C8B-B14F-4D97-AF65-F5344CB8AC3E}">
        <p14:creationId xmlns:p14="http://schemas.microsoft.com/office/powerpoint/2010/main" val="3707617688"/>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Opening activity - 20 minutes</a:t>
            </a: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3500"/>
              <a:t>Make a car move across the screen</a:t>
            </a:r>
          </a:p>
        </p:txBody>
      </p:sp>
    </p:spTree>
    <p:extLst>
      <p:ext uri="{BB962C8B-B14F-4D97-AF65-F5344CB8AC3E}">
        <p14:creationId xmlns:p14="http://schemas.microsoft.com/office/powerpoint/2010/main" val="302013992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a:t>
            </a:r>
          </a:p>
        </p:txBody>
      </p:sp>
      <p:sp>
        <p:nvSpPr>
          <p:cNvPr id="67" name="Shape 67"/>
          <p:cNvSpPr txBox="1">
            <a:spLocks noGrp="1"/>
          </p:cNvSpPr>
          <p:nvPr>
            <p:ph type="body" idx="1"/>
          </p:nvPr>
        </p:nvSpPr>
        <p:spPr>
          <a:xfrm>
            <a:off x="311701" y="2009725"/>
            <a:ext cx="3999899" cy="3416400"/>
          </a:xfrm>
          <a:prstGeom prst="rect">
            <a:avLst/>
          </a:prstGeom>
        </p:spPr>
        <p:txBody>
          <a:bodyPr vert="horz" lIns="91425" tIns="91425" rIns="91425" bIns="91425" rtlCol="0" anchor="t" anchorCtr="0">
            <a:noAutofit/>
          </a:bodyPr>
          <a:lstStyle/>
          <a:p>
            <a:pPr>
              <a:buNone/>
            </a:pPr>
            <a:r>
              <a:rPr lang="en" sz="2400">
                <a:solidFill>
                  <a:schemeClr val="dk1"/>
                </a:solidFill>
                <a:latin typeface="Ubuntu Mono"/>
                <a:ea typeface="Ubuntu Mono"/>
                <a:cs typeface="Ubuntu Mono"/>
                <a:sym typeface="Ubuntu Mono"/>
              </a:rPr>
              <a:t>Knowledge:</a:t>
            </a:r>
          </a:p>
          <a:p>
            <a:pPr marL="457200" indent="-381000">
              <a:buClr>
                <a:schemeClr val="dk1"/>
              </a:buClr>
              <a:buSzPct val="100000"/>
              <a:buFont typeface="Ubuntu Mono"/>
            </a:pPr>
            <a:r>
              <a:rPr lang="en" sz="2400">
                <a:solidFill>
                  <a:schemeClr val="dk1"/>
                </a:solidFill>
                <a:latin typeface="Ubuntu Mono"/>
                <a:ea typeface="Ubuntu Mono"/>
                <a:cs typeface="Ubuntu Mono"/>
                <a:sym typeface="Ubuntu Mono"/>
              </a:rPr>
              <a:t>How do we write tests in Racket?</a:t>
            </a:r>
          </a:p>
          <a:p>
            <a:pPr marL="457200" indent="-381000">
              <a:buClr>
                <a:schemeClr val="dk1"/>
              </a:buClr>
              <a:buSzPct val="100000"/>
              <a:buFont typeface="Ubuntu Mono"/>
            </a:pPr>
            <a:r>
              <a:rPr lang="en" sz="2400">
                <a:solidFill>
                  <a:schemeClr val="dk1"/>
                </a:solidFill>
                <a:latin typeface="Ubuntu Mono"/>
                <a:ea typeface="Ubuntu Mono"/>
                <a:cs typeface="Ubuntu Mono"/>
                <a:sym typeface="Ubuntu Mono"/>
              </a:rPr>
              <a:t>How does example driven development assist the programmer is developing abstractions?</a:t>
            </a:r>
          </a:p>
        </p:txBody>
      </p:sp>
      <p:sp>
        <p:nvSpPr>
          <p:cNvPr id="68" name="Shape 68"/>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None/>
            </a:pPr>
            <a:r>
              <a:rPr lang="en" sz="2400">
                <a:solidFill>
                  <a:schemeClr val="dk1"/>
                </a:solidFill>
                <a:latin typeface="Ubuntu Mono"/>
                <a:ea typeface="Ubuntu Mono"/>
                <a:cs typeface="Ubuntu Mono"/>
                <a:sym typeface="Ubuntu Mono"/>
              </a:rPr>
              <a:t>Skills:</a:t>
            </a:r>
          </a:p>
          <a:p>
            <a:pPr marL="457200" indent="-381000">
              <a:buClr>
                <a:schemeClr val="dk1"/>
              </a:buClr>
              <a:buSzPct val="100000"/>
              <a:buFont typeface="Ubuntu Mono"/>
            </a:pPr>
            <a:r>
              <a:rPr lang="en" sz="2400">
                <a:solidFill>
                  <a:schemeClr val="dk1"/>
                </a:solidFill>
                <a:latin typeface="Ubuntu Mono"/>
                <a:ea typeface="Ubuntu Mono"/>
                <a:cs typeface="Ubuntu Mono"/>
                <a:sym typeface="Ubuntu Mono"/>
              </a:rPr>
              <a:t>Use check expect to turn examples into tests.</a:t>
            </a:r>
          </a:p>
          <a:p>
            <a:pPr marL="457200" indent="-381000">
              <a:buClr>
                <a:schemeClr val="dk1"/>
              </a:buClr>
              <a:buSzPct val="100000"/>
              <a:buFont typeface="Ubuntu Mono"/>
            </a:pPr>
            <a:r>
              <a:rPr lang="en" sz="2400">
                <a:solidFill>
                  <a:schemeClr val="dk1"/>
                </a:solidFill>
                <a:latin typeface="Ubuntu Mono"/>
                <a:ea typeface="Ubuntu Mono"/>
                <a:cs typeface="Ubuntu Mono"/>
                <a:sym typeface="Ubuntu Mono"/>
              </a:rPr>
              <a:t>Use check-expect examples as the means of example driven program development. </a:t>
            </a:r>
          </a:p>
        </p:txBody>
      </p:sp>
    </p:spTree>
    <p:extLst>
      <p:ext uri="{BB962C8B-B14F-4D97-AF65-F5344CB8AC3E}">
        <p14:creationId xmlns:p14="http://schemas.microsoft.com/office/powerpoint/2010/main" val="2835816328"/>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Turning examples into tests</a:t>
            </a:r>
          </a:p>
        </p:txBody>
      </p:sp>
      <p:sp>
        <p:nvSpPr>
          <p:cNvPr id="74" name="Shape 74"/>
          <p:cNvSpPr txBox="1">
            <a:spLocks noGrp="1"/>
          </p:cNvSpPr>
          <p:nvPr>
            <p:ph type="body" idx="1"/>
          </p:nvPr>
        </p:nvSpPr>
        <p:spPr>
          <a:xfrm>
            <a:off x="311701" y="2009725"/>
            <a:ext cx="8520599" cy="3765900"/>
          </a:xfrm>
          <a:prstGeom prst="rect">
            <a:avLst/>
          </a:prstGeom>
        </p:spPr>
        <p:txBody>
          <a:bodyPr vert="horz" lIns="91425" tIns="91425" rIns="91425" bIns="91425" rtlCol="0" anchor="t" anchorCtr="0">
            <a:noAutofit/>
          </a:bodyPr>
          <a:lstStyle/>
          <a:p>
            <a:pPr>
              <a:buNone/>
            </a:pPr>
            <a:r>
              <a:rPr lang="en">
                <a:solidFill>
                  <a:srgbClr val="999999"/>
                </a:solidFill>
                <a:latin typeface="Consolas"/>
                <a:ea typeface="Consolas"/>
                <a:cs typeface="Consolas"/>
                <a:sym typeface="Consolas"/>
              </a:rPr>
              <a:t>; render : Number -&gt; Image</a:t>
            </a:r>
          </a:p>
          <a:p>
            <a:pPr>
              <a:buNone/>
            </a:pPr>
            <a:r>
              <a:rPr lang="en">
                <a:solidFill>
                  <a:srgbClr val="999999"/>
                </a:solidFill>
                <a:latin typeface="Consolas"/>
                <a:ea typeface="Consolas"/>
                <a:cs typeface="Consolas"/>
                <a:sym typeface="Consolas"/>
              </a:rPr>
              <a:t>; consumes the current worldState and uses it to place the car on ; the background</a:t>
            </a:r>
          </a:p>
          <a:p>
            <a:pPr>
              <a:buNone/>
            </a:pPr>
            <a:r>
              <a:rPr lang="en">
                <a:solidFill>
                  <a:srgbClr val="000000"/>
                </a:solidFill>
                <a:latin typeface="Consolas"/>
                <a:ea typeface="Consolas"/>
                <a:cs typeface="Consolas"/>
                <a:sym typeface="Consolas"/>
              </a:rPr>
              <a:t>;; EXAMPLES</a:t>
            </a:r>
          </a:p>
          <a:p>
            <a:pPr>
              <a:buNone/>
            </a:pPr>
            <a:r>
              <a:rPr lang="en">
                <a:solidFill>
                  <a:srgbClr val="000000"/>
                </a:solidFill>
                <a:latin typeface="Consolas"/>
                <a:ea typeface="Consolas"/>
                <a:cs typeface="Consolas"/>
                <a:sym typeface="Consolas"/>
              </a:rPr>
              <a:t>(render 50)</a:t>
            </a:r>
            <a:br>
              <a:rPr lang="en">
                <a:solidFill>
                  <a:srgbClr val="000000"/>
                </a:solidFill>
                <a:latin typeface="Consolas"/>
                <a:ea typeface="Consolas"/>
                <a:cs typeface="Consolas"/>
                <a:sym typeface="Consolas"/>
              </a:rPr>
            </a:br>
            <a:r>
              <a:rPr lang="en">
                <a:solidFill>
                  <a:srgbClr val="000000"/>
                </a:solidFill>
                <a:latin typeface="Consolas"/>
                <a:ea typeface="Consolas"/>
                <a:cs typeface="Consolas"/>
                <a:sym typeface="Consolas"/>
              </a:rPr>
              <a:t>“is the same as”</a:t>
            </a:r>
          </a:p>
          <a:p>
            <a:pPr>
              <a:buNone/>
            </a:pPr>
            <a:r>
              <a:rPr lang="en">
                <a:solidFill>
                  <a:srgbClr val="000000"/>
                </a:solidFill>
                <a:latin typeface="Consolas"/>
                <a:ea typeface="Consolas"/>
                <a:cs typeface="Consolas"/>
                <a:sym typeface="Consolas"/>
              </a:rPr>
              <a:t>(place-image CAR 50 Y-POSITION BACKGROUND)</a:t>
            </a:r>
          </a:p>
          <a:p>
            <a:pPr>
              <a:buNone/>
            </a:pPr>
            <a:r>
              <a:rPr lang="en">
                <a:solidFill>
                  <a:srgbClr val="999999"/>
                </a:solidFill>
                <a:latin typeface="Consolas"/>
                <a:ea typeface="Consolas"/>
                <a:cs typeface="Consolas"/>
                <a:sym typeface="Consolas"/>
              </a:rPr>
              <a:t>(render 100)</a:t>
            </a:r>
          </a:p>
          <a:p>
            <a:pPr>
              <a:buNone/>
            </a:pPr>
            <a:r>
              <a:rPr lang="en">
                <a:solidFill>
                  <a:srgbClr val="999999"/>
                </a:solidFill>
                <a:latin typeface="Consolas"/>
                <a:ea typeface="Consolas"/>
                <a:cs typeface="Consolas"/>
                <a:sym typeface="Consolas"/>
              </a:rPr>
              <a:t>“is the same as”</a:t>
            </a:r>
          </a:p>
          <a:p>
            <a:pPr>
              <a:buNone/>
            </a:pPr>
            <a:r>
              <a:rPr lang="en">
                <a:solidFill>
                  <a:srgbClr val="999999"/>
                </a:solidFill>
                <a:latin typeface="Consolas"/>
                <a:ea typeface="Consolas"/>
                <a:cs typeface="Consolas"/>
                <a:sym typeface="Consolas"/>
              </a:rPr>
              <a:t>(place-image CAR 100 Y-POSITION BACKGROUND)</a:t>
            </a:r>
          </a:p>
          <a:p>
            <a:pPr>
              <a:buNone/>
            </a:pPr>
            <a:endParaRPr>
              <a:solidFill>
                <a:srgbClr val="000000"/>
              </a:solidFill>
              <a:latin typeface="Consolas"/>
              <a:ea typeface="Consolas"/>
              <a:cs typeface="Consolas"/>
              <a:sym typeface="Consolas"/>
            </a:endParaRPr>
          </a:p>
          <a:p>
            <a:pPr>
              <a:buNone/>
            </a:pPr>
            <a:endParaRPr>
              <a:solidFill>
                <a:srgbClr val="000000"/>
              </a:solidFill>
              <a:latin typeface="Consolas"/>
              <a:ea typeface="Consolas"/>
              <a:cs typeface="Consolas"/>
              <a:sym typeface="Consolas"/>
            </a:endParaRPr>
          </a:p>
          <a:p>
            <a:pPr>
              <a:buNone/>
            </a:pPr>
            <a:endParaRPr>
              <a:solidFill>
                <a:srgbClr val="000000"/>
              </a:solidFill>
              <a:latin typeface="Consolas"/>
              <a:ea typeface="Consolas"/>
              <a:cs typeface="Consolas"/>
              <a:sym typeface="Consolas"/>
            </a:endParaRPr>
          </a:p>
        </p:txBody>
      </p:sp>
    </p:spTree>
    <p:extLst>
      <p:ext uri="{BB962C8B-B14F-4D97-AF65-F5344CB8AC3E}">
        <p14:creationId xmlns:p14="http://schemas.microsoft.com/office/powerpoint/2010/main" val="45106259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Turning examples into tests</a:t>
            </a:r>
          </a:p>
        </p:txBody>
      </p:sp>
      <p:sp>
        <p:nvSpPr>
          <p:cNvPr id="80" name="Shape 80"/>
          <p:cNvSpPr txBox="1">
            <a:spLocks noGrp="1"/>
          </p:cNvSpPr>
          <p:nvPr>
            <p:ph type="body" idx="1"/>
          </p:nvPr>
        </p:nvSpPr>
        <p:spPr>
          <a:xfrm>
            <a:off x="311701" y="2009725"/>
            <a:ext cx="8520599" cy="3765900"/>
          </a:xfrm>
          <a:prstGeom prst="rect">
            <a:avLst/>
          </a:prstGeom>
        </p:spPr>
        <p:txBody>
          <a:bodyPr vert="horz" lIns="91425" tIns="91425" rIns="91425" bIns="91425" rtlCol="0" anchor="t" anchorCtr="0">
            <a:noAutofit/>
          </a:bodyPr>
          <a:lstStyle/>
          <a:p>
            <a:pPr>
              <a:buNone/>
            </a:pPr>
            <a:r>
              <a:rPr lang="en">
                <a:solidFill>
                  <a:srgbClr val="999999"/>
                </a:solidFill>
                <a:latin typeface="Consolas"/>
                <a:ea typeface="Consolas"/>
                <a:cs typeface="Consolas"/>
                <a:sym typeface="Consolas"/>
              </a:rPr>
              <a:t>; render : Number -&gt; Image</a:t>
            </a:r>
          </a:p>
          <a:p>
            <a:pPr>
              <a:buNone/>
            </a:pPr>
            <a:r>
              <a:rPr lang="en">
                <a:solidFill>
                  <a:srgbClr val="999999"/>
                </a:solidFill>
                <a:latin typeface="Consolas"/>
                <a:ea typeface="Consolas"/>
                <a:cs typeface="Consolas"/>
                <a:sym typeface="Consolas"/>
              </a:rPr>
              <a:t>; consumes the current worldState and uses it to place the car on ; the background</a:t>
            </a:r>
          </a:p>
          <a:p>
            <a:pPr>
              <a:buNone/>
            </a:pPr>
            <a:r>
              <a:rPr lang="en">
                <a:solidFill>
                  <a:srgbClr val="000000"/>
                </a:solidFill>
                <a:latin typeface="Consolas"/>
                <a:ea typeface="Consolas"/>
                <a:cs typeface="Consolas"/>
                <a:sym typeface="Consolas"/>
              </a:rPr>
              <a:t>;;EXAMPLES</a:t>
            </a:r>
          </a:p>
          <a:p>
            <a:pPr>
              <a:buNone/>
            </a:pPr>
            <a:r>
              <a:rPr lang="en">
                <a:solidFill>
                  <a:srgbClr val="000000"/>
                </a:solidFill>
                <a:latin typeface="Consolas"/>
                <a:ea typeface="Consolas"/>
                <a:cs typeface="Consolas"/>
                <a:sym typeface="Consolas"/>
              </a:rPr>
              <a:t>(render 50)</a:t>
            </a:r>
            <a:br>
              <a:rPr lang="en">
                <a:solidFill>
                  <a:srgbClr val="000000"/>
                </a:solidFill>
                <a:latin typeface="Consolas"/>
                <a:ea typeface="Consolas"/>
                <a:cs typeface="Consolas"/>
                <a:sym typeface="Consolas"/>
              </a:rPr>
            </a:br>
            <a:r>
              <a:rPr lang="en">
                <a:solidFill>
                  <a:srgbClr val="000000"/>
                </a:solidFill>
                <a:latin typeface="Consolas"/>
                <a:ea typeface="Consolas"/>
                <a:cs typeface="Consolas"/>
                <a:sym typeface="Consolas"/>
              </a:rPr>
              <a:t>“is the same as”</a:t>
            </a:r>
          </a:p>
          <a:p>
            <a:pPr>
              <a:buNone/>
            </a:pPr>
            <a:r>
              <a:rPr lang="en">
                <a:solidFill>
                  <a:srgbClr val="000000"/>
                </a:solidFill>
                <a:latin typeface="Consolas"/>
                <a:ea typeface="Consolas"/>
                <a:cs typeface="Consolas"/>
                <a:sym typeface="Consolas"/>
              </a:rPr>
              <a:t>(place-image CAR 50 Y-POSITION BACKGROUND)</a:t>
            </a:r>
          </a:p>
          <a:p>
            <a:pPr>
              <a:buNone/>
            </a:pPr>
            <a:r>
              <a:rPr lang="en">
                <a:solidFill>
                  <a:srgbClr val="999999"/>
                </a:solidFill>
                <a:latin typeface="Consolas"/>
                <a:ea typeface="Consolas"/>
                <a:cs typeface="Consolas"/>
                <a:sym typeface="Consolas"/>
              </a:rPr>
              <a:t>(render 100)</a:t>
            </a:r>
          </a:p>
          <a:p>
            <a:pPr>
              <a:buNone/>
            </a:pPr>
            <a:r>
              <a:rPr lang="en">
                <a:solidFill>
                  <a:srgbClr val="999999"/>
                </a:solidFill>
                <a:latin typeface="Consolas"/>
                <a:ea typeface="Consolas"/>
                <a:cs typeface="Consolas"/>
                <a:sym typeface="Consolas"/>
              </a:rPr>
              <a:t>“is the same as”</a:t>
            </a:r>
          </a:p>
          <a:p>
            <a:pPr>
              <a:buNone/>
            </a:pPr>
            <a:r>
              <a:rPr lang="en">
                <a:solidFill>
                  <a:srgbClr val="999999"/>
                </a:solidFill>
                <a:latin typeface="Consolas"/>
                <a:ea typeface="Consolas"/>
                <a:cs typeface="Consolas"/>
                <a:sym typeface="Consolas"/>
              </a:rPr>
              <a:t>(place-image CAR 100 Y-POSITION BACKGROUND)</a:t>
            </a:r>
          </a:p>
          <a:p>
            <a:pPr>
              <a:buNone/>
            </a:pPr>
            <a:endParaRPr>
              <a:solidFill>
                <a:srgbClr val="000000"/>
              </a:solidFill>
              <a:latin typeface="Consolas"/>
              <a:ea typeface="Consolas"/>
              <a:cs typeface="Consolas"/>
              <a:sym typeface="Consolas"/>
            </a:endParaRPr>
          </a:p>
          <a:p>
            <a:pPr>
              <a:buNone/>
            </a:pPr>
            <a:endParaRPr>
              <a:solidFill>
                <a:srgbClr val="000000"/>
              </a:solidFill>
              <a:latin typeface="Consolas"/>
              <a:ea typeface="Consolas"/>
              <a:cs typeface="Consolas"/>
              <a:sym typeface="Consolas"/>
            </a:endParaRPr>
          </a:p>
          <a:p>
            <a:pPr>
              <a:buNone/>
            </a:pPr>
            <a:endParaRPr>
              <a:solidFill>
                <a:srgbClr val="000000"/>
              </a:solidFill>
              <a:latin typeface="Consolas"/>
              <a:ea typeface="Consolas"/>
              <a:cs typeface="Consolas"/>
              <a:sym typeface="Consolas"/>
            </a:endParaRPr>
          </a:p>
        </p:txBody>
      </p:sp>
      <p:sp>
        <p:nvSpPr>
          <p:cNvPr id="81" name="Shape 81"/>
          <p:cNvSpPr txBox="1"/>
          <p:nvPr/>
        </p:nvSpPr>
        <p:spPr>
          <a:xfrm>
            <a:off x="3657626" y="3585326"/>
            <a:ext cx="2272499" cy="614699"/>
          </a:xfrm>
          <a:prstGeom prst="rect">
            <a:avLst/>
          </a:prstGeom>
          <a:noFill/>
          <a:ln>
            <a:noFill/>
          </a:ln>
        </p:spPr>
        <p:txBody>
          <a:bodyPr lIns="91425" tIns="91425" rIns="91425" bIns="91425" anchor="t" anchorCtr="0">
            <a:noAutofit/>
          </a:bodyPr>
          <a:lstStyle/>
          <a:p>
            <a:r>
              <a:rPr lang="en">
                <a:solidFill>
                  <a:srgbClr val="FF0000"/>
                </a:solidFill>
              </a:rPr>
              <a:t>CALL THE FUNCTION YOU ARE DESIGNING</a:t>
            </a:r>
          </a:p>
        </p:txBody>
      </p:sp>
      <p:cxnSp>
        <p:nvCxnSpPr>
          <p:cNvPr id="82" name="Shape 82"/>
          <p:cNvCxnSpPr>
            <a:stCxn id="81" idx="1"/>
          </p:cNvCxnSpPr>
          <p:nvPr/>
        </p:nvCxnSpPr>
        <p:spPr>
          <a:xfrm flipH="1">
            <a:off x="1782025" y="3892674"/>
            <a:ext cx="1875600" cy="15300"/>
          </a:xfrm>
          <a:prstGeom prst="straightConnector1">
            <a:avLst/>
          </a:prstGeom>
          <a:noFill/>
          <a:ln w="38100"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1854273298"/>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Turning examples into tests</a:t>
            </a:r>
          </a:p>
        </p:txBody>
      </p:sp>
      <p:sp>
        <p:nvSpPr>
          <p:cNvPr id="88" name="Shape 88"/>
          <p:cNvSpPr txBox="1">
            <a:spLocks noGrp="1"/>
          </p:cNvSpPr>
          <p:nvPr>
            <p:ph type="body" idx="1"/>
          </p:nvPr>
        </p:nvSpPr>
        <p:spPr>
          <a:xfrm>
            <a:off x="311700" y="2009725"/>
            <a:ext cx="8606700" cy="3765900"/>
          </a:xfrm>
          <a:prstGeom prst="rect">
            <a:avLst/>
          </a:prstGeom>
        </p:spPr>
        <p:txBody>
          <a:bodyPr vert="horz" lIns="91425" tIns="91425" rIns="91425" bIns="91425" rtlCol="0" anchor="t" anchorCtr="0">
            <a:noAutofit/>
          </a:bodyPr>
          <a:lstStyle/>
          <a:p>
            <a:pPr>
              <a:buNone/>
            </a:pPr>
            <a:r>
              <a:rPr lang="en">
                <a:solidFill>
                  <a:srgbClr val="999999"/>
                </a:solidFill>
                <a:latin typeface="Consolas"/>
                <a:ea typeface="Consolas"/>
                <a:cs typeface="Consolas"/>
                <a:sym typeface="Consolas"/>
              </a:rPr>
              <a:t>; render : Number -&gt; Image</a:t>
            </a:r>
          </a:p>
          <a:p>
            <a:pPr>
              <a:buNone/>
            </a:pPr>
            <a:r>
              <a:rPr lang="en">
                <a:solidFill>
                  <a:srgbClr val="999999"/>
                </a:solidFill>
                <a:latin typeface="Consolas"/>
                <a:ea typeface="Consolas"/>
                <a:cs typeface="Consolas"/>
                <a:sym typeface="Consolas"/>
              </a:rPr>
              <a:t>; consumes the current worldState and uses it to place the car on ; the background</a:t>
            </a:r>
          </a:p>
          <a:p>
            <a:pPr>
              <a:buNone/>
            </a:pPr>
            <a:r>
              <a:rPr lang="en">
                <a:solidFill>
                  <a:srgbClr val="000000"/>
                </a:solidFill>
                <a:latin typeface="Consolas"/>
                <a:ea typeface="Consolas"/>
                <a:cs typeface="Consolas"/>
                <a:sym typeface="Consolas"/>
              </a:rPr>
              <a:t>;;EXAMPLES</a:t>
            </a:r>
          </a:p>
          <a:p>
            <a:pPr>
              <a:buNone/>
            </a:pPr>
            <a:r>
              <a:rPr lang="en">
                <a:solidFill>
                  <a:srgbClr val="000000"/>
                </a:solidFill>
                <a:latin typeface="Consolas"/>
                <a:ea typeface="Consolas"/>
                <a:cs typeface="Consolas"/>
                <a:sym typeface="Consolas"/>
              </a:rPr>
              <a:t>(render 50)</a:t>
            </a:r>
            <a:br>
              <a:rPr lang="en">
                <a:solidFill>
                  <a:srgbClr val="000000"/>
                </a:solidFill>
                <a:latin typeface="Consolas"/>
                <a:ea typeface="Consolas"/>
                <a:cs typeface="Consolas"/>
                <a:sym typeface="Consolas"/>
              </a:rPr>
            </a:br>
            <a:r>
              <a:rPr lang="en">
                <a:solidFill>
                  <a:srgbClr val="000000"/>
                </a:solidFill>
                <a:latin typeface="Consolas"/>
                <a:ea typeface="Consolas"/>
                <a:cs typeface="Consolas"/>
                <a:sym typeface="Consolas"/>
              </a:rPr>
              <a:t>“is the same as”</a:t>
            </a:r>
          </a:p>
          <a:p>
            <a:pPr>
              <a:buNone/>
            </a:pPr>
            <a:r>
              <a:rPr lang="en">
                <a:solidFill>
                  <a:srgbClr val="000000"/>
                </a:solidFill>
                <a:latin typeface="Consolas"/>
                <a:ea typeface="Consolas"/>
                <a:cs typeface="Consolas"/>
                <a:sym typeface="Consolas"/>
              </a:rPr>
              <a:t>(place-image CAR 50 Y-POSITION BACKGROUND)</a:t>
            </a:r>
          </a:p>
          <a:p>
            <a:pPr>
              <a:buNone/>
            </a:pPr>
            <a:r>
              <a:rPr lang="en">
                <a:solidFill>
                  <a:srgbClr val="999999"/>
                </a:solidFill>
                <a:latin typeface="Consolas"/>
                <a:ea typeface="Consolas"/>
                <a:cs typeface="Consolas"/>
                <a:sym typeface="Consolas"/>
              </a:rPr>
              <a:t>(render 100)</a:t>
            </a:r>
          </a:p>
          <a:p>
            <a:pPr>
              <a:buNone/>
            </a:pPr>
            <a:r>
              <a:rPr lang="en">
                <a:solidFill>
                  <a:srgbClr val="999999"/>
                </a:solidFill>
                <a:latin typeface="Consolas"/>
                <a:ea typeface="Consolas"/>
                <a:cs typeface="Consolas"/>
                <a:sym typeface="Consolas"/>
              </a:rPr>
              <a:t>“is the same as”</a:t>
            </a:r>
          </a:p>
          <a:p>
            <a:pPr>
              <a:buNone/>
            </a:pPr>
            <a:r>
              <a:rPr lang="en">
                <a:solidFill>
                  <a:srgbClr val="999999"/>
                </a:solidFill>
                <a:latin typeface="Consolas"/>
                <a:ea typeface="Consolas"/>
                <a:cs typeface="Consolas"/>
                <a:sym typeface="Consolas"/>
              </a:rPr>
              <a:t>(place-image CAR 100 Y-POSITION BACKGROUND)</a:t>
            </a:r>
          </a:p>
          <a:p>
            <a:pPr>
              <a:buNone/>
            </a:pPr>
            <a:endParaRPr>
              <a:solidFill>
                <a:srgbClr val="000000"/>
              </a:solidFill>
              <a:latin typeface="Consolas"/>
              <a:ea typeface="Consolas"/>
              <a:cs typeface="Consolas"/>
              <a:sym typeface="Consolas"/>
            </a:endParaRPr>
          </a:p>
          <a:p>
            <a:pPr>
              <a:buNone/>
            </a:pPr>
            <a:endParaRPr>
              <a:solidFill>
                <a:srgbClr val="000000"/>
              </a:solidFill>
              <a:latin typeface="Consolas"/>
              <a:ea typeface="Consolas"/>
              <a:cs typeface="Consolas"/>
              <a:sym typeface="Consolas"/>
            </a:endParaRPr>
          </a:p>
          <a:p>
            <a:pPr>
              <a:buNone/>
            </a:pPr>
            <a:endParaRPr>
              <a:solidFill>
                <a:srgbClr val="000000"/>
              </a:solidFill>
              <a:latin typeface="Consolas"/>
              <a:ea typeface="Consolas"/>
              <a:cs typeface="Consolas"/>
              <a:sym typeface="Consolas"/>
            </a:endParaRPr>
          </a:p>
        </p:txBody>
      </p:sp>
      <p:sp>
        <p:nvSpPr>
          <p:cNvPr id="89" name="Shape 89"/>
          <p:cNvSpPr txBox="1"/>
          <p:nvPr/>
        </p:nvSpPr>
        <p:spPr>
          <a:xfrm>
            <a:off x="6716001" y="4168972"/>
            <a:ext cx="2272499" cy="738299"/>
          </a:xfrm>
          <a:prstGeom prst="rect">
            <a:avLst/>
          </a:prstGeom>
          <a:noFill/>
          <a:ln>
            <a:noFill/>
          </a:ln>
        </p:spPr>
        <p:txBody>
          <a:bodyPr lIns="91425" tIns="91425" rIns="91425" bIns="91425" anchor="t" anchorCtr="0">
            <a:noAutofit/>
          </a:bodyPr>
          <a:lstStyle/>
          <a:p>
            <a:r>
              <a:rPr lang="en">
                <a:solidFill>
                  <a:srgbClr val="FF0000"/>
                </a:solidFill>
              </a:rPr>
              <a:t>WRITE AN EXPRESSION THAT PRODUCES THE SAME RESULT</a:t>
            </a:r>
          </a:p>
        </p:txBody>
      </p:sp>
      <p:cxnSp>
        <p:nvCxnSpPr>
          <p:cNvPr id="90" name="Shape 90"/>
          <p:cNvCxnSpPr>
            <a:stCxn id="89" idx="1"/>
          </p:cNvCxnSpPr>
          <p:nvPr/>
        </p:nvCxnSpPr>
        <p:spPr>
          <a:xfrm rot="10800000">
            <a:off x="5634200" y="4530021"/>
            <a:ext cx="1081800" cy="8100"/>
          </a:xfrm>
          <a:prstGeom prst="straightConnector1">
            <a:avLst/>
          </a:prstGeom>
          <a:noFill/>
          <a:ln w="38100"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3210923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Given an example write the contract</a:t>
            </a:r>
            <a:endParaRPr lang="en-US" dirty="0"/>
          </a:p>
        </p:txBody>
      </p:sp>
      <p:sp>
        <p:nvSpPr>
          <p:cNvPr id="3" name="Text Placeholder 2"/>
          <p:cNvSpPr>
            <a:spLocks noGrp="1"/>
          </p:cNvSpPr>
          <p:nvPr>
            <p:ph idx="1"/>
          </p:nvPr>
        </p:nvSpPr>
        <p:spPr/>
        <p:txBody>
          <a:bodyPr/>
          <a:lstStyle/>
          <a:p>
            <a:r>
              <a:rPr lang="en-US"/>
              <a:t>(and true true)</a:t>
            </a:r>
          </a:p>
          <a:p>
            <a:r>
              <a:rPr lang="en-US"/>
              <a:t>(circle 59 “solid” “red”)</a:t>
            </a:r>
          </a:p>
          <a:p>
            <a:r>
              <a:rPr lang="en-US"/>
              <a:t>(+ 54 30)</a:t>
            </a:r>
          </a:p>
          <a:p>
            <a:r>
              <a:rPr lang="en-US"/>
              <a:t>(+ 5 (* 4 3))</a:t>
            </a:r>
          </a:p>
          <a:p>
            <a:r>
              <a:rPr lang="en-US"/>
              <a:t>(string=? “ab” “bc”)</a:t>
            </a:r>
            <a:endParaRPr lang="en-US" dirty="0"/>
          </a:p>
        </p:txBody>
      </p:sp>
    </p:spTree>
    <p:extLst>
      <p:ext uri="{BB962C8B-B14F-4D97-AF65-F5344CB8AC3E}">
        <p14:creationId xmlns:p14="http://schemas.microsoft.com/office/powerpoint/2010/main" val="1154236437"/>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Turning examples into tests</a:t>
            </a:r>
          </a:p>
        </p:txBody>
      </p:sp>
      <p:sp>
        <p:nvSpPr>
          <p:cNvPr id="96" name="Shape 96"/>
          <p:cNvSpPr txBox="1">
            <a:spLocks noGrp="1"/>
          </p:cNvSpPr>
          <p:nvPr>
            <p:ph type="body" idx="1"/>
          </p:nvPr>
        </p:nvSpPr>
        <p:spPr>
          <a:xfrm>
            <a:off x="311701" y="2009725"/>
            <a:ext cx="8520599" cy="3765900"/>
          </a:xfrm>
          <a:prstGeom prst="rect">
            <a:avLst/>
          </a:prstGeom>
        </p:spPr>
        <p:txBody>
          <a:bodyPr vert="horz" lIns="91425" tIns="91425" rIns="91425" bIns="91425" rtlCol="0" anchor="t" anchorCtr="0">
            <a:noAutofit/>
          </a:bodyPr>
          <a:lstStyle/>
          <a:p>
            <a:pPr>
              <a:buNone/>
            </a:pPr>
            <a:r>
              <a:rPr lang="en">
                <a:solidFill>
                  <a:srgbClr val="999999"/>
                </a:solidFill>
                <a:latin typeface="Consolas"/>
                <a:ea typeface="Consolas"/>
                <a:cs typeface="Consolas"/>
                <a:sym typeface="Consolas"/>
              </a:rPr>
              <a:t>; render : Number -&gt; Image</a:t>
            </a:r>
          </a:p>
          <a:p>
            <a:pPr>
              <a:buNone/>
            </a:pPr>
            <a:r>
              <a:rPr lang="en">
                <a:solidFill>
                  <a:srgbClr val="999999"/>
                </a:solidFill>
                <a:latin typeface="Consolas"/>
                <a:ea typeface="Consolas"/>
                <a:cs typeface="Consolas"/>
                <a:sym typeface="Consolas"/>
              </a:rPr>
              <a:t>; consumes the current worldState and uses it to place the car on ; the background</a:t>
            </a:r>
          </a:p>
          <a:p>
            <a:pPr>
              <a:buNone/>
            </a:pPr>
            <a:r>
              <a:rPr lang="en">
                <a:solidFill>
                  <a:srgbClr val="000000"/>
                </a:solidFill>
                <a:latin typeface="Consolas"/>
                <a:ea typeface="Consolas"/>
                <a:cs typeface="Consolas"/>
                <a:sym typeface="Consolas"/>
              </a:rPr>
              <a:t>;;TESTS</a:t>
            </a:r>
          </a:p>
          <a:p>
            <a:pPr>
              <a:buNone/>
            </a:pPr>
            <a:r>
              <a:rPr lang="en">
                <a:solidFill>
                  <a:srgbClr val="000000"/>
                </a:solidFill>
                <a:latin typeface="Consolas"/>
                <a:ea typeface="Consolas"/>
                <a:cs typeface="Consolas"/>
                <a:sym typeface="Consolas"/>
              </a:rPr>
              <a:t>(check-expect </a:t>
            </a:r>
          </a:p>
          <a:p>
            <a:pPr>
              <a:buNone/>
            </a:pPr>
            <a:r>
              <a:rPr lang="en">
                <a:solidFill>
                  <a:srgbClr val="000000"/>
                </a:solidFill>
                <a:latin typeface="Consolas"/>
                <a:ea typeface="Consolas"/>
                <a:cs typeface="Consolas"/>
                <a:sym typeface="Consolas"/>
              </a:rPr>
              <a:t>  (render 50)</a:t>
            </a:r>
            <a:br>
              <a:rPr lang="en">
                <a:solidFill>
                  <a:srgbClr val="000000"/>
                </a:solidFill>
                <a:latin typeface="Consolas"/>
                <a:ea typeface="Consolas"/>
                <a:cs typeface="Consolas"/>
                <a:sym typeface="Consolas"/>
              </a:rPr>
            </a:br>
            <a:r>
              <a:rPr lang="en">
                <a:solidFill>
                  <a:srgbClr val="000000"/>
                </a:solidFill>
                <a:latin typeface="Consolas"/>
                <a:ea typeface="Consolas"/>
                <a:cs typeface="Consolas"/>
                <a:sym typeface="Consolas"/>
              </a:rPr>
              <a:t>  (place-image CAR 50 Y-POSITION BACKGROUND))</a:t>
            </a:r>
          </a:p>
          <a:p>
            <a:pPr>
              <a:buNone/>
            </a:pPr>
            <a:endParaRPr>
              <a:solidFill>
                <a:srgbClr val="000000"/>
              </a:solidFill>
              <a:latin typeface="Consolas"/>
              <a:ea typeface="Consolas"/>
              <a:cs typeface="Consolas"/>
              <a:sym typeface="Consolas"/>
            </a:endParaRPr>
          </a:p>
          <a:p>
            <a:pPr>
              <a:buNone/>
            </a:pPr>
            <a:r>
              <a:rPr lang="en">
                <a:solidFill>
                  <a:srgbClr val="999999"/>
                </a:solidFill>
                <a:latin typeface="Consolas"/>
                <a:ea typeface="Consolas"/>
                <a:cs typeface="Consolas"/>
                <a:sym typeface="Consolas"/>
              </a:rPr>
              <a:t>(check-expect</a:t>
            </a:r>
          </a:p>
          <a:p>
            <a:pPr>
              <a:buNone/>
            </a:pPr>
            <a:r>
              <a:rPr lang="en">
                <a:solidFill>
                  <a:srgbClr val="999999"/>
                </a:solidFill>
                <a:latin typeface="Consolas"/>
                <a:ea typeface="Consolas"/>
                <a:cs typeface="Consolas"/>
                <a:sym typeface="Consolas"/>
              </a:rPr>
              <a:t>  (render 100)</a:t>
            </a:r>
          </a:p>
          <a:p>
            <a:pPr>
              <a:buNone/>
            </a:pPr>
            <a:r>
              <a:rPr lang="en">
                <a:solidFill>
                  <a:srgbClr val="999999"/>
                </a:solidFill>
                <a:latin typeface="Consolas"/>
                <a:ea typeface="Consolas"/>
                <a:cs typeface="Consolas"/>
                <a:sym typeface="Consolas"/>
              </a:rPr>
              <a:t>  (place-image CAR 100 Y-POSITION BACKGROUND))</a:t>
            </a:r>
          </a:p>
          <a:p>
            <a:pPr>
              <a:buNone/>
            </a:pPr>
            <a:endParaRPr>
              <a:solidFill>
                <a:srgbClr val="000000"/>
              </a:solidFill>
              <a:latin typeface="Consolas"/>
              <a:ea typeface="Consolas"/>
              <a:cs typeface="Consolas"/>
              <a:sym typeface="Consolas"/>
            </a:endParaRPr>
          </a:p>
          <a:p>
            <a:pPr>
              <a:buNone/>
            </a:pPr>
            <a:endParaRPr>
              <a:solidFill>
                <a:srgbClr val="000000"/>
              </a:solidFill>
              <a:latin typeface="Consolas"/>
              <a:ea typeface="Consolas"/>
              <a:cs typeface="Consolas"/>
              <a:sym typeface="Consolas"/>
            </a:endParaRPr>
          </a:p>
          <a:p>
            <a:pPr>
              <a:buNone/>
            </a:pPr>
            <a:endParaRPr>
              <a:solidFill>
                <a:srgbClr val="000000"/>
              </a:solidFill>
              <a:latin typeface="Consolas"/>
              <a:ea typeface="Consolas"/>
              <a:cs typeface="Consolas"/>
              <a:sym typeface="Consolas"/>
            </a:endParaRPr>
          </a:p>
        </p:txBody>
      </p:sp>
      <p:sp>
        <p:nvSpPr>
          <p:cNvPr id="97" name="Shape 97"/>
          <p:cNvSpPr txBox="1"/>
          <p:nvPr/>
        </p:nvSpPr>
        <p:spPr>
          <a:xfrm>
            <a:off x="3649160" y="3204210"/>
            <a:ext cx="3377400" cy="1027200"/>
          </a:xfrm>
          <a:prstGeom prst="rect">
            <a:avLst/>
          </a:prstGeom>
          <a:noFill/>
          <a:ln>
            <a:noFill/>
          </a:ln>
        </p:spPr>
        <p:txBody>
          <a:bodyPr lIns="91425" tIns="91425" rIns="91425" bIns="91425" anchor="t" anchorCtr="0">
            <a:noAutofit/>
          </a:bodyPr>
          <a:lstStyle/>
          <a:p>
            <a:r>
              <a:rPr lang="en">
                <a:solidFill>
                  <a:srgbClr val="FF0000"/>
                </a:solidFill>
              </a:rPr>
              <a:t>check-expect COMPARES THE FUNCTION CALL TO THE EXPECTED RESULT AND LETS YOU KNOW IF THERE ARE ANY PROBLEMS</a:t>
            </a:r>
          </a:p>
        </p:txBody>
      </p:sp>
      <p:cxnSp>
        <p:nvCxnSpPr>
          <p:cNvPr id="98" name="Shape 98"/>
          <p:cNvCxnSpPr>
            <a:stCxn id="97" idx="1"/>
          </p:cNvCxnSpPr>
          <p:nvPr/>
        </p:nvCxnSpPr>
        <p:spPr>
          <a:xfrm rot="10800000">
            <a:off x="2022560" y="3702210"/>
            <a:ext cx="1626600" cy="15600"/>
          </a:xfrm>
          <a:prstGeom prst="straightConnector1">
            <a:avLst/>
          </a:prstGeom>
          <a:noFill/>
          <a:ln w="38100"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2275811756"/>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9" y="1601826"/>
            <a:ext cx="8520599" cy="2052599"/>
          </a:xfrm>
          <a:prstGeom prst="rect">
            <a:avLst/>
          </a:prstGeom>
        </p:spPr>
        <p:txBody>
          <a:bodyPr vert="horz" lIns="91425" tIns="91425" rIns="91425" bIns="91425" rtlCol="0" anchor="b" anchorCtr="0">
            <a:noAutofit/>
          </a:bodyPr>
          <a:lstStyle/>
          <a:p>
            <a:pPr>
              <a:spcBef>
                <a:spcPts val="0"/>
              </a:spcBef>
            </a:pPr>
            <a:endParaRPr/>
          </a:p>
        </p:txBody>
      </p:sp>
      <p:sp>
        <p:nvSpPr>
          <p:cNvPr id="55" name="Shape 55"/>
          <p:cNvSpPr txBox="1">
            <a:spLocks noGrp="1"/>
          </p:cNvSpPr>
          <p:nvPr>
            <p:ph type="subTitle" idx="1"/>
          </p:nvPr>
        </p:nvSpPr>
        <p:spPr>
          <a:xfrm>
            <a:off x="311701" y="3691375"/>
            <a:ext cx="8520599" cy="792600"/>
          </a:xfrm>
          <a:prstGeom prst="rect">
            <a:avLst/>
          </a:prstGeom>
        </p:spPr>
        <p:txBody>
          <a:bodyPr vert="horz" lIns="91425" tIns="91425" rIns="91425" bIns="91425" rtlCol="0" anchor="t" anchorCtr="0">
            <a:noAutofit/>
          </a:bodyPr>
          <a:lstStyle/>
          <a:p>
            <a:pPr>
              <a:spcBef>
                <a:spcPts val="0"/>
              </a:spcBef>
            </a:pPr>
            <a:endParaRPr/>
          </a:p>
        </p:txBody>
      </p:sp>
    </p:spTree>
    <p:extLst>
      <p:ext uri="{BB962C8B-B14F-4D97-AF65-F5344CB8AC3E}">
        <p14:creationId xmlns:p14="http://schemas.microsoft.com/office/powerpoint/2010/main" val="374065363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Begin - 20 minutes</a:t>
            </a: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t>You have been given a program with no syntax errors that does not run properly.</a:t>
            </a:r>
          </a:p>
          <a:p>
            <a:pPr>
              <a:buNone/>
            </a:pPr>
            <a:r>
              <a:rPr lang="en" sz="2400"/>
              <a:t>Write check-expect expressions for each function to debug the program.</a:t>
            </a:r>
          </a:p>
          <a:p>
            <a:pPr>
              <a:buNone/>
            </a:pPr>
            <a:r>
              <a:rPr lang="en" sz="2400"/>
              <a:t>Look at the function signature and purpose statement when formulating your tests.</a:t>
            </a:r>
          </a:p>
        </p:txBody>
      </p:sp>
    </p:spTree>
    <p:extLst>
      <p:ext uri="{BB962C8B-B14F-4D97-AF65-F5344CB8AC3E}">
        <p14:creationId xmlns:p14="http://schemas.microsoft.com/office/powerpoint/2010/main" val="367854399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a:t>
            </a:r>
          </a:p>
        </p:txBody>
      </p:sp>
      <p:sp>
        <p:nvSpPr>
          <p:cNvPr id="67" name="Shape 67"/>
          <p:cNvSpPr txBox="1">
            <a:spLocks noGrp="1"/>
          </p:cNvSpPr>
          <p:nvPr>
            <p:ph type="body" idx="1"/>
          </p:nvPr>
        </p:nvSpPr>
        <p:spPr>
          <a:xfrm>
            <a:off x="311701" y="2009725"/>
            <a:ext cx="3999899" cy="3416400"/>
          </a:xfrm>
          <a:prstGeom prst="rect">
            <a:avLst/>
          </a:prstGeom>
        </p:spPr>
        <p:txBody>
          <a:bodyPr vert="horz" lIns="91425" tIns="91425" rIns="91425" bIns="91425" rtlCol="0" anchor="t" anchorCtr="0">
            <a:noAutofit/>
          </a:bodyPr>
          <a:lstStyle/>
          <a:p>
            <a:pPr>
              <a:buNone/>
            </a:pPr>
            <a:r>
              <a:rPr lang="en" sz="2400"/>
              <a:t>Knowledge:</a:t>
            </a:r>
          </a:p>
          <a:p>
            <a:pPr marL="457200" indent="-381000">
              <a:buSzPct val="100000"/>
            </a:pPr>
            <a:r>
              <a:rPr lang="en" sz="2400"/>
              <a:t>How do we use tests to find errors in a program?</a:t>
            </a:r>
          </a:p>
          <a:p>
            <a:pPr marL="457200" indent="-381000">
              <a:buSzPct val="100000"/>
            </a:pPr>
            <a:r>
              <a:rPr lang="en" sz="2400"/>
              <a:t>Why do we use check-expect when writing tests?</a:t>
            </a:r>
          </a:p>
        </p:txBody>
      </p:sp>
      <p:sp>
        <p:nvSpPr>
          <p:cNvPr id="68" name="Shape 68"/>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None/>
            </a:pPr>
            <a:r>
              <a:rPr lang="en" sz="2400"/>
              <a:t>Skills:</a:t>
            </a:r>
          </a:p>
          <a:p>
            <a:pPr marL="457200" indent="-381000">
              <a:buSzPct val="100000"/>
            </a:pPr>
            <a:r>
              <a:rPr lang="en" sz="2400"/>
              <a:t>Write check-expect expressions for existing function definitions to determine the location of a logical error.</a:t>
            </a:r>
          </a:p>
        </p:txBody>
      </p:sp>
    </p:spTree>
    <p:extLst>
      <p:ext uri="{BB962C8B-B14F-4D97-AF65-F5344CB8AC3E}">
        <p14:creationId xmlns:p14="http://schemas.microsoft.com/office/powerpoint/2010/main" val="926231368"/>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Make a car move challenges</a:t>
            </a:r>
          </a:p>
        </p:txBody>
      </p:sp>
      <p:sp>
        <p:nvSpPr>
          <p:cNvPr id="74" name="Shape 74"/>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marL="457200" indent="-228600">
              <a:buAutoNum type="arabicPeriod"/>
            </a:pPr>
            <a:r>
              <a:rPr lang="en"/>
              <a:t>Add a tree to the scenery as in:</a:t>
            </a:r>
          </a:p>
          <a:p>
            <a:pPr>
              <a:buNone/>
            </a:pPr>
            <a:r>
              <a:rPr lang="en" sz="1100">
                <a:solidFill>
                  <a:srgbClr val="843C24"/>
                </a:solidFill>
                <a:latin typeface="Verdana"/>
                <a:ea typeface="Verdana"/>
                <a:cs typeface="Verdana"/>
                <a:sym typeface="Verdana"/>
              </a:rPr>
              <a:t>(</a:t>
            </a:r>
            <a:r>
              <a:rPr lang="en" sz="1100">
                <a:solidFill>
                  <a:srgbClr val="0077AA"/>
                </a:solidFill>
                <a:latin typeface="Verdana"/>
                <a:ea typeface="Verdana"/>
                <a:cs typeface="Verdana"/>
                <a:sym typeface="Verdana"/>
                <a:hlinkClick r:id="rId3"/>
              </a:rPr>
              <a:t>define</a:t>
            </a:r>
            <a:r>
              <a:rPr lang="en" sz="1100">
                <a:solidFill>
                  <a:schemeClr val="dk1"/>
                </a:solidFill>
                <a:latin typeface="Verdana"/>
                <a:ea typeface="Verdana"/>
                <a:cs typeface="Verdana"/>
                <a:sym typeface="Verdana"/>
              </a:rPr>
              <a:t> TREE </a:t>
            </a:r>
            <a:r>
              <a:rPr lang="en" sz="1100">
                <a:solidFill>
                  <a:srgbClr val="843C24"/>
                </a:solidFill>
                <a:latin typeface="Verdana"/>
                <a:ea typeface="Verdana"/>
                <a:cs typeface="Verdana"/>
                <a:sym typeface="Verdana"/>
              </a:rPr>
              <a:t>(</a:t>
            </a:r>
            <a:r>
              <a:rPr lang="en" sz="1100">
                <a:solidFill>
                  <a:srgbClr val="0077AA"/>
                </a:solidFill>
                <a:latin typeface="Verdana"/>
                <a:ea typeface="Verdana"/>
                <a:cs typeface="Verdana"/>
                <a:sym typeface="Verdana"/>
                <a:hlinkClick r:id="rId4"/>
              </a:rPr>
              <a:t>underlay/xy</a:t>
            </a:r>
            <a:r>
              <a:rPr lang="en" sz="1100">
                <a:solidFill>
                  <a:schemeClr val="dk1"/>
                </a:solidFill>
                <a:latin typeface="Verdana"/>
                <a:ea typeface="Verdana"/>
                <a:cs typeface="Verdana"/>
                <a:sym typeface="Verdana"/>
              </a:rPr>
              <a:t> </a:t>
            </a:r>
            <a:r>
              <a:rPr lang="en" sz="1100">
                <a:solidFill>
                  <a:srgbClr val="843C24"/>
                </a:solidFill>
                <a:latin typeface="Verdana"/>
                <a:ea typeface="Verdana"/>
                <a:cs typeface="Verdana"/>
                <a:sym typeface="Verdana"/>
              </a:rPr>
              <a:t>(</a:t>
            </a:r>
            <a:r>
              <a:rPr lang="en" sz="1100">
                <a:solidFill>
                  <a:srgbClr val="0077AA"/>
                </a:solidFill>
                <a:latin typeface="Verdana"/>
                <a:ea typeface="Verdana"/>
                <a:cs typeface="Verdana"/>
                <a:sym typeface="Verdana"/>
                <a:hlinkClick r:id="rId5"/>
              </a:rPr>
              <a:t>circle</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10</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"solid"</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"green"</a:t>
            </a:r>
            <a:r>
              <a:rPr lang="en" sz="1100">
                <a:solidFill>
                  <a:srgbClr val="843C24"/>
                </a:solidFill>
                <a:latin typeface="Verdana"/>
                <a:ea typeface="Verdana"/>
                <a:cs typeface="Verdana"/>
                <a:sym typeface="Verdana"/>
              </a:rPr>
              <a:t>)</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9 </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15</a:t>
            </a:r>
            <a:r>
              <a:rPr lang="en" sz="1100">
                <a:solidFill>
                  <a:schemeClr val="dk1"/>
                </a:solidFill>
                <a:latin typeface="Verdana"/>
                <a:ea typeface="Verdana"/>
                <a:cs typeface="Verdana"/>
                <a:sym typeface="Verdana"/>
              </a:rPr>
              <a:t>  </a:t>
            </a:r>
            <a:r>
              <a:rPr lang="en" sz="1100">
                <a:solidFill>
                  <a:srgbClr val="843C24"/>
                </a:solidFill>
                <a:latin typeface="Verdana"/>
                <a:ea typeface="Verdana"/>
                <a:cs typeface="Verdana"/>
                <a:sym typeface="Verdana"/>
              </a:rPr>
              <a:t>(</a:t>
            </a:r>
            <a:r>
              <a:rPr lang="en" sz="1100">
                <a:solidFill>
                  <a:srgbClr val="0077AA"/>
                </a:solidFill>
                <a:latin typeface="Verdana"/>
                <a:ea typeface="Verdana"/>
                <a:cs typeface="Verdana"/>
                <a:sym typeface="Verdana"/>
                <a:hlinkClick r:id="rId6"/>
              </a:rPr>
              <a:t>rectangle</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2</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20</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"solid"</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"brown"</a:t>
            </a:r>
            <a:r>
              <a:rPr lang="en" sz="1100">
                <a:solidFill>
                  <a:srgbClr val="843C24"/>
                </a:solidFill>
                <a:latin typeface="Verdana"/>
                <a:ea typeface="Verdana"/>
                <a:cs typeface="Verdana"/>
                <a:sym typeface="Verdana"/>
              </a:rPr>
              <a:t>)))</a:t>
            </a:r>
          </a:p>
          <a:p>
            <a:pPr marL="457200" indent="-228600">
              <a:spcAft>
                <a:spcPts val="1000"/>
              </a:spcAft>
              <a:buAutoNum type="arabicPeriod"/>
            </a:pPr>
            <a:r>
              <a:rPr lang="en"/>
              <a:t>Formulate examples for all function (except main) as check-expect tests.</a:t>
            </a:r>
          </a:p>
          <a:p>
            <a:pPr marL="457200" indent="-228600">
              <a:spcAft>
                <a:spcPts val="1000"/>
              </a:spcAft>
              <a:buAutoNum type="arabicPeriod"/>
            </a:pPr>
            <a:r>
              <a:rPr lang="en"/>
              <a:t>Good programmers ensure that an image such as CAR can be enlarged or reduced via a single change to a constant definition.</a:t>
            </a:r>
          </a:p>
          <a:p>
            <a:pPr marL="457200" indent="-228600">
              <a:buAutoNum type="arabicPeriod"/>
            </a:pPr>
            <a:r>
              <a:rPr lang="en"/>
              <a:t>When the program stops the car should be entirely off the edge of the screen.</a:t>
            </a:r>
          </a:p>
        </p:txBody>
      </p:sp>
    </p:spTree>
    <p:extLst>
      <p:ext uri="{BB962C8B-B14F-4D97-AF65-F5344CB8AC3E}">
        <p14:creationId xmlns:p14="http://schemas.microsoft.com/office/powerpoint/2010/main" val="1218804528"/>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992766"/>
            <a:ext cx="8520599" cy="2736899"/>
          </a:xfrm>
          <a:prstGeom prst="rect">
            <a:avLst/>
          </a:prstGeom>
        </p:spPr>
        <p:txBody>
          <a:bodyPr lIns="91425" tIns="91425" rIns="91425" bIns="91425" anchor="b" anchorCtr="0">
            <a:noAutofit/>
          </a:bodyPr>
          <a:lstStyle/>
          <a:p>
            <a:pPr lvl="0">
              <a:spcBef>
                <a:spcPts val="0"/>
              </a:spcBef>
              <a:buNone/>
            </a:pPr>
            <a:endParaRPr/>
          </a:p>
        </p:txBody>
      </p:sp>
      <p:sp>
        <p:nvSpPr>
          <p:cNvPr id="55" name="Shape 55"/>
          <p:cNvSpPr txBox="1">
            <a:spLocks noGrp="1"/>
          </p:cNvSpPr>
          <p:nvPr>
            <p:ph type="subTitle" idx="1"/>
          </p:nvPr>
        </p:nvSpPr>
        <p:spPr>
          <a:xfrm>
            <a:off x="311700" y="3778833"/>
            <a:ext cx="8520599" cy="1056899"/>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3229886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Quiz - 20 minutes</a:t>
            </a:r>
          </a:p>
        </p:txBody>
      </p:sp>
      <p:sp>
        <p:nvSpPr>
          <p:cNvPr id="61" name="Shape 6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2400"/>
              <a:t>You have been given a program with function stubs and no syntax errors that runs without errors but does not work.</a:t>
            </a:r>
          </a:p>
          <a:p>
            <a:pPr lvl="0" rtl="0">
              <a:spcBef>
                <a:spcPts val="0"/>
              </a:spcBef>
              <a:buNone/>
            </a:pPr>
            <a:r>
              <a:rPr lang="en" sz="2400"/>
              <a:t>Write check-expect expressions for each function to debug the program.</a:t>
            </a:r>
          </a:p>
          <a:p>
            <a:pPr lvl="0" rtl="0">
              <a:spcBef>
                <a:spcPts val="0"/>
              </a:spcBef>
              <a:buNone/>
            </a:pPr>
            <a:r>
              <a:rPr lang="en" sz="2400"/>
              <a:t>Look at the function signature and purpose statement when formulating your tests.</a:t>
            </a:r>
          </a:p>
          <a:p>
            <a:pPr lvl="0" rtl="0">
              <a:spcBef>
                <a:spcPts val="0"/>
              </a:spcBef>
              <a:buNone/>
            </a:pPr>
            <a:r>
              <a:rPr lang="en" sz="2400"/>
              <a:t>Finish the function definitions based on your tests.</a:t>
            </a:r>
          </a:p>
        </p:txBody>
      </p:sp>
    </p:spTree>
    <p:extLst>
      <p:ext uri="{BB962C8B-B14F-4D97-AF65-F5344CB8AC3E}">
        <p14:creationId xmlns:p14="http://schemas.microsoft.com/office/powerpoint/2010/main" val="144806287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Quiz Objectives</a:t>
            </a:r>
          </a:p>
        </p:txBody>
      </p:sp>
      <p:sp>
        <p:nvSpPr>
          <p:cNvPr id="67" name="Shape 67"/>
          <p:cNvSpPr txBox="1">
            <a:spLocks noGrp="1"/>
          </p:cNvSpPr>
          <p:nvPr>
            <p:ph type="body" idx="1"/>
          </p:nvPr>
        </p:nvSpPr>
        <p:spPr>
          <a:xfrm>
            <a:off x="311700" y="1536633"/>
            <a:ext cx="3999899" cy="4555199"/>
          </a:xfrm>
          <a:prstGeom prst="rect">
            <a:avLst/>
          </a:prstGeom>
        </p:spPr>
        <p:txBody>
          <a:bodyPr lIns="91425" tIns="91425" rIns="91425" bIns="91425" anchor="t" anchorCtr="0">
            <a:noAutofit/>
          </a:bodyPr>
          <a:lstStyle/>
          <a:p>
            <a:pPr lvl="0" rtl="0">
              <a:spcBef>
                <a:spcPts val="0"/>
              </a:spcBef>
              <a:buNone/>
            </a:pPr>
            <a:r>
              <a:rPr lang="en" sz="2400"/>
              <a:t>Knowledge:</a:t>
            </a:r>
          </a:p>
          <a:p>
            <a:pPr marL="457200" lvl="0" indent="-381000" rtl="0">
              <a:spcBef>
                <a:spcPts val="0"/>
              </a:spcBef>
              <a:buSzPct val="100000"/>
            </a:pPr>
            <a:r>
              <a:rPr lang="en" sz="2400"/>
              <a:t>How do we use tests to find errors in a program?</a:t>
            </a:r>
          </a:p>
          <a:p>
            <a:pPr marL="457200" lvl="0" indent="-381000">
              <a:spcBef>
                <a:spcPts val="0"/>
              </a:spcBef>
              <a:buSzPct val="100000"/>
            </a:pPr>
            <a:r>
              <a:rPr lang="en" sz="2400"/>
              <a:t>Why do we use check-expect when writing tests?</a:t>
            </a:r>
          </a:p>
        </p:txBody>
      </p:sp>
      <p:sp>
        <p:nvSpPr>
          <p:cNvPr id="68" name="Shape 68"/>
          <p:cNvSpPr txBox="1">
            <a:spLocks noGrp="1"/>
          </p:cNvSpPr>
          <p:nvPr>
            <p:ph type="body" idx="2"/>
          </p:nvPr>
        </p:nvSpPr>
        <p:spPr>
          <a:xfrm>
            <a:off x="4832400" y="1536633"/>
            <a:ext cx="3999899" cy="4555199"/>
          </a:xfrm>
          <a:prstGeom prst="rect">
            <a:avLst/>
          </a:prstGeom>
        </p:spPr>
        <p:txBody>
          <a:bodyPr lIns="91425" tIns="91425" rIns="91425" bIns="91425" anchor="t" anchorCtr="0">
            <a:noAutofit/>
          </a:bodyPr>
          <a:lstStyle/>
          <a:p>
            <a:pPr lvl="0" rtl="0">
              <a:spcBef>
                <a:spcPts val="0"/>
              </a:spcBef>
              <a:buNone/>
            </a:pPr>
            <a:r>
              <a:rPr lang="en" sz="2400"/>
              <a:t>Skills:</a:t>
            </a:r>
          </a:p>
          <a:p>
            <a:pPr marL="457200" lvl="0" indent="-381000" rtl="0">
              <a:spcBef>
                <a:spcPts val="0"/>
              </a:spcBef>
              <a:buSzPct val="100000"/>
            </a:pPr>
            <a:r>
              <a:rPr lang="en" sz="2400"/>
              <a:t>Write check-expect expressions for existing function definitions to determine the location of a logical error.</a:t>
            </a:r>
          </a:p>
        </p:txBody>
      </p:sp>
    </p:spTree>
    <p:extLst>
      <p:ext uri="{BB962C8B-B14F-4D97-AF65-F5344CB8AC3E}">
        <p14:creationId xmlns:p14="http://schemas.microsoft.com/office/powerpoint/2010/main" val="50144338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Make a car move challenges</a:t>
            </a:r>
          </a:p>
        </p:txBody>
      </p:sp>
      <p:sp>
        <p:nvSpPr>
          <p:cNvPr id="74" name="Shape 74"/>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lvl="0" indent="-381000" rtl="0">
              <a:spcBef>
                <a:spcPts val="0"/>
              </a:spcBef>
              <a:buSzPct val="100000"/>
              <a:buAutoNum type="arabicPeriod"/>
            </a:pPr>
            <a:r>
              <a:rPr lang="en" sz="2400"/>
              <a:t>Add a tree to the scenery as in:</a:t>
            </a:r>
          </a:p>
          <a:p>
            <a:pPr lvl="0" rtl="0">
              <a:spcBef>
                <a:spcPts val="0"/>
              </a:spcBef>
              <a:spcAft>
                <a:spcPts val="0"/>
              </a:spcAft>
              <a:buNone/>
            </a:pP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3"/>
              </a:rPr>
              <a:t>define</a:t>
            </a:r>
            <a:r>
              <a:rPr lang="en" sz="2400">
                <a:solidFill>
                  <a:schemeClr val="dk1"/>
                </a:solidFill>
                <a:latin typeface="Verdana"/>
                <a:ea typeface="Verdana"/>
                <a:cs typeface="Verdana"/>
                <a:sym typeface="Verdana"/>
              </a:rPr>
              <a:t> TREE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4"/>
              </a:rPr>
              <a:t>underlay/xy</a:t>
            </a:r>
            <a:r>
              <a:rPr lang="en" sz="2400">
                <a:solidFill>
                  <a:schemeClr val="dk1"/>
                </a:solidFill>
                <a:latin typeface="Verdana"/>
                <a:ea typeface="Verdana"/>
                <a:cs typeface="Verdana"/>
                <a:sym typeface="Verdana"/>
              </a:rPr>
              <a: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5"/>
              </a:rPr>
              <a:t>circle</a:t>
            </a:r>
            <a:r>
              <a:rPr lang="en" sz="2400">
                <a:solidFill>
                  <a:schemeClr val="dk1"/>
                </a:solidFill>
                <a:latin typeface="Verdana"/>
                <a:ea typeface="Verdana"/>
                <a:cs typeface="Verdana"/>
                <a:sym typeface="Verdana"/>
              </a:rPr>
              <a:t> </a:t>
            </a:r>
            <a:r>
              <a:rPr lang="en" sz="2400">
                <a:solidFill>
                  <a:srgbClr val="228B22"/>
                </a:solidFill>
                <a:latin typeface="Verdana"/>
                <a:ea typeface="Verdana"/>
                <a:cs typeface="Verdana"/>
                <a:sym typeface="Verdana"/>
              </a:rPr>
              <a:t>10</a:t>
            </a:r>
            <a:r>
              <a:rPr lang="en" sz="2400">
                <a:solidFill>
                  <a:schemeClr val="dk1"/>
                </a:solidFill>
                <a:latin typeface="Verdana"/>
                <a:ea typeface="Verdana"/>
                <a:cs typeface="Verdana"/>
                <a:sym typeface="Verdana"/>
              </a:rPr>
              <a:t> </a:t>
            </a:r>
            <a:r>
              <a:rPr lang="en" sz="2400">
                <a:solidFill>
                  <a:srgbClr val="228B22"/>
                </a:solidFill>
                <a:latin typeface="Verdana"/>
                <a:ea typeface="Verdana"/>
                <a:cs typeface="Verdana"/>
                <a:sym typeface="Verdana"/>
              </a:rPr>
              <a:t>"solid"</a:t>
            </a:r>
            <a:r>
              <a:rPr lang="en" sz="2400">
                <a:solidFill>
                  <a:schemeClr val="dk1"/>
                </a:solidFill>
                <a:latin typeface="Verdana"/>
                <a:ea typeface="Verdana"/>
                <a:cs typeface="Verdana"/>
                <a:sym typeface="Verdana"/>
              </a:rPr>
              <a:t> </a:t>
            </a:r>
            <a:r>
              <a:rPr lang="en" sz="2400">
                <a:solidFill>
                  <a:srgbClr val="228B22"/>
                </a:solidFill>
                <a:latin typeface="Verdana"/>
                <a:ea typeface="Verdana"/>
                <a:cs typeface="Verdana"/>
                <a:sym typeface="Verdana"/>
              </a:rPr>
              <a:t>"green"</a:t>
            </a:r>
            <a:r>
              <a:rPr lang="en" sz="2400">
                <a:solidFill>
                  <a:srgbClr val="843C24"/>
                </a:solidFill>
                <a:latin typeface="Verdana"/>
                <a:ea typeface="Verdana"/>
                <a:cs typeface="Verdana"/>
                <a:sym typeface="Verdana"/>
              </a:rPr>
              <a:t>)</a:t>
            </a:r>
            <a:r>
              <a:rPr lang="en" sz="2400">
                <a:solidFill>
                  <a:schemeClr val="dk1"/>
                </a:solidFill>
                <a:latin typeface="Verdana"/>
                <a:ea typeface="Verdana"/>
                <a:cs typeface="Verdana"/>
                <a:sym typeface="Verdana"/>
              </a:rPr>
              <a:t> </a:t>
            </a:r>
          </a:p>
          <a:p>
            <a:pPr lvl="0" rtl="0">
              <a:spcBef>
                <a:spcPts val="0"/>
              </a:spcBef>
              <a:spcAft>
                <a:spcPts val="0"/>
              </a:spcAft>
              <a:buNone/>
            </a:pPr>
            <a:r>
              <a:rPr lang="en" sz="2400">
                <a:solidFill>
                  <a:srgbClr val="228B22"/>
                </a:solidFill>
                <a:latin typeface="Verdana"/>
                <a:ea typeface="Verdana"/>
                <a:cs typeface="Verdana"/>
                <a:sym typeface="Verdana"/>
              </a:rPr>
              <a:t>                    9 </a:t>
            </a:r>
            <a:r>
              <a:rPr lang="en" sz="2400">
                <a:solidFill>
                  <a:schemeClr val="dk1"/>
                </a:solidFill>
                <a:latin typeface="Verdana"/>
                <a:ea typeface="Verdana"/>
                <a:cs typeface="Verdana"/>
                <a:sym typeface="Verdana"/>
              </a:rPr>
              <a:t> </a:t>
            </a:r>
            <a:r>
              <a:rPr lang="en" sz="2400">
                <a:solidFill>
                  <a:srgbClr val="228B22"/>
                </a:solidFill>
                <a:latin typeface="Verdana"/>
                <a:ea typeface="Verdana"/>
                <a:cs typeface="Verdana"/>
                <a:sym typeface="Verdana"/>
              </a:rPr>
              <a:t>15</a:t>
            </a:r>
            <a:r>
              <a:rPr lang="en" sz="2400">
                <a:solidFill>
                  <a:schemeClr val="dk1"/>
                </a:solidFill>
                <a:latin typeface="Verdana"/>
                <a:ea typeface="Verdana"/>
                <a:cs typeface="Verdana"/>
                <a:sym typeface="Verdana"/>
              </a:rPr>
              <a:t>  </a:t>
            </a:r>
          </a:p>
          <a:p>
            <a:pPr lvl="0" rtl="0">
              <a:spcBef>
                <a:spcPts val="0"/>
              </a:spcBef>
              <a:spcAft>
                <a:spcPts val="0"/>
              </a:spcAft>
              <a:buNone/>
            </a:pPr>
            <a:r>
              <a:rPr lang="en" sz="2400">
                <a:solidFill>
                  <a:srgbClr val="843C24"/>
                </a:solidFill>
                <a:latin typeface="Verdana"/>
                <a:ea typeface="Verdana"/>
                <a:cs typeface="Verdana"/>
                <a:sym typeface="Verdana"/>
              </a:rPr>
              <a:t>                    (</a:t>
            </a:r>
            <a:r>
              <a:rPr lang="en" sz="2400">
                <a:solidFill>
                  <a:srgbClr val="0077AA"/>
                </a:solidFill>
                <a:latin typeface="Verdana"/>
                <a:ea typeface="Verdana"/>
                <a:cs typeface="Verdana"/>
                <a:sym typeface="Verdana"/>
                <a:hlinkClick r:id="rId6"/>
              </a:rPr>
              <a:t>rectangle</a:t>
            </a:r>
            <a:r>
              <a:rPr lang="en" sz="2400">
                <a:solidFill>
                  <a:schemeClr val="dk1"/>
                </a:solidFill>
                <a:latin typeface="Verdana"/>
                <a:ea typeface="Verdana"/>
                <a:cs typeface="Verdana"/>
                <a:sym typeface="Verdana"/>
              </a:rPr>
              <a:t> </a:t>
            </a:r>
            <a:r>
              <a:rPr lang="en" sz="2400">
                <a:solidFill>
                  <a:srgbClr val="228B22"/>
                </a:solidFill>
                <a:latin typeface="Verdana"/>
                <a:ea typeface="Verdana"/>
                <a:cs typeface="Verdana"/>
                <a:sym typeface="Verdana"/>
              </a:rPr>
              <a:t>2</a:t>
            </a:r>
            <a:r>
              <a:rPr lang="en" sz="2400">
                <a:solidFill>
                  <a:schemeClr val="dk1"/>
                </a:solidFill>
                <a:latin typeface="Verdana"/>
                <a:ea typeface="Verdana"/>
                <a:cs typeface="Verdana"/>
                <a:sym typeface="Verdana"/>
              </a:rPr>
              <a:t> </a:t>
            </a:r>
            <a:r>
              <a:rPr lang="en" sz="2400">
                <a:solidFill>
                  <a:srgbClr val="228B22"/>
                </a:solidFill>
                <a:latin typeface="Verdana"/>
                <a:ea typeface="Verdana"/>
                <a:cs typeface="Verdana"/>
                <a:sym typeface="Verdana"/>
              </a:rPr>
              <a:t>20</a:t>
            </a:r>
            <a:r>
              <a:rPr lang="en" sz="2400">
                <a:solidFill>
                  <a:schemeClr val="dk1"/>
                </a:solidFill>
                <a:latin typeface="Verdana"/>
                <a:ea typeface="Verdana"/>
                <a:cs typeface="Verdana"/>
                <a:sym typeface="Verdana"/>
              </a:rPr>
              <a:t> </a:t>
            </a:r>
            <a:r>
              <a:rPr lang="en" sz="2400">
                <a:solidFill>
                  <a:srgbClr val="228B22"/>
                </a:solidFill>
                <a:latin typeface="Verdana"/>
                <a:ea typeface="Verdana"/>
                <a:cs typeface="Verdana"/>
                <a:sym typeface="Verdana"/>
              </a:rPr>
              <a:t>"solid"</a:t>
            </a:r>
            <a:r>
              <a:rPr lang="en" sz="2400">
                <a:solidFill>
                  <a:schemeClr val="dk1"/>
                </a:solidFill>
                <a:latin typeface="Verdana"/>
                <a:ea typeface="Verdana"/>
                <a:cs typeface="Verdana"/>
                <a:sym typeface="Verdana"/>
              </a:rPr>
              <a:t> </a:t>
            </a:r>
            <a:r>
              <a:rPr lang="en" sz="2400">
                <a:solidFill>
                  <a:srgbClr val="228B22"/>
                </a:solidFill>
                <a:latin typeface="Verdana"/>
                <a:ea typeface="Verdana"/>
                <a:cs typeface="Verdana"/>
                <a:sym typeface="Verdana"/>
              </a:rPr>
              <a:t>"brown"</a:t>
            </a:r>
            <a:r>
              <a:rPr lang="en" sz="2400">
                <a:solidFill>
                  <a:srgbClr val="843C24"/>
                </a:solidFill>
                <a:latin typeface="Verdana"/>
                <a:ea typeface="Verdana"/>
                <a:cs typeface="Verdana"/>
                <a:sym typeface="Verdana"/>
              </a:rPr>
              <a:t>)))</a:t>
            </a:r>
          </a:p>
          <a:p>
            <a:pPr marL="457200" lvl="0" indent="-381000" rtl="0">
              <a:spcBef>
                <a:spcPts val="0"/>
              </a:spcBef>
              <a:spcAft>
                <a:spcPts val="1000"/>
              </a:spcAft>
              <a:buSzPct val="100000"/>
              <a:buAutoNum type="arabicPeriod"/>
            </a:pPr>
            <a:r>
              <a:rPr lang="en" sz="2400"/>
              <a:t>Formulate examples for all function (except main) as check-expect tests.</a:t>
            </a:r>
          </a:p>
          <a:p>
            <a:pPr marL="457200" lvl="0" indent="-381000" rtl="0">
              <a:spcBef>
                <a:spcPts val="0"/>
              </a:spcBef>
              <a:spcAft>
                <a:spcPts val="1000"/>
              </a:spcAft>
              <a:buSzPct val="100000"/>
              <a:buAutoNum type="arabicPeriod"/>
            </a:pPr>
            <a:r>
              <a:rPr lang="en" sz="2400"/>
              <a:t>Good programmers ensure that an image such as CAR can be enlarged or reduced via a single change to a constant definition.</a:t>
            </a:r>
          </a:p>
          <a:p>
            <a:pPr marL="457200" lvl="0" indent="-381000">
              <a:spcBef>
                <a:spcPts val="0"/>
              </a:spcBef>
              <a:buSzPct val="100000"/>
              <a:buAutoNum type="arabicPeriod"/>
            </a:pPr>
            <a:r>
              <a:rPr lang="en" sz="2400"/>
              <a:t>When the program stops the car should be entirely off the edge of the screen.</a:t>
            </a:r>
          </a:p>
        </p:txBody>
      </p:sp>
    </p:spTree>
    <p:extLst>
      <p:ext uri="{BB962C8B-B14F-4D97-AF65-F5344CB8AC3E}">
        <p14:creationId xmlns:p14="http://schemas.microsoft.com/office/powerpoint/2010/main" val="3680556616"/>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992766"/>
            <a:ext cx="8520599" cy="2736899"/>
          </a:xfrm>
          <a:prstGeom prst="rect">
            <a:avLst/>
          </a:prstGeom>
        </p:spPr>
        <p:txBody>
          <a:bodyPr lIns="91425" tIns="91425" rIns="91425" bIns="91425" anchor="b" anchorCtr="0">
            <a:noAutofit/>
          </a:bodyPr>
          <a:lstStyle/>
          <a:p>
            <a:pPr lvl="0">
              <a:spcBef>
                <a:spcPts val="0"/>
              </a:spcBef>
              <a:buNone/>
            </a:pPr>
            <a:endParaRPr/>
          </a:p>
        </p:txBody>
      </p:sp>
      <p:sp>
        <p:nvSpPr>
          <p:cNvPr id="55" name="Shape 55"/>
          <p:cNvSpPr txBox="1">
            <a:spLocks noGrp="1"/>
          </p:cNvSpPr>
          <p:nvPr>
            <p:ph type="subTitle" idx="1"/>
          </p:nvPr>
        </p:nvSpPr>
        <p:spPr>
          <a:xfrm>
            <a:off x="311700" y="3778833"/>
            <a:ext cx="8520599" cy="1056899"/>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275218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Other math function</a:t>
            </a:r>
          </a:p>
        </p:txBody>
      </p:sp>
      <p:sp>
        <p:nvSpPr>
          <p:cNvPr id="278" name="Shape 278"/>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highlight>
                  <a:srgbClr val="FFFFFF"/>
                </a:highlight>
                <a:latin typeface="Times New Roman"/>
                <a:ea typeface="Times New Roman"/>
                <a:cs typeface="Times New Roman"/>
                <a:sym typeface="Times New Roman"/>
              </a:rPr>
              <a:t>Here are some of the operations on numbers that our language provides: </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4"/>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5"/>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6"/>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7"/>
              </a:rPr>
              <a:t>abs</a:t>
            </a:r>
            <a:r>
              <a:rPr lang="en" sz="2400">
                <a:solidFill>
                  <a:srgbClr val="000000"/>
                </a:solidFill>
                <a:highlight>
                  <a:srgbClr val="FFFFFF"/>
                </a:highlight>
                <a:latin typeface="Times New Roman"/>
                <a:ea typeface="Times New Roman"/>
                <a:cs typeface="Times New Roman"/>
                <a:sym typeface="Times New Roman"/>
              </a:rPr>
              <a:t>, </a:t>
            </a:r>
            <a:r>
              <a:rPr lang="en" sz="2400" u="sng">
                <a:solidFill>
                  <a:srgbClr val="0077AA"/>
                </a:solidFill>
                <a:highlight>
                  <a:srgbClr val="FFFFFF"/>
                </a:highlight>
                <a:latin typeface="Verdana"/>
                <a:ea typeface="Verdana"/>
                <a:cs typeface="Verdana"/>
                <a:sym typeface="Verdana"/>
                <a:hlinkClick r:id="rId8"/>
              </a:rPr>
              <a:t>add1</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9"/>
              </a:rPr>
              <a:t>ceiling</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0"/>
              </a:rPr>
              <a:t>denominator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1"/>
              </a:rPr>
              <a:t>exact-&gt;inexact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2"/>
              </a:rPr>
              <a:t>expt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3"/>
              </a:rPr>
              <a:t>floor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4"/>
              </a:rPr>
              <a:t>gcd</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5"/>
              </a:rPr>
              <a:t>log</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6"/>
              </a:rPr>
              <a:t>max</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7"/>
              </a:rPr>
              <a:t>numerator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8"/>
              </a:rPr>
              <a:t>quotient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9"/>
              </a:rPr>
              <a:t>random</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20"/>
              </a:rPr>
              <a:t>remainder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21"/>
              </a:rPr>
              <a:t>sqr</a:t>
            </a:r>
            <a:r>
              <a:rPr lang="en" sz="2400">
                <a:solidFill>
                  <a:srgbClr val="000000"/>
                </a:solidFill>
                <a:highlight>
                  <a:srgbClr val="FFFFFF"/>
                </a:highlight>
                <a:latin typeface="Times New Roman"/>
                <a:ea typeface="Times New Roman"/>
                <a:cs typeface="Times New Roman"/>
                <a:sym typeface="Times New Roman"/>
              </a:rPr>
              <a:t>, and </a:t>
            </a:r>
            <a:r>
              <a:rPr lang="en" sz="2400">
                <a:solidFill>
                  <a:srgbClr val="0077AA"/>
                </a:solidFill>
                <a:highlight>
                  <a:srgbClr val="FFFFFF"/>
                </a:highlight>
                <a:latin typeface="Verdana"/>
                <a:ea typeface="Verdana"/>
                <a:cs typeface="Verdana"/>
                <a:sym typeface="Verdana"/>
                <a:hlinkClick r:id="rId22"/>
              </a:rPr>
              <a:t>tan</a:t>
            </a:r>
            <a:r>
              <a:rPr lang="en" sz="2400">
                <a:solidFill>
                  <a:srgbClr val="000000"/>
                </a:solidFill>
                <a:highlight>
                  <a:srgbClr val="FFFFFF"/>
                </a:highlight>
                <a:latin typeface="Times New Roman"/>
                <a:ea typeface="Times New Roman"/>
                <a:cs typeface="Times New Roman"/>
                <a:sym typeface="Times New Roman"/>
              </a:rPr>
              <a:t>. </a:t>
            </a:r>
          </a:p>
        </p:txBody>
      </p:sp>
    </p:spTree>
    <p:extLst>
      <p:ext uri="{BB962C8B-B14F-4D97-AF65-F5344CB8AC3E}">
        <p14:creationId xmlns:p14="http://schemas.microsoft.com/office/powerpoint/2010/main" val="9577855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Warm Up</a:t>
            </a:r>
          </a:p>
        </p:txBody>
      </p:sp>
      <p:sp>
        <p:nvSpPr>
          <p:cNvPr id="61" name="Shape 6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3000"/>
              <a:t>In your notebooks:</a:t>
            </a:r>
          </a:p>
          <a:p>
            <a:pPr marL="457200" lvl="0" indent="-298450">
              <a:spcBef>
                <a:spcPts val="0"/>
              </a:spcBef>
              <a:spcAft>
                <a:spcPts val="0"/>
              </a:spcAft>
              <a:buClr>
                <a:schemeClr val="dk1"/>
              </a:buClr>
              <a:buSzPct val="36666"/>
              <a:buFont typeface="Arial"/>
              <a:buNone/>
            </a:pPr>
            <a:r>
              <a:rPr lang="en" sz="3000">
                <a:solidFill>
                  <a:schemeClr val="dk1"/>
                </a:solidFill>
                <a:latin typeface="Ubuntu Mono"/>
                <a:ea typeface="Ubuntu Mono"/>
                <a:cs typeface="Ubuntu Mono"/>
                <a:sym typeface="Ubuntu Mono"/>
              </a:rPr>
              <a:t>Design a function called </a:t>
            </a:r>
            <a:r>
              <a:rPr lang="en" sz="3000" b="1">
                <a:solidFill>
                  <a:schemeClr val="dk1"/>
                </a:solidFill>
                <a:latin typeface="Ubuntu Mono"/>
                <a:ea typeface="Ubuntu Mono"/>
                <a:cs typeface="Ubuntu Mono"/>
                <a:sym typeface="Ubuntu Mono"/>
              </a:rPr>
              <a:t>next</a:t>
            </a:r>
            <a:r>
              <a:rPr lang="en" sz="3000">
                <a:solidFill>
                  <a:schemeClr val="dk1"/>
                </a:solidFill>
                <a:latin typeface="Ubuntu Mono"/>
                <a:ea typeface="Ubuntu Mono"/>
                <a:cs typeface="Ubuntu Mono"/>
                <a:sym typeface="Ubuntu Mono"/>
              </a:rPr>
              <a:t>, which consumes a traffic-light-state and returns the next traffic light.</a:t>
            </a:r>
          </a:p>
        </p:txBody>
      </p:sp>
    </p:spTree>
    <p:extLst>
      <p:ext uri="{BB962C8B-B14F-4D97-AF65-F5344CB8AC3E}">
        <p14:creationId xmlns:p14="http://schemas.microsoft.com/office/powerpoint/2010/main" val="3757758989"/>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59300" y="593375"/>
            <a:ext cx="8915099" cy="763500"/>
          </a:xfrm>
          <a:prstGeom prst="rect">
            <a:avLst/>
          </a:prstGeom>
        </p:spPr>
        <p:txBody>
          <a:bodyPr lIns="91425" tIns="91425" rIns="91425" bIns="91425" anchor="t" anchorCtr="0">
            <a:noAutofit/>
          </a:bodyPr>
          <a:lstStyle/>
          <a:p>
            <a:pPr lvl="0" rtl="0">
              <a:spcBef>
                <a:spcPts val="0"/>
              </a:spcBef>
              <a:buNone/>
            </a:pPr>
            <a:r>
              <a:rPr lang="en"/>
              <a:t>; next : String -&gt; String</a:t>
            </a:r>
          </a:p>
          <a:p>
            <a:pPr lvl="0">
              <a:spcBef>
                <a:spcPts val="0"/>
              </a:spcBef>
              <a:buNone/>
            </a:pPr>
            <a:r>
              <a:rPr lang="en"/>
              <a:t>; consumes a traffic light state and returns the next light</a:t>
            </a:r>
          </a:p>
        </p:txBody>
      </p:sp>
      <p:sp>
        <p:nvSpPr>
          <p:cNvPr id="67" name="Shape 67"/>
          <p:cNvSpPr txBox="1">
            <a:spLocks noGrp="1"/>
          </p:cNvSpPr>
          <p:nvPr>
            <p:ph type="body" idx="1"/>
          </p:nvPr>
        </p:nvSpPr>
        <p:spPr>
          <a:xfrm>
            <a:off x="37775" y="1536625"/>
            <a:ext cx="9258599" cy="4555199"/>
          </a:xfrm>
          <a:prstGeom prst="rect">
            <a:avLst/>
          </a:prstGeom>
        </p:spPr>
        <p:txBody>
          <a:bodyPr lIns="91425" tIns="91425" rIns="91425" bIns="91425" anchor="t" anchorCtr="0">
            <a:noAutofit/>
          </a:bodyPr>
          <a:lstStyle/>
          <a:p>
            <a:pPr lvl="0" rtl="0">
              <a:spcBef>
                <a:spcPts val="0"/>
              </a:spcBef>
              <a:spcAft>
                <a:spcPts val="0"/>
              </a:spcAft>
              <a:buNone/>
            </a:pP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3"/>
              </a:rPr>
              <a:t>define</a:t>
            </a: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next traffic-light-state</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4"/>
              </a:rPr>
              <a:t>cond</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"red"</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"green"</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"green"</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"yellow"</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"yellow"</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"red"</a:t>
            </a:r>
            <a:r>
              <a:rPr lang="en" sz="2400">
                <a:solidFill>
                  <a:srgbClr val="843C24"/>
                </a:solidFill>
                <a:latin typeface="Consolas"/>
                <a:ea typeface="Consolas"/>
                <a:cs typeface="Consolas"/>
                <a:sym typeface="Consolas"/>
              </a:rPr>
              <a:t>]))</a:t>
            </a:r>
          </a:p>
          <a:p>
            <a:pPr lvl="0">
              <a:spcBef>
                <a:spcPts val="0"/>
              </a:spcBef>
              <a:buNone/>
            </a:pPr>
            <a:endParaRPr/>
          </a:p>
        </p:txBody>
      </p:sp>
    </p:spTree>
    <p:extLst>
      <p:ext uri="{BB962C8B-B14F-4D97-AF65-F5344CB8AC3E}">
        <p14:creationId xmlns:p14="http://schemas.microsoft.com/office/powerpoint/2010/main" val="254119207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Objectives</a:t>
            </a:r>
          </a:p>
        </p:txBody>
      </p:sp>
      <p:sp>
        <p:nvSpPr>
          <p:cNvPr id="73" name="Shape 73"/>
          <p:cNvSpPr txBox="1">
            <a:spLocks noGrp="1"/>
          </p:cNvSpPr>
          <p:nvPr>
            <p:ph type="body" idx="1"/>
          </p:nvPr>
        </p:nvSpPr>
        <p:spPr>
          <a:xfrm>
            <a:off x="311700" y="1536633"/>
            <a:ext cx="3999899" cy="4555199"/>
          </a:xfrm>
          <a:prstGeom prst="rect">
            <a:avLst/>
          </a:prstGeom>
        </p:spPr>
        <p:txBody>
          <a:bodyPr lIns="91425" tIns="91425" rIns="91425" bIns="91425" anchor="t" anchorCtr="0">
            <a:noAutofit/>
          </a:bodyPr>
          <a:lstStyle/>
          <a:p>
            <a:pPr lvl="0" rtl="0">
              <a:spcBef>
                <a:spcPts val="0"/>
              </a:spcBef>
              <a:buNone/>
            </a:pPr>
            <a:r>
              <a:rPr lang="en" sz="2400"/>
              <a:t>Knowledge:</a:t>
            </a:r>
          </a:p>
          <a:p>
            <a:pPr lvl="0" rtl="0">
              <a:spcBef>
                <a:spcPts val="0"/>
              </a:spcBef>
              <a:buNone/>
            </a:pPr>
            <a:r>
              <a:rPr lang="en" sz="2400"/>
              <a:t>What is conditional branching?</a:t>
            </a:r>
          </a:p>
          <a:p>
            <a:pPr lvl="0">
              <a:spcBef>
                <a:spcPts val="0"/>
              </a:spcBef>
              <a:buNone/>
            </a:pPr>
            <a:r>
              <a:rPr lang="en" sz="2400"/>
              <a:t>When do we use </a:t>
            </a:r>
            <a:r>
              <a:rPr lang="en" sz="2400" b="1"/>
              <a:t>cond </a:t>
            </a:r>
            <a:r>
              <a:rPr lang="en" sz="2400"/>
              <a:t>and when do we use </a:t>
            </a:r>
            <a:r>
              <a:rPr lang="en" sz="2400" b="1"/>
              <a:t>if</a:t>
            </a:r>
            <a:r>
              <a:rPr lang="en" sz="2400"/>
              <a:t>?</a:t>
            </a:r>
          </a:p>
        </p:txBody>
      </p:sp>
      <p:sp>
        <p:nvSpPr>
          <p:cNvPr id="74" name="Shape 74"/>
          <p:cNvSpPr txBox="1">
            <a:spLocks noGrp="1"/>
          </p:cNvSpPr>
          <p:nvPr>
            <p:ph type="body" idx="2"/>
          </p:nvPr>
        </p:nvSpPr>
        <p:spPr>
          <a:xfrm>
            <a:off x="4832400" y="1536633"/>
            <a:ext cx="3999899" cy="4555199"/>
          </a:xfrm>
          <a:prstGeom prst="rect">
            <a:avLst/>
          </a:prstGeom>
        </p:spPr>
        <p:txBody>
          <a:bodyPr lIns="91425" tIns="91425" rIns="91425" bIns="91425" anchor="t" anchorCtr="0">
            <a:noAutofit/>
          </a:bodyPr>
          <a:lstStyle/>
          <a:p>
            <a:pPr lvl="0" rtl="0">
              <a:spcBef>
                <a:spcPts val="0"/>
              </a:spcBef>
              <a:buNone/>
            </a:pPr>
            <a:r>
              <a:rPr lang="en" sz="2400"/>
              <a:t>Skills:</a:t>
            </a:r>
          </a:p>
          <a:p>
            <a:pPr lvl="0" rtl="0">
              <a:spcBef>
                <a:spcPts val="0"/>
              </a:spcBef>
              <a:buNone/>
            </a:pPr>
            <a:r>
              <a:rPr lang="en" sz="2400"/>
              <a:t>Solve word problems using cond expressions.</a:t>
            </a:r>
          </a:p>
          <a:p>
            <a:pPr lvl="0">
              <a:spcBef>
                <a:spcPts val="0"/>
              </a:spcBef>
              <a:buNone/>
            </a:pPr>
            <a:r>
              <a:rPr lang="en" sz="2400"/>
              <a:t>Use cond expressions to detect which key was pressed in a simulation.</a:t>
            </a:r>
          </a:p>
        </p:txBody>
      </p:sp>
    </p:spTree>
    <p:extLst>
      <p:ext uri="{BB962C8B-B14F-4D97-AF65-F5344CB8AC3E}">
        <p14:creationId xmlns:p14="http://schemas.microsoft.com/office/powerpoint/2010/main" val="231379735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0. data</a:t>
            </a:r>
          </a:p>
        </p:txBody>
      </p:sp>
      <p:sp>
        <p:nvSpPr>
          <p:cNvPr id="80" name="Shape 8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highlight>
                  <a:srgbClr val="FFFFFF"/>
                </a:highlight>
                <a:latin typeface="Consolas"/>
                <a:ea typeface="Consolas"/>
                <a:cs typeface="Consolas"/>
                <a:sym typeface="Consolas"/>
              </a:rPr>
              <a:t>; a pizza topping is a String</a:t>
            </a:r>
          </a:p>
          <a:p>
            <a:pPr marL="457200" marR="0" lvl="0" indent="-228600" rtl="0">
              <a:lnSpc>
                <a:spcPct val="100000"/>
              </a:lnSpc>
              <a:spcBef>
                <a:spcPts val="0"/>
              </a:spcBef>
              <a:spcAft>
                <a:spcPts val="0"/>
              </a:spcAft>
              <a:buClr>
                <a:srgbClr val="FFA500"/>
              </a:buClr>
              <a:buSzPct val="100000"/>
              <a:buFont typeface="Consolas"/>
              <a:buNone/>
            </a:pPr>
            <a:r>
              <a:rPr lang="en" sz="3000">
                <a:solidFill>
                  <a:srgbClr val="FFA500"/>
                </a:solidFill>
                <a:highlight>
                  <a:srgbClr val="FFFFFF"/>
                </a:highlight>
                <a:latin typeface="Consolas"/>
                <a:ea typeface="Consolas"/>
                <a:cs typeface="Consolas"/>
                <a:sym typeface="Consolas"/>
              </a:rPr>
              <a:t>; a price is a Number</a:t>
            </a:r>
          </a:p>
          <a:p>
            <a:pPr marR="0" lvl="0">
              <a:lnSpc>
                <a:spcPct val="100000"/>
              </a:lnSpc>
              <a:spcBef>
                <a:spcPts val="0"/>
              </a:spcBef>
              <a:spcAft>
                <a:spcPts val="0"/>
              </a:spcAft>
              <a:buClr>
                <a:schemeClr val="dk1"/>
              </a:buClr>
              <a:buSzPct val="100000"/>
              <a:buFont typeface="Consolas"/>
              <a:buNone/>
            </a:pPr>
            <a:endParaRPr sz="3000"/>
          </a:p>
        </p:txBody>
      </p:sp>
    </p:spTree>
    <p:extLst>
      <p:ext uri="{BB962C8B-B14F-4D97-AF65-F5344CB8AC3E}">
        <p14:creationId xmlns:p14="http://schemas.microsoft.com/office/powerpoint/2010/main" val="486245587"/>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marL="457200" lvl="0" indent="-228600" rtl="0">
              <a:spcBef>
                <a:spcPts val="0"/>
              </a:spcBef>
              <a:buAutoNum type="arabicPeriod"/>
            </a:pPr>
            <a:r>
              <a:rPr lang="en"/>
              <a:t>signature</a:t>
            </a:r>
          </a:p>
        </p:txBody>
      </p:sp>
      <p:sp>
        <p:nvSpPr>
          <p:cNvPr id="86" name="Shape 86"/>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highlight>
                  <a:srgbClr val="FFFFFF"/>
                </a:highlight>
                <a:latin typeface="Consolas"/>
                <a:ea typeface="Consolas"/>
                <a:cs typeface="Consolas"/>
                <a:sym typeface="Consolas"/>
              </a:rPr>
              <a:t>; cost : String -&gt; Number</a:t>
            </a:r>
          </a:p>
        </p:txBody>
      </p:sp>
    </p:spTree>
    <p:extLst>
      <p:ext uri="{BB962C8B-B14F-4D97-AF65-F5344CB8AC3E}">
        <p14:creationId xmlns:p14="http://schemas.microsoft.com/office/powerpoint/2010/main" val="407333349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2. purpose statement</a:t>
            </a:r>
          </a:p>
        </p:txBody>
      </p:sp>
      <p:sp>
        <p:nvSpPr>
          <p:cNvPr id="92" name="Shape 92"/>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latin typeface="Consolas"/>
                <a:ea typeface="Consolas"/>
                <a:cs typeface="Consolas"/>
                <a:sym typeface="Consolas"/>
              </a:rPr>
              <a:t>; given a Topping, produce the cost of </a:t>
            </a:r>
          </a:p>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latin typeface="Consolas"/>
                <a:ea typeface="Consolas"/>
                <a:cs typeface="Consolas"/>
                <a:sym typeface="Consolas"/>
              </a:rPr>
              <a:t>; a pizza with that topping</a:t>
            </a:r>
          </a:p>
        </p:txBody>
      </p:sp>
    </p:spTree>
    <p:extLst>
      <p:ext uri="{BB962C8B-B14F-4D97-AF65-F5344CB8AC3E}">
        <p14:creationId xmlns:p14="http://schemas.microsoft.com/office/powerpoint/2010/main" val="286814291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3. Function Stub</a:t>
            </a:r>
          </a:p>
        </p:txBody>
      </p:sp>
      <p:sp>
        <p:nvSpPr>
          <p:cNvPr id="98" name="Shape 98"/>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latin typeface="Consolas"/>
                <a:ea typeface="Consolas"/>
                <a:cs typeface="Consolas"/>
                <a:sym typeface="Consolas"/>
              </a:rPr>
              <a:t> </a:t>
            </a:r>
          </a:p>
          <a:p>
            <a:pPr marR="0" lvl="0" rtl="0">
              <a:lnSpc>
                <a:spcPct val="100000"/>
              </a:lnSpc>
              <a:spcBef>
                <a:spcPts val="0"/>
              </a:spcBef>
              <a:spcAft>
                <a:spcPts val="0"/>
              </a:spcAft>
              <a:buNone/>
            </a:pPr>
            <a:r>
              <a:rPr lang="en" sz="3000">
                <a:solidFill>
                  <a:schemeClr val="dk1"/>
                </a:solidFill>
                <a:latin typeface="Consolas"/>
                <a:ea typeface="Consolas"/>
                <a:cs typeface="Consolas"/>
                <a:sym typeface="Consolas"/>
              </a:rPr>
              <a:t>(</a:t>
            </a:r>
            <a:r>
              <a:rPr lang="en" sz="3000">
                <a:solidFill>
                  <a:srgbClr val="4682B4"/>
                </a:solidFill>
                <a:latin typeface="Consolas"/>
                <a:ea typeface="Consolas"/>
                <a:cs typeface="Consolas"/>
                <a:sym typeface="Consolas"/>
              </a:rPr>
              <a:t>define</a:t>
            </a:r>
            <a:r>
              <a:rPr lang="en" sz="3000">
                <a:solidFill>
                  <a:schemeClr val="dk1"/>
                </a:solidFill>
                <a:latin typeface="Consolas"/>
                <a:ea typeface="Consolas"/>
                <a:cs typeface="Consolas"/>
                <a:sym typeface="Consolas"/>
              </a:rPr>
              <a:t> (</a:t>
            </a:r>
            <a:r>
              <a:rPr lang="en" sz="3000">
                <a:solidFill>
                  <a:srgbClr val="4682B4"/>
                </a:solidFill>
                <a:latin typeface="Consolas"/>
                <a:ea typeface="Consolas"/>
                <a:cs typeface="Consolas"/>
                <a:sym typeface="Consolas"/>
              </a:rPr>
              <a:t>cost</a:t>
            </a:r>
            <a:r>
              <a:rPr lang="en" sz="3000">
                <a:solidFill>
                  <a:schemeClr val="dk1"/>
                </a:solidFill>
                <a:latin typeface="Consolas"/>
                <a:ea typeface="Consolas"/>
                <a:cs typeface="Consolas"/>
                <a:sym typeface="Consolas"/>
              </a:rPr>
              <a:t> </a:t>
            </a:r>
            <a:r>
              <a:rPr lang="en" sz="3000">
                <a:solidFill>
                  <a:srgbClr val="4682B4"/>
                </a:solidFill>
                <a:latin typeface="Consolas"/>
                <a:ea typeface="Consolas"/>
                <a:cs typeface="Consolas"/>
                <a:sym typeface="Consolas"/>
              </a:rPr>
              <a:t>topping</a:t>
            </a:r>
            <a:r>
              <a:rPr lang="en" sz="3000">
                <a:solidFill>
                  <a:schemeClr val="dk1"/>
                </a:solidFill>
                <a:latin typeface="Consolas"/>
                <a:ea typeface="Consolas"/>
                <a:cs typeface="Consolas"/>
                <a:sym typeface="Consolas"/>
              </a:rPr>
              <a:t>)</a:t>
            </a:r>
          </a:p>
          <a:p>
            <a:pPr marL="457200" marR="0" lvl="0" indent="0" rtl="0">
              <a:lnSpc>
                <a:spcPct val="100000"/>
              </a:lnSpc>
              <a:spcBef>
                <a:spcPts val="0"/>
              </a:spcBef>
              <a:spcAft>
                <a:spcPts val="0"/>
              </a:spcAft>
              <a:buNone/>
            </a:pPr>
            <a:r>
              <a:rPr lang="en" sz="3000">
                <a:solidFill>
                  <a:schemeClr val="dk1"/>
                </a:solidFill>
                <a:latin typeface="Consolas"/>
                <a:ea typeface="Consolas"/>
                <a:cs typeface="Consolas"/>
                <a:sym typeface="Consolas"/>
              </a:rPr>
              <a:t>0)</a:t>
            </a:r>
          </a:p>
        </p:txBody>
      </p:sp>
    </p:spTree>
    <p:extLst>
      <p:ext uri="{BB962C8B-B14F-4D97-AF65-F5344CB8AC3E}">
        <p14:creationId xmlns:p14="http://schemas.microsoft.com/office/powerpoint/2010/main" val="332258236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4. Tests</a:t>
            </a:r>
          </a:p>
        </p:txBody>
      </p:sp>
      <p:sp>
        <p:nvSpPr>
          <p:cNvPr id="104" name="Shape 104"/>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"cheese"</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9.00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"pepperoni"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10.50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"chicken"</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11.25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"broccoli"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(check-expect (cost “anything”)  20.00)</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p>
          <a:p>
            <a:pPr marR="0" lvl="0" rtl="0">
              <a:lnSpc>
                <a:spcPct val="100000"/>
              </a:lnSpc>
              <a:spcBef>
                <a:spcPts val="0"/>
              </a:spcBef>
              <a:spcAft>
                <a:spcPts val="0"/>
              </a:spcAft>
              <a:buNone/>
            </a:pPr>
            <a:endParaRPr sz="2400"/>
          </a:p>
        </p:txBody>
      </p:sp>
    </p:spTree>
    <p:extLst>
      <p:ext uri="{BB962C8B-B14F-4D97-AF65-F5344CB8AC3E}">
        <p14:creationId xmlns:p14="http://schemas.microsoft.com/office/powerpoint/2010/main" val="1988802782"/>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5. definition</a:t>
            </a:r>
          </a:p>
        </p:txBody>
      </p:sp>
      <p:sp>
        <p:nvSpPr>
          <p:cNvPr id="110" name="Shape 11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define</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cond</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"cheese"</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9.00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"pepperoni"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10.50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"chicken"</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11.25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"broccoli"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10.25</a:t>
            </a:r>
            <a:r>
              <a:rPr lang="en" sz="24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else</a:t>
            </a:r>
            <a:r>
              <a:rPr lang="en" sz="2400">
                <a:solidFill>
                  <a:schemeClr val="dk1"/>
                </a:solidFill>
                <a:highlight>
                  <a:srgbClr val="FFFFFF"/>
                </a:highlight>
                <a:latin typeface="Consolas"/>
                <a:ea typeface="Consolas"/>
                <a:cs typeface="Consolas"/>
                <a:sym typeface="Consolas"/>
              </a:rPr>
              <a:t> 1</a:t>
            </a:r>
            <a:r>
              <a:rPr lang="en" sz="2400">
                <a:solidFill>
                  <a:srgbClr val="0000FF"/>
                </a:solidFill>
                <a:highlight>
                  <a:srgbClr val="FFFFFF"/>
                </a:highlight>
                <a:latin typeface="Consolas"/>
                <a:ea typeface="Consolas"/>
                <a:cs typeface="Consolas"/>
                <a:sym typeface="Consolas"/>
              </a:rPr>
              <a:t>00.00</a:t>
            </a:r>
            <a:r>
              <a:rPr lang="en" sz="24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243154521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Check possibilities that don’t work</a:t>
            </a:r>
          </a:p>
        </p:txBody>
      </p:sp>
      <p:sp>
        <p:nvSpPr>
          <p:cNvPr id="116" name="Shape 116"/>
          <p:cNvSpPr txBox="1">
            <a:spLocks noGrp="1"/>
          </p:cNvSpPr>
          <p:nvPr>
            <p:ph type="body" idx="1"/>
          </p:nvPr>
        </p:nvSpPr>
        <p:spPr>
          <a:xfrm>
            <a:off x="311700" y="1536631"/>
            <a:ext cx="8520599" cy="1126800"/>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"sausage"</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20.00</a:t>
            </a:r>
            <a:r>
              <a:rPr lang="en" sz="30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25066356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Problem statement</a:t>
            </a:r>
          </a:p>
        </p:txBody>
      </p:sp>
      <p:sp>
        <p:nvSpPr>
          <p:cNvPr id="174" name="Shape 174"/>
          <p:cNvSpPr txBox="1">
            <a:spLocks noGrp="1"/>
          </p:cNvSpPr>
          <p:nvPr>
            <p:ph type="body" idx="1"/>
          </p:nvPr>
        </p:nvSpPr>
        <p:spPr>
          <a:xfrm>
            <a:off x="529425" y="27280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Verdana"/>
                <a:ea typeface="Verdana"/>
                <a:cs typeface="Verdana"/>
                <a:sym typeface="Verdana"/>
              </a:rPr>
              <a:t>;Develop an expression to compute the distance of a point from the origin.</a:t>
            </a:r>
          </a:p>
          <a:p>
            <a:pPr>
              <a:buNone/>
            </a:pPr>
            <a:endParaRPr sz="2400">
              <a:solidFill>
                <a:srgbClr val="843C24"/>
              </a:solidFill>
              <a:highlight>
                <a:srgbClr val="FFFFFF"/>
              </a:highlight>
              <a:latin typeface="Verdana"/>
              <a:ea typeface="Verdana"/>
              <a:cs typeface="Verdana"/>
              <a:sym typeface="Verdana"/>
            </a:endParaRPr>
          </a:p>
          <a:p>
            <a:pPr>
              <a:buNone/>
            </a:pPr>
            <a:endParaRPr sz="2400">
              <a:solidFill>
                <a:srgbClr val="843C24"/>
              </a:solidFill>
              <a:highlight>
                <a:srgbClr val="FFFFFF"/>
              </a:highlight>
              <a:latin typeface="Verdana"/>
              <a:ea typeface="Verdana"/>
              <a:cs typeface="Verdana"/>
              <a:sym typeface="Verdana"/>
            </a:endParaRPr>
          </a:p>
          <a:p>
            <a:pPr>
              <a:buNone/>
            </a:pPr>
            <a:endParaRPr sz="2400"/>
          </a:p>
        </p:txBody>
      </p:sp>
      <p:cxnSp>
        <p:nvCxnSpPr>
          <p:cNvPr id="175" name="Shape 175"/>
          <p:cNvCxnSpPr/>
          <p:nvPr/>
        </p:nvCxnSpPr>
        <p:spPr>
          <a:xfrm>
            <a:off x="5266250" y="3116401"/>
            <a:ext cx="0" cy="2151899"/>
          </a:xfrm>
          <a:prstGeom prst="straightConnector1">
            <a:avLst/>
          </a:prstGeom>
          <a:noFill/>
          <a:ln w="9525" cap="flat" cmpd="sng">
            <a:solidFill>
              <a:schemeClr val="dk2"/>
            </a:solidFill>
            <a:prstDash val="solid"/>
            <a:round/>
            <a:headEnd type="triangle" w="lg" len="lg"/>
            <a:tailEnd type="triangle" w="lg" len="lg"/>
          </a:ln>
        </p:spPr>
      </p:cxnSp>
      <p:cxnSp>
        <p:nvCxnSpPr>
          <p:cNvPr id="176" name="Shape 176"/>
          <p:cNvCxnSpPr/>
          <p:nvPr/>
        </p:nvCxnSpPr>
        <p:spPr>
          <a:xfrm flipH="1">
            <a:off x="4236349" y="4082976"/>
            <a:ext cx="2059800" cy="299"/>
          </a:xfrm>
          <a:prstGeom prst="straightConnector1">
            <a:avLst/>
          </a:prstGeom>
          <a:noFill/>
          <a:ln w="9525" cap="flat" cmpd="sng">
            <a:solidFill>
              <a:schemeClr val="dk2"/>
            </a:solidFill>
            <a:prstDash val="solid"/>
            <a:round/>
            <a:headEnd type="triangle" w="lg" len="lg"/>
            <a:tailEnd type="triangle" w="lg" len="lg"/>
          </a:ln>
        </p:spPr>
      </p:cxnSp>
      <p:cxnSp>
        <p:nvCxnSpPr>
          <p:cNvPr id="177" name="Shape 177"/>
          <p:cNvCxnSpPr/>
          <p:nvPr/>
        </p:nvCxnSpPr>
        <p:spPr>
          <a:xfrm>
            <a:off x="5323775" y="4129000"/>
            <a:ext cx="552300" cy="0"/>
          </a:xfrm>
          <a:prstGeom prst="straightConnector1">
            <a:avLst/>
          </a:prstGeom>
          <a:noFill/>
          <a:ln w="9525" cap="flat" cmpd="sng">
            <a:solidFill>
              <a:schemeClr val="dk2"/>
            </a:solidFill>
            <a:prstDash val="solid"/>
            <a:round/>
            <a:headEnd type="triangle" w="lg" len="lg"/>
            <a:tailEnd type="triangle" w="lg" len="lg"/>
          </a:ln>
        </p:spPr>
      </p:cxnSp>
      <p:cxnSp>
        <p:nvCxnSpPr>
          <p:cNvPr id="178" name="Shape 178"/>
          <p:cNvCxnSpPr/>
          <p:nvPr/>
        </p:nvCxnSpPr>
        <p:spPr>
          <a:xfrm rot="10800000">
            <a:off x="5876100" y="3369574"/>
            <a:ext cx="0" cy="747900"/>
          </a:xfrm>
          <a:prstGeom prst="straightConnector1">
            <a:avLst/>
          </a:prstGeom>
          <a:noFill/>
          <a:ln w="9525" cap="flat" cmpd="sng">
            <a:solidFill>
              <a:schemeClr val="dk2"/>
            </a:solidFill>
            <a:prstDash val="solid"/>
            <a:round/>
            <a:headEnd type="triangle" w="lg" len="lg"/>
            <a:tailEnd type="triangle" w="lg" len="lg"/>
          </a:ln>
        </p:spPr>
      </p:cxnSp>
      <p:sp>
        <p:nvSpPr>
          <p:cNvPr id="179" name="Shape 179"/>
          <p:cNvSpPr txBox="1"/>
          <p:nvPr/>
        </p:nvSpPr>
        <p:spPr>
          <a:xfrm>
            <a:off x="5473351" y="4255575"/>
            <a:ext cx="402899" cy="310800"/>
          </a:xfrm>
          <a:prstGeom prst="rect">
            <a:avLst/>
          </a:prstGeom>
          <a:noFill/>
          <a:ln>
            <a:noFill/>
          </a:ln>
        </p:spPr>
        <p:txBody>
          <a:bodyPr lIns="91425" tIns="91425" rIns="91425" bIns="91425" anchor="t" anchorCtr="0">
            <a:noAutofit/>
          </a:bodyPr>
          <a:lstStyle/>
          <a:p>
            <a:r>
              <a:rPr lang="en"/>
              <a:t>3</a:t>
            </a:r>
          </a:p>
        </p:txBody>
      </p:sp>
      <p:sp>
        <p:nvSpPr>
          <p:cNvPr id="180" name="Shape 180"/>
          <p:cNvSpPr txBox="1"/>
          <p:nvPr/>
        </p:nvSpPr>
        <p:spPr>
          <a:xfrm>
            <a:off x="5876101" y="3588125"/>
            <a:ext cx="402899" cy="310800"/>
          </a:xfrm>
          <a:prstGeom prst="rect">
            <a:avLst/>
          </a:prstGeom>
          <a:noFill/>
          <a:ln>
            <a:noFill/>
          </a:ln>
        </p:spPr>
        <p:txBody>
          <a:bodyPr lIns="91425" tIns="91425" rIns="91425" bIns="91425" anchor="t" anchorCtr="0">
            <a:noAutofit/>
          </a:bodyPr>
          <a:lstStyle/>
          <a:p>
            <a:r>
              <a:rPr lang="en"/>
              <a:t>4</a:t>
            </a:r>
          </a:p>
        </p:txBody>
      </p:sp>
      <p:cxnSp>
        <p:nvCxnSpPr>
          <p:cNvPr id="181" name="Shape 181"/>
          <p:cNvCxnSpPr/>
          <p:nvPr/>
        </p:nvCxnSpPr>
        <p:spPr>
          <a:xfrm rot="10800000" flipH="1">
            <a:off x="5277750" y="3438476"/>
            <a:ext cx="586800" cy="667499"/>
          </a:xfrm>
          <a:prstGeom prst="straightConnector1">
            <a:avLst/>
          </a:prstGeom>
          <a:noFill/>
          <a:ln w="9525" cap="flat" cmpd="sng">
            <a:solidFill>
              <a:schemeClr val="dk2"/>
            </a:solidFill>
            <a:prstDash val="solid"/>
            <a:round/>
            <a:headEnd type="triangle" w="lg" len="lg"/>
            <a:tailEnd type="triangle" w="lg" len="lg"/>
          </a:ln>
        </p:spPr>
      </p:cxnSp>
      <p:sp>
        <p:nvSpPr>
          <p:cNvPr id="182" name="Shape 182"/>
          <p:cNvSpPr txBox="1"/>
          <p:nvPr/>
        </p:nvSpPr>
        <p:spPr>
          <a:xfrm>
            <a:off x="5427325" y="3438600"/>
            <a:ext cx="172500" cy="310800"/>
          </a:xfrm>
          <a:prstGeom prst="rect">
            <a:avLst/>
          </a:prstGeom>
          <a:noFill/>
          <a:ln>
            <a:noFill/>
          </a:ln>
        </p:spPr>
        <p:txBody>
          <a:bodyPr lIns="91425" tIns="91425" rIns="91425" bIns="91425" anchor="t" anchorCtr="0">
            <a:noAutofit/>
          </a:bodyPr>
          <a:lstStyle/>
          <a:p>
            <a:r>
              <a:rPr lang="en"/>
              <a:t>?</a:t>
            </a:r>
          </a:p>
        </p:txBody>
      </p:sp>
    </p:spTree>
    <p:extLst>
      <p:ext uri="{BB962C8B-B14F-4D97-AF65-F5344CB8AC3E}">
        <p14:creationId xmlns:p14="http://schemas.microsoft.com/office/powerpoint/2010/main" val="11102175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Evaluating cond</a:t>
            </a:r>
          </a:p>
        </p:txBody>
      </p:sp>
      <p:sp>
        <p:nvSpPr>
          <p:cNvPr id="122" name="Shape 122"/>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cost : String -&gt; Number</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given a Topping, produce the cost of a </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pizza with that topping</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(define (cost topping)</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(cond</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"cheese")     9.00]</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"pepperoni") 10.50]</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"chicken")   11.25]</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"broccoli")  10.25]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[else 20.00]))</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(cost "sausage")</a:t>
            </a:r>
          </a:p>
        </p:txBody>
      </p:sp>
    </p:spTree>
    <p:extLst>
      <p:ext uri="{BB962C8B-B14F-4D97-AF65-F5344CB8AC3E}">
        <p14:creationId xmlns:p14="http://schemas.microsoft.com/office/powerpoint/2010/main" val="819233840"/>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Evaluating cond</a:t>
            </a:r>
          </a:p>
        </p:txBody>
      </p:sp>
      <p:sp>
        <p:nvSpPr>
          <p:cNvPr id="128" name="Shape 128"/>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cost : String -&gt; Number</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given a Topping, produce the cost of a </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pizza with that topping</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(define (cost topping)</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(cond</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a:t>
            </a:r>
            <a:r>
              <a:rPr lang="en" sz="2400">
                <a:solidFill>
                  <a:srgbClr val="0000FF"/>
                </a:solidFill>
                <a:latin typeface="Courier New"/>
                <a:ea typeface="Courier New"/>
                <a:cs typeface="Courier New"/>
                <a:sym typeface="Courier New"/>
              </a:rPr>
              <a:t>(string=? topping "cheese")</a:t>
            </a:r>
            <a:r>
              <a:rPr lang="en" sz="2400">
                <a:solidFill>
                  <a:schemeClr val="dk1"/>
                </a:solidFill>
                <a:latin typeface="Courier New"/>
                <a:ea typeface="Courier New"/>
                <a:cs typeface="Courier New"/>
                <a:sym typeface="Courier New"/>
              </a:rPr>
              <a:t>     </a:t>
            </a:r>
            <a:r>
              <a:rPr lang="en" sz="2400">
                <a:solidFill>
                  <a:srgbClr val="FF00FF"/>
                </a:solidFill>
                <a:latin typeface="Courier New"/>
                <a:ea typeface="Courier New"/>
                <a:cs typeface="Courier New"/>
                <a:sym typeface="Courier New"/>
              </a:rPr>
              <a:t>9.00</a:t>
            </a:r>
            <a:r>
              <a:rPr lang="en" sz="2400">
                <a:solidFill>
                  <a:schemeClr val="dk1"/>
                </a:solidFill>
                <a:latin typeface="Courier New"/>
                <a:ea typeface="Courier New"/>
                <a:cs typeface="Courier New"/>
                <a:sym typeface="Courier New"/>
              </a:rPr>
              <a:t>]</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"pepperoni") 10.50]</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"chicken")   11.25]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"broccoli")  10.25]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[else 20.00]))</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(cost "sausage")</a:t>
            </a:r>
          </a:p>
        </p:txBody>
      </p:sp>
      <p:sp>
        <p:nvSpPr>
          <p:cNvPr id="129" name="Shape 129"/>
          <p:cNvSpPr/>
          <p:nvPr/>
        </p:nvSpPr>
        <p:spPr>
          <a:xfrm>
            <a:off x="1085775" y="4203900"/>
            <a:ext cx="7080599" cy="14199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0" name="Shape 130"/>
          <p:cNvSpPr/>
          <p:nvPr/>
        </p:nvSpPr>
        <p:spPr>
          <a:xfrm>
            <a:off x="399050" y="3062425"/>
            <a:ext cx="4027499" cy="7635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 name="Shape 131"/>
          <p:cNvSpPr txBox="1"/>
          <p:nvPr/>
        </p:nvSpPr>
        <p:spPr>
          <a:xfrm>
            <a:off x="5651575" y="2709800"/>
            <a:ext cx="2988300" cy="890999"/>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rPr>
              <a:t>a cond clause has two parts</a:t>
            </a:r>
          </a:p>
        </p:txBody>
      </p:sp>
      <p:cxnSp>
        <p:nvCxnSpPr>
          <p:cNvPr id="132" name="Shape 132"/>
          <p:cNvCxnSpPr/>
          <p:nvPr/>
        </p:nvCxnSpPr>
        <p:spPr>
          <a:xfrm flipH="1">
            <a:off x="3489299" y="3424350"/>
            <a:ext cx="2524200" cy="436200"/>
          </a:xfrm>
          <a:prstGeom prst="straightConnector1">
            <a:avLst/>
          </a:prstGeom>
          <a:noFill/>
          <a:ln w="9525" cap="flat" cmpd="sng">
            <a:solidFill>
              <a:schemeClr val="dk2"/>
            </a:solidFill>
            <a:prstDash val="solid"/>
            <a:round/>
            <a:headEnd type="none" w="lg" len="lg"/>
            <a:tailEnd type="triangle" w="lg" len="lg"/>
          </a:ln>
        </p:spPr>
      </p:cxnSp>
      <p:cxnSp>
        <p:nvCxnSpPr>
          <p:cNvPr id="133" name="Shape 133"/>
          <p:cNvCxnSpPr/>
          <p:nvPr/>
        </p:nvCxnSpPr>
        <p:spPr>
          <a:xfrm>
            <a:off x="5985675" y="3433650"/>
            <a:ext cx="1540499" cy="43620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2347742572"/>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structure of cond</a:t>
            </a:r>
          </a:p>
        </p:txBody>
      </p:sp>
      <p:sp>
        <p:nvSpPr>
          <p:cNvPr id="139" name="Shape 139"/>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2700">
                <a:solidFill>
                  <a:srgbClr val="843C24"/>
                </a:solidFill>
                <a:latin typeface="Consolas"/>
                <a:ea typeface="Consolas"/>
                <a:cs typeface="Consolas"/>
                <a:sym typeface="Consolas"/>
              </a:rPr>
              <a:t>(</a:t>
            </a:r>
            <a:r>
              <a:rPr lang="en" sz="2700">
                <a:solidFill>
                  <a:srgbClr val="0077AA"/>
                </a:solidFill>
                <a:latin typeface="Consolas"/>
                <a:ea typeface="Consolas"/>
                <a:cs typeface="Consolas"/>
                <a:sym typeface="Consolas"/>
                <a:hlinkClick r:id="rId3"/>
              </a:rPr>
              <a:t>cond</a:t>
            </a:r>
            <a:r>
              <a:rPr lang="en" sz="2700">
                <a:solidFill>
                  <a:schemeClr val="dk1"/>
                </a:solidFill>
                <a:latin typeface="Consolas"/>
                <a:ea typeface="Consolas"/>
                <a:cs typeface="Consolas"/>
                <a:sym typeface="Consolas"/>
              </a:rPr>
              <a:t>  </a:t>
            </a:r>
          </a:p>
          <a:p>
            <a:pPr lvl="0" rtl="0">
              <a:spcBef>
                <a:spcPts val="0"/>
              </a:spcBef>
              <a:buNone/>
            </a:pPr>
            <a:r>
              <a:rPr lang="en" sz="2700">
                <a:solidFill>
                  <a:srgbClr val="843C24"/>
                </a:solidFill>
                <a:latin typeface="Consolas"/>
                <a:ea typeface="Consolas"/>
                <a:cs typeface="Consolas"/>
                <a:sym typeface="Consolas"/>
              </a:rPr>
              <a:t>  [</a:t>
            </a:r>
            <a:r>
              <a:rPr lang="en" sz="2700" i="1">
                <a:solidFill>
                  <a:srgbClr val="444444"/>
                </a:solidFill>
                <a:latin typeface="Consolas"/>
                <a:ea typeface="Consolas"/>
                <a:cs typeface="Consolas"/>
                <a:sym typeface="Consolas"/>
              </a:rPr>
              <a:t>ConditionExpression1</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ResultExpression1</a:t>
            </a:r>
            <a:r>
              <a:rPr lang="en" sz="2700">
                <a:solidFill>
                  <a:srgbClr val="843C24"/>
                </a:solidFill>
                <a:latin typeface="Consolas"/>
                <a:ea typeface="Consolas"/>
                <a:cs typeface="Consolas"/>
                <a:sym typeface="Consolas"/>
              </a:rPr>
              <a:t>]</a:t>
            </a:r>
            <a:r>
              <a:rPr lang="en" sz="2700">
                <a:solidFill>
                  <a:schemeClr val="dk1"/>
                </a:solidFill>
                <a:latin typeface="Consolas"/>
                <a:ea typeface="Consolas"/>
                <a:cs typeface="Consolas"/>
                <a:sym typeface="Consolas"/>
              </a:rPr>
              <a:t> </a:t>
            </a:r>
          </a:p>
          <a:p>
            <a:pPr lvl="0" rtl="0">
              <a:spcBef>
                <a:spcPts val="0"/>
              </a:spcBef>
              <a:buNone/>
            </a:pPr>
            <a:r>
              <a:rPr lang="en" sz="2700">
                <a:solidFill>
                  <a:schemeClr val="dk1"/>
                </a:solidFill>
                <a:latin typeface="Consolas"/>
                <a:ea typeface="Consolas"/>
                <a:cs typeface="Consolas"/>
                <a:sym typeface="Consolas"/>
              </a:rPr>
              <a:t>  </a:t>
            </a:r>
            <a:r>
              <a:rPr lang="en" sz="2700">
                <a:solidFill>
                  <a:srgbClr val="843C24"/>
                </a:solidFill>
                <a:latin typeface="Consolas"/>
                <a:ea typeface="Consolas"/>
                <a:cs typeface="Consolas"/>
                <a:sym typeface="Consolas"/>
              </a:rPr>
              <a:t>[</a:t>
            </a:r>
            <a:r>
              <a:rPr lang="en" sz="2700" i="1">
                <a:solidFill>
                  <a:srgbClr val="444444"/>
                </a:solidFill>
                <a:latin typeface="Consolas"/>
                <a:ea typeface="Consolas"/>
                <a:cs typeface="Consolas"/>
                <a:sym typeface="Consolas"/>
              </a:rPr>
              <a:t>ConditionExpression2</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ResultExpression2</a:t>
            </a:r>
            <a:r>
              <a:rPr lang="en" sz="2700">
                <a:solidFill>
                  <a:srgbClr val="843C24"/>
                </a:solidFill>
                <a:latin typeface="Consolas"/>
                <a:ea typeface="Consolas"/>
                <a:cs typeface="Consolas"/>
                <a:sym typeface="Consolas"/>
              </a:rPr>
              <a:t>]</a:t>
            </a:r>
            <a:r>
              <a:rPr lang="en" sz="2700">
                <a:solidFill>
                  <a:schemeClr val="dk1"/>
                </a:solidFill>
                <a:latin typeface="Consolas"/>
                <a:ea typeface="Consolas"/>
                <a:cs typeface="Consolas"/>
                <a:sym typeface="Consolas"/>
              </a:rPr>
              <a:t>  </a:t>
            </a:r>
          </a:p>
          <a:p>
            <a:pPr lvl="0" rtl="0">
              <a:spcBef>
                <a:spcPts val="0"/>
              </a:spcBef>
              <a:buNone/>
            </a:pPr>
            <a:r>
              <a:rPr lang="en" sz="2700">
                <a:solidFill>
                  <a:schemeClr val="dk1"/>
                </a:solidFill>
                <a:latin typeface="Consolas"/>
                <a:ea typeface="Consolas"/>
                <a:cs typeface="Consolas"/>
                <a:sym typeface="Consolas"/>
              </a:rPr>
              <a:t>   </a:t>
            </a:r>
            <a:r>
              <a:rPr lang="en" sz="2700">
                <a:solidFill>
                  <a:srgbClr val="0077AA"/>
                </a:solidFill>
                <a:latin typeface="Consolas"/>
                <a:ea typeface="Consolas"/>
                <a:cs typeface="Consolas"/>
                <a:sym typeface="Consolas"/>
                <a:hlinkClick r:id="rId4"/>
              </a:rPr>
              <a:t>....</a:t>
            </a:r>
            <a:r>
              <a:rPr lang="en" sz="2700">
                <a:solidFill>
                  <a:schemeClr val="dk1"/>
                </a:solidFill>
                <a:latin typeface="Consolas"/>
                <a:ea typeface="Consolas"/>
                <a:cs typeface="Consolas"/>
                <a:sym typeface="Consolas"/>
              </a:rPr>
              <a:t>  </a:t>
            </a:r>
          </a:p>
          <a:p>
            <a:pPr lvl="0">
              <a:spcBef>
                <a:spcPts val="0"/>
              </a:spcBef>
              <a:buNone/>
            </a:pPr>
            <a:r>
              <a:rPr lang="en" sz="2700">
                <a:solidFill>
                  <a:srgbClr val="843C24"/>
                </a:solidFill>
                <a:latin typeface="Consolas"/>
                <a:ea typeface="Consolas"/>
                <a:cs typeface="Consolas"/>
                <a:sym typeface="Consolas"/>
              </a:rPr>
              <a:t>  [</a:t>
            </a:r>
            <a:r>
              <a:rPr lang="en" sz="2700" i="1">
                <a:solidFill>
                  <a:srgbClr val="444444"/>
                </a:solidFill>
                <a:latin typeface="Consolas"/>
                <a:ea typeface="Consolas"/>
                <a:cs typeface="Consolas"/>
                <a:sym typeface="Consolas"/>
              </a:rPr>
              <a:t>ConditionExpressionN</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ResultExpressionN</a:t>
            </a:r>
            <a:r>
              <a:rPr lang="en" sz="2700">
                <a:solidFill>
                  <a:srgbClr val="843C24"/>
                </a:solidFill>
                <a:latin typeface="Consolas"/>
                <a:ea typeface="Consolas"/>
                <a:cs typeface="Consolas"/>
                <a:sym typeface="Consolas"/>
              </a:rPr>
              <a:t>])</a:t>
            </a:r>
          </a:p>
        </p:txBody>
      </p:sp>
    </p:spTree>
    <p:extLst>
      <p:ext uri="{BB962C8B-B14F-4D97-AF65-F5344CB8AC3E}">
        <p14:creationId xmlns:p14="http://schemas.microsoft.com/office/powerpoint/2010/main" val="119373315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check-expect with pizza toppings</a:t>
            </a:r>
          </a:p>
        </p:txBody>
      </p:sp>
      <p:sp>
        <p:nvSpPr>
          <p:cNvPr id="145" name="Shape 145"/>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"cheese"</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9.00</a:t>
            </a:r>
            <a:r>
              <a:rPr lang="en" sz="30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"pepperoni"</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10.50</a:t>
            </a:r>
            <a:r>
              <a:rPr lang="en" sz="30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"chicken"</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11.25</a:t>
            </a:r>
            <a:r>
              <a:rPr lang="en" sz="3000">
                <a:solidFill>
                  <a:schemeClr val="dk1"/>
                </a:solidFill>
                <a:highlight>
                  <a:srgbClr val="FFFFFF"/>
                </a:highlight>
                <a:latin typeface="Consolas"/>
                <a:ea typeface="Consolas"/>
                <a:cs typeface="Consolas"/>
                <a:sym typeface="Consolas"/>
              </a:rPr>
              <a:t>)</a:t>
            </a:r>
          </a:p>
          <a:p>
            <a:pPr marR="0" lv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"broccoli"</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10.25</a:t>
            </a:r>
            <a:r>
              <a:rPr lang="en" sz="30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2743265801"/>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992766"/>
            <a:ext cx="8520599" cy="2736899"/>
          </a:xfrm>
          <a:prstGeom prst="rect">
            <a:avLst/>
          </a:prstGeom>
        </p:spPr>
        <p:txBody>
          <a:bodyPr lIns="91425" tIns="91425" rIns="91425" bIns="91425" anchor="b" anchorCtr="0">
            <a:noAutofit/>
          </a:bodyPr>
          <a:lstStyle/>
          <a:p>
            <a:pPr lvl="0">
              <a:spcBef>
                <a:spcPts val="0"/>
              </a:spcBef>
              <a:buNone/>
            </a:pPr>
            <a:endParaRPr/>
          </a:p>
        </p:txBody>
      </p:sp>
      <p:sp>
        <p:nvSpPr>
          <p:cNvPr id="55" name="Shape 55"/>
          <p:cNvSpPr txBox="1">
            <a:spLocks noGrp="1"/>
          </p:cNvSpPr>
          <p:nvPr>
            <p:ph type="subTitle" idx="1"/>
          </p:nvPr>
        </p:nvSpPr>
        <p:spPr>
          <a:xfrm>
            <a:off x="311700" y="3778833"/>
            <a:ext cx="8520599" cy="1056899"/>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0107138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Warm Up</a:t>
            </a:r>
          </a:p>
        </p:txBody>
      </p:sp>
      <p:sp>
        <p:nvSpPr>
          <p:cNvPr id="61" name="Shape 6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3000"/>
              <a:t>In your notebooks:</a:t>
            </a:r>
          </a:p>
          <a:p>
            <a:pPr marL="457200" lvl="0" indent="-298450">
              <a:spcBef>
                <a:spcPts val="0"/>
              </a:spcBef>
              <a:spcAft>
                <a:spcPts val="0"/>
              </a:spcAft>
              <a:buClr>
                <a:schemeClr val="dk1"/>
              </a:buClr>
              <a:buSzPct val="36666"/>
              <a:buFont typeface="Arial"/>
              <a:buNone/>
            </a:pPr>
            <a:r>
              <a:rPr lang="en" sz="3000">
                <a:solidFill>
                  <a:schemeClr val="dk1"/>
                </a:solidFill>
                <a:latin typeface="Ubuntu Mono"/>
                <a:ea typeface="Ubuntu Mono"/>
                <a:cs typeface="Ubuntu Mono"/>
                <a:sym typeface="Ubuntu Mono"/>
              </a:rPr>
              <a:t>Design a function called </a:t>
            </a:r>
            <a:r>
              <a:rPr lang="en" sz="3000" b="1">
                <a:solidFill>
                  <a:schemeClr val="dk1"/>
                </a:solidFill>
                <a:latin typeface="Ubuntu Mono"/>
                <a:ea typeface="Ubuntu Mono"/>
                <a:cs typeface="Ubuntu Mono"/>
                <a:sym typeface="Ubuntu Mono"/>
              </a:rPr>
              <a:t>next</a:t>
            </a:r>
            <a:r>
              <a:rPr lang="en" sz="3000">
                <a:solidFill>
                  <a:schemeClr val="dk1"/>
                </a:solidFill>
                <a:latin typeface="Ubuntu Mono"/>
                <a:ea typeface="Ubuntu Mono"/>
                <a:cs typeface="Ubuntu Mono"/>
                <a:sym typeface="Ubuntu Mono"/>
              </a:rPr>
              <a:t>, which consumes a traffic-light-state and returns the next traffic light.</a:t>
            </a:r>
          </a:p>
        </p:txBody>
      </p:sp>
    </p:spTree>
    <p:extLst>
      <p:ext uri="{BB962C8B-B14F-4D97-AF65-F5344CB8AC3E}">
        <p14:creationId xmlns:p14="http://schemas.microsoft.com/office/powerpoint/2010/main" val="102778475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Finish design problems, email a working program</a:t>
            </a:r>
          </a:p>
        </p:txBody>
      </p:sp>
      <p:sp>
        <p:nvSpPr>
          <p:cNvPr id="67" name="Shape 67"/>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a:t>1. Some states have different tax rates. New York is 8%, Pennsylvania is 3%, and Delaware is 0%. All other states are 5%. Write a function that takes in the price of an item and and returns how much the tax will be on the item.</a:t>
            </a:r>
          </a:p>
          <a:p>
            <a:pPr lvl="0" rtl="0">
              <a:spcBef>
                <a:spcPts val="0"/>
              </a:spcBef>
              <a:buClr>
                <a:schemeClr val="dk1"/>
              </a:buClr>
              <a:buSzPct val="61111"/>
              <a:buFont typeface="Arial"/>
              <a:buNone/>
            </a:pPr>
            <a:r>
              <a:rPr lang="en"/>
              <a:t>2. You are putting together a list of flowers in your garden based on their color. You have red roses, purple tulips, and yellow daisies. Write a function that takes in the color of a flower and returns the name of the flower.</a:t>
            </a:r>
          </a:p>
          <a:p>
            <a:pPr lvl="0" rtl="0">
              <a:spcBef>
                <a:spcPts val="0"/>
              </a:spcBef>
              <a:buClr>
                <a:schemeClr val="dk1"/>
              </a:buClr>
              <a:buSzPct val="61111"/>
              <a:buFont typeface="Arial"/>
              <a:buNone/>
            </a:pPr>
            <a:r>
              <a:rPr lang="en"/>
              <a:t>3. The grocery store charges $2/pound for a turkey for the first 5 pounds, and then $1/pound for every pound after that. Write a function that takes in the weight of a turkey and returns how much it will cost.</a:t>
            </a:r>
          </a:p>
          <a:p>
            <a:pPr lvl="0" rtl="0">
              <a:spcBef>
                <a:spcPts val="0"/>
              </a:spcBef>
              <a:buClr>
                <a:schemeClr val="dk1"/>
              </a:buClr>
              <a:buSzPct val="61111"/>
              <a:buFont typeface="Arial"/>
              <a:buNone/>
            </a:pPr>
            <a:r>
              <a:rPr lang="en"/>
              <a:t>4. Write a function which takes an image and a string, representing whether to produce a “bigger” or “smaller” image. The function should return an image half as big if the string is “smaller” and an image twice as big if the string is “bigger”.</a:t>
            </a:r>
          </a:p>
          <a:p>
            <a:pPr lvl="0" rtl="0">
              <a:spcBef>
                <a:spcPts val="0"/>
              </a:spcBef>
              <a:buClr>
                <a:schemeClr val="dk1"/>
              </a:buClr>
              <a:buSzPct val="61111"/>
              <a:buFont typeface="Arial"/>
              <a:buNone/>
            </a:pPr>
            <a:endParaRPr/>
          </a:p>
          <a:p>
            <a:pPr lvl="0">
              <a:spcBef>
                <a:spcPts val="0"/>
              </a:spcBef>
              <a:buNone/>
            </a:pPr>
            <a:endParaRPr/>
          </a:p>
        </p:txBody>
      </p:sp>
    </p:spTree>
    <p:extLst>
      <p:ext uri="{BB962C8B-B14F-4D97-AF65-F5344CB8AC3E}">
        <p14:creationId xmlns:p14="http://schemas.microsoft.com/office/powerpoint/2010/main" val="287134893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enhancing keypress</a:t>
            </a:r>
          </a:p>
        </p:txBody>
      </p:sp>
      <p:sp>
        <p:nvSpPr>
          <p:cNvPr id="73" name="Shape 73"/>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2400">
                <a:solidFill>
                  <a:srgbClr val="000000"/>
                </a:solidFill>
                <a:latin typeface="Consolas"/>
                <a:ea typeface="Consolas"/>
                <a:cs typeface="Consolas"/>
                <a:sym typeface="Consolas"/>
              </a:rPr>
              <a:t>;; keypress ;;</a:t>
            </a:r>
          </a:p>
          <a:p>
            <a:pPr lvl="0" rtl="0">
              <a:spcBef>
                <a:spcPts val="0"/>
              </a:spcBef>
              <a:buNone/>
            </a:pPr>
            <a:r>
              <a:rPr lang="en" sz="2400">
                <a:solidFill>
                  <a:srgbClr val="000000"/>
                </a:solidFill>
                <a:latin typeface="Consolas"/>
                <a:ea typeface="Consolas"/>
                <a:cs typeface="Consolas"/>
                <a:sym typeface="Consolas"/>
              </a:rPr>
              <a:t>; Number String -&gt; Number</a:t>
            </a:r>
          </a:p>
          <a:p>
            <a:pPr lvl="0" rtl="0">
              <a:spcBef>
                <a:spcPts val="0"/>
              </a:spcBef>
              <a:spcAft>
                <a:spcPts val="0"/>
              </a:spcAft>
              <a:buNone/>
            </a:pPr>
            <a:r>
              <a:rPr lang="en" sz="2400">
                <a:solidFill>
                  <a:srgbClr val="000000"/>
                </a:solidFill>
                <a:latin typeface="Consolas"/>
                <a:ea typeface="Consolas"/>
                <a:cs typeface="Consolas"/>
                <a:sym typeface="Consolas"/>
              </a:rPr>
              <a:t>; consumes the current world state and a key and </a:t>
            </a:r>
          </a:p>
          <a:p>
            <a:pPr lvl="0" rtl="0">
              <a:spcBef>
                <a:spcPts val="0"/>
              </a:spcBef>
              <a:spcAft>
                <a:spcPts val="0"/>
              </a:spcAft>
              <a:buNone/>
            </a:pPr>
            <a:r>
              <a:rPr lang="en" sz="2400">
                <a:solidFill>
                  <a:srgbClr val="000000"/>
                </a:solidFill>
                <a:latin typeface="Consolas"/>
                <a:ea typeface="Consolas"/>
                <a:cs typeface="Consolas"/>
                <a:sym typeface="Consolas"/>
              </a:rPr>
              <a:t>; produces the next world state. If “r” is </a:t>
            </a:r>
          </a:p>
          <a:p>
            <a:pPr lvl="0">
              <a:spcBef>
                <a:spcPts val="0"/>
              </a:spcBef>
              <a:buNone/>
            </a:pPr>
            <a:r>
              <a:rPr lang="en" sz="2400">
                <a:solidFill>
                  <a:srgbClr val="000000"/>
                </a:solidFill>
                <a:latin typeface="Consolas"/>
                <a:ea typeface="Consolas"/>
                <a:cs typeface="Consolas"/>
                <a:sym typeface="Consolas"/>
              </a:rPr>
              <a:t>; pressed reset to the 0, otherwise do nothing.</a:t>
            </a:r>
          </a:p>
        </p:txBody>
      </p:sp>
    </p:spTree>
    <p:extLst>
      <p:ext uri="{BB962C8B-B14F-4D97-AF65-F5344CB8AC3E}">
        <p14:creationId xmlns:p14="http://schemas.microsoft.com/office/powerpoint/2010/main" val="209100897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look at the big-bang expression</a:t>
            </a:r>
          </a:p>
        </p:txBody>
      </p:sp>
      <p:sp>
        <p:nvSpPr>
          <p:cNvPr id="79" name="Shape 79"/>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Clr>
                <a:schemeClr val="dk1"/>
              </a:buClr>
              <a:buSzPct val="45833"/>
              <a:buFont typeface="Arial"/>
              <a:buNone/>
            </a:pPr>
            <a:r>
              <a:rPr lang="en" sz="2400">
                <a:latin typeface="Consolas"/>
                <a:ea typeface="Consolas"/>
                <a:cs typeface="Consolas"/>
                <a:sym typeface="Consolas"/>
              </a:rPr>
              <a:t>(define (main ws)</a:t>
            </a:r>
          </a:p>
          <a:p>
            <a:pPr lvl="0" rtl="0">
              <a:spcBef>
                <a:spcPts val="0"/>
              </a:spcBef>
              <a:buClr>
                <a:schemeClr val="dk1"/>
              </a:buClr>
              <a:buSzPct val="45833"/>
              <a:buFont typeface="Arial"/>
              <a:buNone/>
            </a:pPr>
            <a:r>
              <a:rPr lang="en" sz="2400">
                <a:latin typeface="Consolas"/>
                <a:ea typeface="Consolas"/>
                <a:cs typeface="Consolas"/>
                <a:sym typeface="Consolas"/>
              </a:rPr>
              <a:t>  (big-bang ws</a:t>
            </a:r>
          </a:p>
          <a:p>
            <a:pPr lvl="0" rtl="0">
              <a:spcBef>
                <a:spcPts val="0"/>
              </a:spcBef>
              <a:buClr>
                <a:schemeClr val="dk1"/>
              </a:buClr>
              <a:buSzPct val="45833"/>
              <a:buFont typeface="Arial"/>
              <a:buNone/>
            </a:pPr>
            <a:r>
              <a:rPr lang="en" sz="2400">
                <a:latin typeface="Consolas"/>
                <a:ea typeface="Consolas"/>
                <a:cs typeface="Consolas"/>
                <a:sym typeface="Consolas"/>
              </a:rPr>
              <a:t>            [on-tick   tock]</a:t>
            </a:r>
          </a:p>
          <a:p>
            <a:pPr lvl="0" rtl="0">
              <a:spcBef>
                <a:spcPts val="0"/>
              </a:spcBef>
              <a:buClr>
                <a:schemeClr val="dk1"/>
              </a:buClr>
              <a:buSzPct val="45833"/>
              <a:buFont typeface="Arial"/>
              <a:buNone/>
            </a:pPr>
            <a:r>
              <a:rPr lang="en" sz="2400">
                <a:latin typeface="Consolas"/>
                <a:ea typeface="Consolas"/>
                <a:cs typeface="Consolas"/>
                <a:sym typeface="Consolas"/>
              </a:rPr>
              <a:t>            [to-draw   render]</a:t>
            </a:r>
          </a:p>
          <a:p>
            <a:pPr lvl="0" rtl="0">
              <a:spcBef>
                <a:spcPts val="0"/>
              </a:spcBef>
              <a:buClr>
                <a:schemeClr val="dk1"/>
              </a:buClr>
              <a:buSzPct val="45833"/>
              <a:buFont typeface="Arial"/>
              <a:buNone/>
            </a:pPr>
            <a:r>
              <a:rPr lang="en" sz="2400">
                <a:latin typeface="Consolas"/>
                <a:ea typeface="Consolas"/>
                <a:cs typeface="Consolas"/>
                <a:sym typeface="Consolas"/>
              </a:rPr>
              <a:t>            [on-key    keypress]</a:t>
            </a:r>
          </a:p>
          <a:p>
            <a:pPr lvl="0" rtl="0">
              <a:spcBef>
                <a:spcPts val="0"/>
              </a:spcBef>
              <a:buClr>
                <a:schemeClr val="dk1"/>
              </a:buClr>
              <a:buSzPct val="45833"/>
              <a:buFont typeface="Arial"/>
              <a:buNone/>
            </a:pPr>
            <a:r>
              <a:rPr lang="en" sz="2400">
                <a:latin typeface="Consolas"/>
                <a:ea typeface="Consolas"/>
                <a:cs typeface="Consolas"/>
                <a:sym typeface="Consolas"/>
              </a:rPr>
              <a:t>            [stop-when end?]))</a:t>
            </a:r>
          </a:p>
          <a:p>
            <a:pPr lvl="0">
              <a:spcBef>
                <a:spcPts val="0"/>
              </a:spcBef>
              <a:buNone/>
            </a:pPr>
            <a:endParaRPr sz="2400">
              <a:latin typeface="Consolas"/>
              <a:ea typeface="Consolas"/>
              <a:cs typeface="Consolas"/>
              <a:sym typeface="Consolas"/>
            </a:endParaRPr>
          </a:p>
        </p:txBody>
      </p:sp>
    </p:spTree>
    <p:extLst>
      <p:ext uri="{BB962C8B-B14F-4D97-AF65-F5344CB8AC3E}">
        <p14:creationId xmlns:p14="http://schemas.microsoft.com/office/powerpoint/2010/main" val="730459561"/>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159300" y="593375"/>
            <a:ext cx="8915099" cy="763500"/>
          </a:xfrm>
          <a:prstGeom prst="rect">
            <a:avLst/>
          </a:prstGeom>
        </p:spPr>
        <p:txBody>
          <a:bodyPr lIns="91425" tIns="91425" rIns="91425" bIns="91425" anchor="t" anchorCtr="0">
            <a:noAutofit/>
          </a:bodyPr>
          <a:lstStyle/>
          <a:p>
            <a:pPr lvl="0" rtl="0">
              <a:spcBef>
                <a:spcPts val="0"/>
              </a:spcBef>
              <a:buNone/>
            </a:pPr>
            <a:r>
              <a:rPr lang="en"/>
              <a:t>; next : String -&gt; String</a:t>
            </a:r>
          </a:p>
          <a:p>
            <a:pPr lvl="0">
              <a:spcBef>
                <a:spcPts val="0"/>
              </a:spcBef>
              <a:buNone/>
            </a:pPr>
            <a:r>
              <a:rPr lang="en"/>
              <a:t>; consumes a traffic light state and returns the next light</a:t>
            </a:r>
          </a:p>
        </p:txBody>
      </p:sp>
      <p:sp>
        <p:nvSpPr>
          <p:cNvPr id="85" name="Shape 85"/>
          <p:cNvSpPr txBox="1">
            <a:spLocks noGrp="1"/>
          </p:cNvSpPr>
          <p:nvPr>
            <p:ph type="body" idx="1"/>
          </p:nvPr>
        </p:nvSpPr>
        <p:spPr>
          <a:xfrm>
            <a:off x="37775" y="1536625"/>
            <a:ext cx="9258599" cy="4555199"/>
          </a:xfrm>
          <a:prstGeom prst="rect">
            <a:avLst/>
          </a:prstGeom>
        </p:spPr>
        <p:txBody>
          <a:bodyPr lIns="91425" tIns="91425" rIns="91425" bIns="91425" anchor="t" anchorCtr="0">
            <a:noAutofit/>
          </a:bodyPr>
          <a:lstStyle/>
          <a:p>
            <a:pPr lvl="0" rtl="0">
              <a:spcBef>
                <a:spcPts val="0"/>
              </a:spcBef>
              <a:spcAft>
                <a:spcPts val="0"/>
              </a:spcAft>
              <a:buNone/>
            </a:pP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3"/>
              </a:rPr>
              <a:t>define</a:t>
            </a: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next traffic-light-state</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4"/>
              </a:rPr>
              <a:t>cond</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"red"</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"green"</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"green"</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"yellow"</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"yellow"</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"red"</a:t>
            </a:r>
            <a:r>
              <a:rPr lang="en" sz="2400">
                <a:solidFill>
                  <a:srgbClr val="843C24"/>
                </a:solidFill>
                <a:latin typeface="Consolas"/>
                <a:ea typeface="Consolas"/>
                <a:cs typeface="Consolas"/>
                <a:sym typeface="Consolas"/>
              </a:rPr>
              <a:t>]))</a:t>
            </a:r>
          </a:p>
          <a:p>
            <a:pPr lvl="0">
              <a:spcBef>
                <a:spcPts val="0"/>
              </a:spcBef>
              <a:buNone/>
            </a:pPr>
            <a:endParaRPr/>
          </a:p>
        </p:txBody>
      </p:sp>
    </p:spTree>
    <p:extLst>
      <p:ext uri="{BB962C8B-B14F-4D97-AF65-F5344CB8AC3E}">
        <p14:creationId xmlns:p14="http://schemas.microsoft.com/office/powerpoint/2010/main" val="8359891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Exercise 0</a:t>
            </a:r>
          </a:p>
        </p:txBody>
      </p:sp>
      <p:sp>
        <p:nvSpPr>
          <p:cNvPr id="168" name="Shape 168"/>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highlight>
                  <a:srgbClr val="FFFFFF"/>
                </a:highlight>
                <a:latin typeface="Times New Roman"/>
                <a:ea typeface="Times New Roman"/>
                <a:cs typeface="Times New Roman"/>
                <a:sym typeface="Times New Roman"/>
              </a:rPr>
              <a:t> The direct goal of this exercise is to create an expression that computes the distance of some specific Cartesian point (</a:t>
            </a:r>
            <a:r>
              <a:rPr lang="en" sz="2400" i="1">
                <a:solidFill>
                  <a:srgbClr val="000000"/>
                </a:solidFill>
                <a:highlight>
                  <a:srgbClr val="FFFFFF"/>
                </a:highlight>
                <a:latin typeface="Times New Roman"/>
                <a:ea typeface="Times New Roman"/>
                <a:cs typeface="Times New Roman"/>
                <a:sym typeface="Times New Roman"/>
              </a:rPr>
              <a:t>x,y</a:t>
            </a:r>
            <a:r>
              <a:rPr lang="en" sz="2400">
                <a:solidFill>
                  <a:srgbClr val="000000"/>
                </a:solidFill>
                <a:highlight>
                  <a:srgbClr val="FFFFFF"/>
                </a:highlight>
                <a:latin typeface="Times New Roman"/>
                <a:ea typeface="Times New Roman"/>
                <a:cs typeface="Times New Roman"/>
                <a:sym typeface="Times New Roman"/>
              </a:rPr>
              <a:t>) from the origin (0</a:t>
            </a:r>
            <a:r>
              <a:rPr lang="en" sz="2400" i="1">
                <a:solidFill>
                  <a:srgbClr val="000000"/>
                </a:solidFill>
                <a:highlight>
                  <a:srgbClr val="FFFFFF"/>
                </a:highlight>
                <a:latin typeface="Times New Roman"/>
                <a:ea typeface="Times New Roman"/>
                <a:cs typeface="Times New Roman"/>
                <a:sym typeface="Times New Roman"/>
              </a:rPr>
              <a:t>,</a:t>
            </a:r>
            <a:r>
              <a:rPr lang="en" sz="2400">
                <a:solidFill>
                  <a:srgbClr val="000000"/>
                </a:solidFill>
                <a:highlight>
                  <a:srgbClr val="FFFFFF"/>
                </a:highlight>
                <a:latin typeface="Times New Roman"/>
                <a:ea typeface="Times New Roman"/>
                <a:cs typeface="Times New Roman"/>
                <a:sym typeface="Times New Roman"/>
              </a:rPr>
              <a:t>0). The indirect goal is to introduce some basic programming habits.</a:t>
            </a:r>
          </a:p>
        </p:txBody>
      </p:sp>
    </p:spTree>
    <p:extLst>
      <p:ext uri="{BB962C8B-B14F-4D97-AF65-F5344CB8AC3E}">
        <p14:creationId xmlns:p14="http://schemas.microsoft.com/office/powerpoint/2010/main" val="3261186287"/>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Objectives</a:t>
            </a:r>
          </a:p>
        </p:txBody>
      </p:sp>
      <p:sp>
        <p:nvSpPr>
          <p:cNvPr id="91" name="Shape 91"/>
          <p:cNvSpPr txBox="1">
            <a:spLocks noGrp="1"/>
          </p:cNvSpPr>
          <p:nvPr>
            <p:ph type="body" idx="1"/>
          </p:nvPr>
        </p:nvSpPr>
        <p:spPr>
          <a:xfrm>
            <a:off x="311700" y="1536633"/>
            <a:ext cx="3999899" cy="4555199"/>
          </a:xfrm>
          <a:prstGeom prst="rect">
            <a:avLst/>
          </a:prstGeom>
        </p:spPr>
        <p:txBody>
          <a:bodyPr lIns="91425" tIns="91425" rIns="91425" bIns="91425" anchor="t" anchorCtr="0">
            <a:noAutofit/>
          </a:bodyPr>
          <a:lstStyle/>
          <a:p>
            <a:pPr lvl="0" rtl="0">
              <a:spcBef>
                <a:spcPts val="0"/>
              </a:spcBef>
              <a:buNone/>
            </a:pPr>
            <a:r>
              <a:rPr lang="en" sz="2400"/>
              <a:t>Knowledge:</a:t>
            </a:r>
          </a:p>
          <a:p>
            <a:pPr lvl="0" rtl="0">
              <a:spcBef>
                <a:spcPts val="0"/>
              </a:spcBef>
              <a:buNone/>
            </a:pPr>
            <a:r>
              <a:rPr lang="en" sz="2400"/>
              <a:t>What is conditional branching?</a:t>
            </a:r>
          </a:p>
          <a:p>
            <a:pPr lvl="0">
              <a:spcBef>
                <a:spcPts val="0"/>
              </a:spcBef>
              <a:buNone/>
            </a:pPr>
            <a:r>
              <a:rPr lang="en" sz="2400"/>
              <a:t>When do we use </a:t>
            </a:r>
            <a:r>
              <a:rPr lang="en" sz="2400" b="1"/>
              <a:t>cond </a:t>
            </a:r>
            <a:r>
              <a:rPr lang="en" sz="2400"/>
              <a:t>and when do we use </a:t>
            </a:r>
            <a:r>
              <a:rPr lang="en" sz="2400" b="1"/>
              <a:t>if</a:t>
            </a:r>
            <a:r>
              <a:rPr lang="en" sz="2400"/>
              <a:t>?</a:t>
            </a:r>
          </a:p>
        </p:txBody>
      </p:sp>
      <p:sp>
        <p:nvSpPr>
          <p:cNvPr id="92" name="Shape 92"/>
          <p:cNvSpPr txBox="1">
            <a:spLocks noGrp="1"/>
          </p:cNvSpPr>
          <p:nvPr>
            <p:ph type="body" idx="2"/>
          </p:nvPr>
        </p:nvSpPr>
        <p:spPr>
          <a:xfrm>
            <a:off x="4832400" y="1536633"/>
            <a:ext cx="3999899" cy="4555199"/>
          </a:xfrm>
          <a:prstGeom prst="rect">
            <a:avLst/>
          </a:prstGeom>
        </p:spPr>
        <p:txBody>
          <a:bodyPr lIns="91425" tIns="91425" rIns="91425" bIns="91425" anchor="t" anchorCtr="0">
            <a:noAutofit/>
          </a:bodyPr>
          <a:lstStyle/>
          <a:p>
            <a:pPr lvl="0" rtl="0">
              <a:spcBef>
                <a:spcPts val="0"/>
              </a:spcBef>
              <a:buNone/>
            </a:pPr>
            <a:r>
              <a:rPr lang="en" sz="2400"/>
              <a:t>Skills:</a:t>
            </a:r>
          </a:p>
          <a:p>
            <a:pPr lvl="0" rtl="0">
              <a:spcBef>
                <a:spcPts val="0"/>
              </a:spcBef>
              <a:buNone/>
            </a:pPr>
            <a:r>
              <a:rPr lang="en" sz="2400"/>
              <a:t>Solve word problems using cond expressions.</a:t>
            </a:r>
          </a:p>
          <a:p>
            <a:pPr lvl="0">
              <a:spcBef>
                <a:spcPts val="0"/>
              </a:spcBef>
              <a:buNone/>
            </a:pPr>
            <a:r>
              <a:rPr lang="en" sz="2400"/>
              <a:t>Use cond expressions to detect which key was pressed in a simulation.</a:t>
            </a:r>
          </a:p>
        </p:txBody>
      </p:sp>
    </p:spTree>
    <p:extLst>
      <p:ext uri="{BB962C8B-B14F-4D97-AF65-F5344CB8AC3E}">
        <p14:creationId xmlns:p14="http://schemas.microsoft.com/office/powerpoint/2010/main" val="11301321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0. data</a:t>
            </a:r>
          </a:p>
        </p:txBody>
      </p:sp>
      <p:sp>
        <p:nvSpPr>
          <p:cNvPr id="98" name="Shape 98"/>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highlight>
                  <a:srgbClr val="FFFFFF"/>
                </a:highlight>
                <a:latin typeface="Consolas"/>
                <a:ea typeface="Consolas"/>
                <a:cs typeface="Consolas"/>
                <a:sym typeface="Consolas"/>
              </a:rPr>
              <a:t>; a pizza topping is a String</a:t>
            </a:r>
          </a:p>
          <a:p>
            <a:pPr marL="457200" marR="0" lvl="0" indent="-228600" rtl="0">
              <a:lnSpc>
                <a:spcPct val="100000"/>
              </a:lnSpc>
              <a:spcBef>
                <a:spcPts val="0"/>
              </a:spcBef>
              <a:spcAft>
                <a:spcPts val="0"/>
              </a:spcAft>
              <a:buClr>
                <a:srgbClr val="FFA500"/>
              </a:buClr>
              <a:buSzPct val="100000"/>
              <a:buFont typeface="Consolas"/>
              <a:buNone/>
            </a:pPr>
            <a:r>
              <a:rPr lang="en" sz="3000">
                <a:solidFill>
                  <a:srgbClr val="FFA500"/>
                </a:solidFill>
                <a:highlight>
                  <a:srgbClr val="FFFFFF"/>
                </a:highlight>
                <a:latin typeface="Consolas"/>
                <a:ea typeface="Consolas"/>
                <a:cs typeface="Consolas"/>
                <a:sym typeface="Consolas"/>
              </a:rPr>
              <a:t>; a price is a Number</a:t>
            </a:r>
          </a:p>
          <a:p>
            <a:pPr marR="0" lvl="0">
              <a:lnSpc>
                <a:spcPct val="100000"/>
              </a:lnSpc>
              <a:spcBef>
                <a:spcPts val="0"/>
              </a:spcBef>
              <a:spcAft>
                <a:spcPts val="0"/>
              </a:spcAft>
              <a:buClr>
                <a:schemeClr val="dk1"/>
              </a:buClr>
              <a:buSzPct val="100000"/>
              <a:buFont typeface="Consolas"/>
              <a:buNone/>
            </a:pPr>
            <a:endParaRPr sz="3000"/>
          </a:p>
        </p:txBody>
      </p:sp>
    </p:spTree>
    <p:extLst>
      <p:ext uri="{BB962C8B-B14F-4D97-AF65-F5344CB8AC3E}">
        <p14:creationId xmlns:p14="http://schemas.microsoft.com/office/powerpoint/2010/main" val="838288990"/>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marL="457200" lvl="0" indent="-228600" rtl="0">
              <a:spcBef>
                <a:spcPts val="0"/>
              </a:spcBef>
              <a:buAutoNum type="arabicPeriod"/>
            </a:pPr>
            <a:r>
              <a:rPr lang="en"/>
              <a:t>signature</a:t>
            </a:r>
          </a:p>
        </p:txBody>
      </p:sp>
      <p:sp>
        <p:nvSpPr>
          <p:cNvPr id="104" name="Shape 104"/>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highlight>
                  <a:srgbClr val="FFFFFF"/>
                </a:highlight>
                <a:latin typeface="Consolas"/>
                <a:ea typeface="Consolas"/>
                <a:cs typeface="Consolas"/>
                <a:sym typeface="Consolas"/>
              </a:rPr>
              <a:t>; cost : String -&gt; Number</a:t>
            </a:r>
          </a:p>
        </p:txBody>
      </p:sp>
    </p:spTree>
    <p:extLst>
      <p:ext uri="{BB962C8B-B14F-4D97-AF65-F5344CB8AC3E}">
        <p14:creationId xmlns:p14="http://schemas.microsoft.com/office/powerpoint/2010/main" val="1182195638"/>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2. purpose statement</a:t>
            </a:r>
          </a:p>
        </p:txBody>
      </p:sp>
      <p:sp>
        <p:nvSpPr>
          <p:cNvPr id="110" name="Shape 11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latin typeface="Consolas"/>
                <a:ea typeface="Consolas"/>
                <a:cs typeface="Consolas"/>
                <a:sym typeface="Consolas"/>
              </a:rPr>
              <a:t>; given a Topping, produce the cost of </a:t>
            </a:r>
          </a:p>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latin typeface="Consolas"/>
                <a:ea typeface="Consolas"/>
                <a:cs typeface="Consolas"/>
                <a:sym typeface="Consolas"/>
              </a:rPr>
              <a:t>; a pizza with that topping</a:t>
            </a:r>
          </a:p>
        </p:txBody>
      </p:sp>
    </p:spTree>
    <p:extLst>
      <p:ext uri="{BB962C8B-B14F-4D97-AF65-F5344CB8AC3E}">
        <p14:creationId xmlns:p14="http://schemas.microsoft.com/office/powerpoint/2010/main" val="4123180932"/>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3. Function Stub</a:t>
            </a:r>
          </a:p>
        </p:txBody>
      </p:sp>
      <p:sp>
        <p:nvSpPr>
          <p:cNvPr id="116" name="Shape 116"/>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latin typeface="Consolas"/>
                <a:ea typeface="Consolas"/>
                <a:cs typeface="Consolas"/>
                <a:sym typeface="Consolas"/>
              </a:rPr>
              <a:t> </a:t>
            </a:r>
          </a:p>
          <a:p>
            <a:pPr marR="0" lvl="0" rtl="0">
              <a:lnSpc>
                <a:spcPct val="100000"/>
              </a:lnSpc>
              <a:spcBef>
                <a:spcPts val="0"/>
              </a:spcBef>
              <a:spcAft>
                <a:spcPts val="0"/>
              </a:spcAft>
              <a:buNone/>
            </a:pPr>
            <a:r>
              <a:rPr lang="en" sz="3000">
                <a:solidFill>
                  <a:schemeClr val="dk1"/>
                </a:solidFill>
                <a:latin typeface="Consolas"/>
                <a:ea typeface="Consolas"/>
                <a:cs typeface="Consolas"/>
                <a:sym typeface="Consolas"/>
              </a:rPr>
              <a:t>(</a:t>
            </a:r>
            <a:r>
              <a:rPr lang="en" sz="3000">
                <a:solidFill>
                  <a:srgbClr val="4682B4"/>
                </a:solidFill>
                <a:latin typeface="Consolas"/>
                <a:ea typeface="Consolas"/>
                <a:cs typeface="Consolas"/>
                <a:sym typeface="Consolas"/>
              </a:rPr>
              <a:t>define</a:t>
            </a:r>
            <a:r>
              <a:rPr lang="en" sz="3000">
                <a:solidFill>
                  <a:schemeClr val="dk1"/>
                </a:solidFill>
                <a:latin typeface="Consolas"/>
                <a:ea typeface="Consolas"/>
                <a:cs typeface="Consolas"/>
                <a:sym typeface="Consolas"/>
              </a:rPr>
              <a:t> (</a:t>
            </a:r>
            <a:r>
              <a:rPr lang="en" sz="3000">
                <a:solidFill>
                  <a:srgbClr val="4682B4"/>
                </a:solidFill>
                <a:latin typeface="Consolas"/>
                <a:ea typeface="Consolas"/>
                <a:cs typeface="Consolas"/>
                <a:sym typeface="Consolas"/>
              </a:rPr>
              <a:t>cost</a:t>
            </a:r>
            <a:r>
              <a:rPr lang="en" sz="3000">
                <a:solidFill>
                  <a:schemeClr val="dk1"/>
                </a:solidFill>
                <a:latin typeface="Consolas"/>
                <a:ea typeface="Consolas"/>
                <a:cs typeface="Consolas"/>
                <a:sym typeface="Consolas"/>
              </a:rPr>
              <a:t> </a:t>
            </a:r>
            <a:r>
              <a:rPr lang="en" sz="3000">
                <a:solidFill>
                  <a:srgbClr val="4682B4"/>
                </a:solidFill>
                <a:latin typeface="Consolas"/>
                <a:ea typeface="Consolas"/>
                <a:cs typeface="Consolas"/>
                <a:sym typeface="Consolas"/>
              </a:rPr>
              <a:t>topping</a:t>
            </a:r>
            <a:r>
              <a:rPr lang="en" sz="3000">
                <a:solidFill>
                  <a:schemeClr val="dk1"/>
                </a:solidFill>
                <a:latin typeface="Consolas"/>
                <a:ea typeface="Consolas"/>
                <a:cs typeface="Consolas"/>
                <a:sym typeface="Consolas"/>
              </a:rPr>
              <a:t>)</a:t>
            </a:r>
          </a:p>
          <a:p>
            <a:pPr marL="457200" marR="0" lvl="0" indent="0" rtl="0">
              <a:lnSpc>
                <a:spcPct val="100000"/>
              </a:lnSpc>
              <a:spcBef>
                <a:spcPts val="0"/>
              </a:spcBef>
              <a:spcAft>
                <a:spcPts val="0"/>
              </a:spcAft>
              <a:buNone/>
            </a:pPr>
            <a:r>
              <a:rPr lang="en" sz="3000">
                <a:solidFill>
                  <a:schemeClr val="dk1"/>
                </a:solidFill>
                <a:latin typeface="Consolas"/>
                <a:ea typeface="Consolas"/>
                <a:cs typeface="Consolas"/>
                <a:sym typeface="Consolas"/>
              </a:rPr>
              <a:t>0)</a:t>
            </a:r>
          </a:p>
        </p:txBody>
      </p:sp>
    </p:spTree>
    <p:extLst>
      <p:ext uri="{BB962C8B-B14F-4D97-AF65-F5344CB8AC3E}">
        <p14:creationId xmlns:p14="http://schemas.microsoft.com/office/powerpoint/2010/main" val="2242326788"/>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4. Tests</a:t>
            </a:r>
          </a:p>
        </p:txBody>
      </p:sp>
      <p:sp>
        <p:nvSpPr>
          <p:cNvPr id="122" name="Shape 122"/>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"cheese"</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9.00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"pepperoni"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10.50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"chicken"</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11.25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"broccoli"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(check-expect (cost “anything”)  20.00)</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p>
          <a:p>
            <a:pPr marR="0" lvl="0" rtl="0">
              <a:lnSpc>
                <a:spcPct val="100000"/>
              </a:lnSpc>
              <a:spcBef>
                <a:spcPts val="0"/>
              </a:spcBef>
              <a:spcAft>
                <a:spcPts val="0"/>
              </a:spcAft>
              <a:buNone/>
            </a:pPr>
            <a:endParaRPr sz="2400"/>
          </a:p>
        </p:txBody>
      </p:sp>
    </p:spTree>
    <p:extLst>
      <p:ext uri="{BB962C8B-B14F-4D97-AF65-F5344CB8AC3E}">
        <p14:creationId xmlns:p14="http://schemas.microsoft.com/office/powerpoint/2010/main" val="239064273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5. definition</a:t>
            </a:r>
          </a:p>
        </p:txBody>
      </p:sp>
      <p:sp>
        <p:nvSpPr>
          <p:cNvPr id="128" name="Shape 128"/>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define</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cond</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"cheese"</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9.00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"pepperoni"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10.50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"chicken"</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11.25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"broccoli"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10.25</a:t>
            </a:r>
            <a:r>
              <a:rPr lang="en" sz="24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else</a:t>
            </a:r>
            <a:r>
              <a:rPr lang="en" sz="2400">
                <a:solidFill>
                  <a:schemeClr val="dk1"/>
                </a:solidFill>
                <a:highlight>
                  <a:srgbClr val="FFFFFF"/>
                </a:highlight>
                <a:latin typeface="Consolas"/>
                <a:ea typeface="Consolas"/>
                <a:cs typeface="Consolas"/>
                <a:sym typeface="Consolas"/>
              </a:rPr>
              <a:t> 1</a:t>
            </a:r>
            <a:r>
              <a:rPr lang="en" sz="2400">
                <a:solidFill>
                  <a:srgbClr val="0000FF"/>
                </a:solidFill>
                <a:highlight>
                  <a:srgbClr val="FFFFFF"/>
                </a:highlight>
                <a:latin typeface="Consolas"/>
                <a:ea typeface="Consolas"/>
                <a:cs typeface="Consolas"/>
                <a:sym typeface="Consolas"/>
              </a:rPr>
              <a:t>00.00</a:t>
            </a:r>
            <a:r>
              <a:rPr lang="en" sz="24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4122181719"/>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Check possibilities that don’t work</a:t>
            </a:r>
          </a:p>
        </p:txBody>
      </p:sp>
      <p:sp>
        <p:nvSpPr>
          <p:cNvPr id="134" name="Shape 134"/>
          <p:cNvSpPr txBox="1">
            <a:spLocks noGrp="1"/>
          </p:cNvSpPr>
          <p:nvPr>
            <p:ph type="body" idx="1"/>
          </p:nvPr>
        </p:nvSpPr>
        <p:spPr>
          <a:xfrm>
            <a:off x="311700" y="1536631"/>
            <a:ext cx="8520599" cy="1126800"/>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"sausage"</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20.00</a:t>
            </a:r>
            <a:r>
              <a:rPr lang="en" sz="30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98854916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Evaluating cond</a:t>
            </a:r>
          </a:p>
        </p:txBody>
      </p:sp>
      <p:sp>
        <p:nvSpPr>
          <p:cNvPr id="140" name="Shape 14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cost : String -&gt; Number</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given a Topping, produce the cost of a </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pizza with that topping</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(define (cost topping)</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(cond</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"cheese")     9.00]</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"pepperoni") 10.50]</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"chicken")   11.25]</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"broccoli")  10.25]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[else 20.00]))</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(cost "sausage")</a:t>
            </a:r>
          </a:p>
        </p:txBody>
      </p:sp>
    </p:spTree>
    <p:extLst>
      <p:ext uri="{BB962C8B-B14F-4D97-AF65-F5344CB8AC3E}">
        <p14:creationId xmlns:p14="http://schemas.microsoft.com/office/powerpoint/2010/main" val="3965605242"/>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Evaluating cond</a:t>
            </a:r>
          </a:p>
        </p:txBody>
      </p:sp>
      <p:sp>
        <p:nvSpPr>
          <p:cNvPr id="146" name="Shape 146"/>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cost : String -&gt; Number</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given a Topping, produce the cost of a </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pizza with that topping</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(define (cost topping)</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(cond</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a:t>
            </a:r>
            <a:r>
              <a:rPr lang="en" sz="2400">
                <a:solidFill>
                  <a:srgbClr val="0000FF"/>
                </a:solidFill>
                <a:latin typeface="Courier New"/>
                <a:ea typeface="Courier New"/>
                <a:cs typeface="Courier New"/>
                <a:sym typeface="Courier New"/>
              </a:rPr>
              <a:t>(string=? topping "cheese")</a:t>
            </a:r>
            <a:r>
              <a:rPr lang="en" sz="2400">
                <a:solidFill>
                  <a:schemeClr val="dk1"/>
                </a:solidFill>
                <a:latin typeface="Courier New"/>
                <a:ea typeface="Courier New"/>
                <a:cs typeface="Courier New"/>
                <a:sym typeface="Courier New"/>
              </a:rPr>
              <a:t>     </a:t>
            </a:r>
            <a:r>
              <a:rPr lang="en" sz="2400">
                <a:solidFill>
                  <a:srgbClr val="FF00FF"/>
                </a:solidFill>
                <a:latin typeface="Courier New"/>
                <a:ea typeface="Courier New"/>
                <a:cs typeface="Courier New"/>
                <a:sym typeface="Courier New"/>
              </a:rPr>
              <a:t>9.00</a:t>
            </a:r>
            <a:r>
              <a:rPr lang="en" sz="2400">
                <a:solidFill>
                  <a:schemeClr val="dk1"/>
                </a:solidFill>
                <a:latin typeface="Courier New"/>
                <a:ea typeface="Courier New"/>
                <a:cs typeface="Courier New"/>
                <a:sym typeface="Courier New"/>
              </a:rPr>
              <a:t>]</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"pepperoni") 10.50]</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"chicken")   11.25]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"broccoli")  10.25]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[else 20.00]))</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(cost "sausage")</a:t>
            </a:r>
          </a:p>
        </p:txBody>
      </p:sp>
      <p:sp>
        <p:nvSpPr>
          <p:cNvPr id="147" name="Shape 147"/>
          <p:cNvSpPr/>
          <p:nvPr/>
        </p:nvSpPr>
        <p:spPr>
          <a:xfrm>
            <a:off x="1085775" y="4203900"/>
            <a:ext cx="7080599" cy="14199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8" name="Shape 148"/>
          <p:cNvSpPr/>
          <p:nvPr/>
        </p:nvSpPr>
        <p:spPr>
          <a:xfrm>
            <a:off x="399050" y="3062425"/>
            <a:ext cx="4027499" cy="7635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txBox="1"/>
          <p:nvPr/>
        </p:nvSpPr>
        <p:spPr>
          <a:xfrm>
            <a:off x="5651575" y="2709800"/>
            <a:ext cx="2988300" cy="890999"/>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rPr>
              <a:t>a cond clause has two parts</a:t>
            </a:r>
          </a:p>
        </p:txBody>
      </p:sp>
      <p:cxnSp>
        <p:nvCxnSpPr>
          <p:cNvPr id="150" name="Shape 150"/>
          <p:cNvCxnSpPr/>
          <p:nvPr/>
        </p:nvCxnSpPr>
        <p:spPr>
          <a:xfrm flipH="1">
            <a:off x="3489299" y="3424350"/>
            <a:ext cx="2524200" cy="436200"/>
          </a:xfrm>
          <a:prstGeom prst="straightConnector1">
            <a:avLst/>
          </a:prstGeom>
          <a:noFill/>
          <a:ln w="9525" cap="flat" cmpd="sng">
            <a:solidFill>
              <a:schemeClr val="dk2"/>
            </a:solidFill>
            <a:prstDash val="solid"/>
            <a:round/>
            <a:headEnd type="none" w="lg" len="lg"/>
            <a:tailEnd type="triangle" w="lg" len="lg"/>
          </a:ln>
        </p:spPr>
      </p:cxnSp>
      <p:cxnSp>
        <p:nvCxnSpPr>
          <p:cNvPr id="151" name="Shape 151"/>
          <p:cNvCxnSpPr/>
          <p:nvPr/>
        </p:nvCxnSpPr>
        <p:spPr>
          <a:xfrm>
            <a:off x="5985675" y="3433650"/>
            <a:ext cx="1540499" cy="43620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15888657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evaluation</a:t>
            </a:r>
          </a:p>
        </p:txBody>
      </p:sp>
      <p:sp>
        <p:nvSpPr>
          <p:cNvPr id="162" name="Shape 16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buNone/>
            </a:pPr>
            <a:r>
              <a:rPr lang="en" sz="2400">
                <a:solidFill>
                  <a:srgbClr val="000000"/>
                </a:solidFill>
                <a:highlight>
                  <a:srgbClr val="FFFFFF"/>
                </a:highlight>
                <a:latin typeface="Verdana"/>
                <a:ea typeface="Verdana"/>
                <a:cs typeface="Verdana"/>
                <a:sym typeface="Verdana"/>
              </a:rPr>
              <a:t>==</a:t>
            </a:r>
          </a:p>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4</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buNone/>
            </a:pPr>
            <a:r>
              <a:rPr lang="en" sz="2400">
                <a:solidFill>
                  <a:srgbClr val="000000"/>
                </a:solidFill>
                <a:highlight>
                  <a:srgbClr val="FFFFFF"/>
                </a:highlight>
                <a:latin typeface="Verdana"/>
                <a:ea typeface="Verdana"/>
                <a:cs typeface="Verdana"/>
                <a:sym typeface="Verdana"/>
              </a:rPr>
              <a:t>==</a:t>
            </a:r>
          </a:p>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4</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buNone/>
            </a:pPr>
            <a:r>
              <a:rPr lang="en" sz="2400">
                <a:solidFill>
                  <a:srgbClr val="000000"/>
                </a:solidFill>
                <a:highlight>
                  <a:srgbClr val="FFFFFF"/>
                </a:highlight>
                <a:latin typeface="Verdana"/>
                <a:ea typeface="Verdana"/>
                <a:cs typeface="Verdana"/>
                <a:sym typeface="Verdana"/>
              </a:rPr>
              <a:t>==</a:t>
            </a:r>
          </a:p>
          <a:p>
            <a:pPr>
              <a:buNone/>
            </a:pPr>
            <a:r>
              <a:rPr lang="en" sz="2400">
                <a:solidFill>
                  <a:srgbClr val="228B22"/>
                </a:solidFill>
                <a:highlight>
                  <a:srgbClr val="FFFFFF"/>
                </a:highlight>
                <a:latin typeface="Verdana"/>
                <a:ea typeface="Verdana"/>
                <a:cs typeface="Verdana"/>
                <a:sym typeface="Verdana"/>
              </a:rPr>
              <a:t>18</a:t>
            </a:r>
          </a:p>
        </p:txBody>
      </p:sp>
    </p:spTree>
    <p:extLst>
      <p:ext uri="{BB962C8B-B14F-4D97-AF65-F5344CB8AC3E}">
        <p14:creationId xmlns:p14="http://schemas.microsoft.com/office/powerpoint/2010/main" val="309007865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structure of cond</a:t>
            </a:r>
          </a:p>
        </p:txBody>
      </p:sp>
      <p:sp>
        <p:nvSpPr>
          <p:cNvPr id="157" name="Shape 157"/>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2700">
                <a:solidFill>
                  <a:srgbClr val="843C24"/>
                </a:solidFill>
                <a:latin typeface="Consolas"/>
                <a:ea typeface="Consolas"/>
                <a:cs typeface="Consolas"/>
                <a:sym typeface="Consolas"/>
              </a:rPr>
              <a:t>(</a:t>
            </a:r>
            <a:r>
              <a:rPr lang="en" sz="2700">
                <a:solidFill>
                  <a:srgbClr val="0077AA"/>
                </a:solidFill>
                <a:latin typeface="Consolas"/>
                <a:ea typeface="Consolas"/>
                <a:cs typeface="Consolas"/>
                <a:sym typeface="Consolas"/>
                <a:hlinkClick r:id="rId3"/>
              </a:rPr>
              <a:t>cond</a:t>
            </a:r>
            <a:r>
              <a:rPr lang="en" sz="2700">
                <a:solidFill>
                  <a:schemeClr val="dk1"/>
                </a:solidFill>
                <a:latin typeface="Consolas"/>
                <a:ea typeface="Consolas"/>
                <a:cs typeface="Consolas"/>
                <a:sym typeface="Consolas"/>
              </a:rPr>
              <a:t>  </a:t>
            </a:r>
          </a:p>
          <a:p>
            <a:pPr lvl="0" rtl="0">
              <a:spcBef>
                <a:spcPts val="0"/>
              </a:spcBef>
              <a:buNone/>
            </a:pPr>
            <a:r>
              <a:rPr lang="en" sz="2700">
                <a:solidFill>
                  <a:srgbClr val="843C24"/>
                </a:solidFill>
                <a:latin typeface="Consolas"/>
                <a:ea typeface="Consolas"/>
                <a:cs typeface="Consolas"/>
                <a:sym typeface="Consolas"/>
              </a:rPr>
              <a:t>  [</a:t>
            </a:r>
            <a:r>
              <a:rPr lang="en" sz="2700" i="1">
                <a:solidFill>
                  <a:srgbClr val="444444"/>
                </a:solidFill>
                <a:latin typeface="Consolas"/>
                <a:ea typeface="Consolas"/>
                <a:cs typeface="Consolas"/>
                <a:sym typeface="Consolas"/>
              </a:rPr>
              <a:t>ConditionExpression1</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ResultExpression1</a:t>
            </a:r>
            <a:r>
              <a:rPr lang="en" sz="2700">
                <a:solidFill>
                  <a:srgbClr val="843C24"/>
                </a:solidFill>
                <a:latin typeface="Consolas"/>
                <a:ea typeface="Consolas"/>
                <a:cs typeface="Consolas"/>
                <a:sym typeface="Consolas"/>
              </a:rPr>
              <a:t>]</a:t>
            </a:r>
            <a:r>
              <a:rPr lang="en" sz="2700">
                <a:solidFill>
                  <a:schemeClr val="dk1"/>
                </a:solidFill>
                <a:latin typeface="Consolas"/>
                <a:ea typeface="Consolas"/>
                <a:cs typeface="Consolas"/>
                <a:sym typeface="Consolas"/>
              </a:rPr>
              <a:t> </a:t>
            </a:r>
          </a:p>
          <a:p>
            <a:pPr lvl="0" rtl="0">
              <a:spcBef>
                <a:spcPts val="0"/>
              </a:spcBef>
              <a:buNone/>
            </a:pPr>
            <a:r>
              <a:rPr lang="en" sz="2700">
                <a:solidFill>
                  <a:schemeClr val="dk1"/>
                </a:solidFill>
                <a:latin typeface="Consolas"/>
                <a:ea typeface="Consolas"/>
                <a:cs typeface="Consolas"/>
                <a:sym typeface="Consolas"/>
              </a:rPr>
              <a:t>  </a:t>
            </a:r>
            <a:r>
              <a:rPr lang="en" sz="2700">
                <a:solidFill>
                  <a:srgbClr val="843C24"/>
                </a:solidFill>
                <a:latin typeface="Consolas"/>
                <a:ea typeface="Consolas"/>
                <a:cs typeface="Consolas"/>
                <a:sym typeface="Consolas"/>
              </a:rPr>
              <a:t>[</a:t>
            </a:r>
            <a:r>
              <a:rPr lang="en" sz="2700" i="1">
                <a:solidFill>
                  <a:srgbClr val="444444"/>
                </a:solidFill>
                <a:latin typeface="Consolas"/>
                <a:ea typeface="Consolas"/>
                <a:cs typeface="Consolas"/>
                <a:sym typeface="Consolas"/>
              </a:rPr>
              <a:t>ConditionExpression2</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ResultExpression2</a:t>
            </a:r>
            <a:r>
              <a:rPr lang="en" sz="2700">
                <a:solidFill>
                  <a:srgbClr val="843C24"/>
                </a:solidFill>
                <a:latin typeface="Consolas"/>
                <a:ea typeface="Consolas"/>
                <a:cs typeface="Consolas"/>
                <a:sym typeface="Consolas"/>
              </a:rPr>
              <a:t>]</a:t>
            </a:r>
            <a:r>
              <a:rPr lang="en" sz="2700">
                <a:solidFill>
                  <a:schemeClr val="dk1"/>
                </a:solidFill>
                <a:latin typeface="Consolas"/>
                <a:ea typeface="Consolas"/>
                <a:cs typeface="Consolas"/>
                <a:sym typeface="Consolas"/>
              </a:rPr>
              <a:t>  </a:t>
            </a:r>
          </a:p>
          <a:p>
            <a:pPr lvl="0" rtl="0">
              <a:spcBef>
                <a:spcPts val="0"/>
              </a:spcBef>
              <a:buNone/>
            </a:pPr>
            <a:r>
              <a:rPr lang="en" sz="2700">
                <a:solidFill>
                  <a:schemeClr val="dk1"/>
                </a:solidFill>
                <a:latin typeface="Consolas"/>
                <a:ea typeface="Consolas"/>
                <a:cs typeface="Consolas"/>
                <a:sym typeface="Consolas"/>
              </a:rPr>
              <a:t>   </a:t>
            </a:r>
            <a:r>
              <a:rPr lang="en" sz="2700">
                <a:solidFill>
                  <a:srgbClr val="0077AA"/>
                </a:solidFill>
                <a:latin typeface="Consolas"/>
                <a:ea typeface="Consolas"/>
                <a:cs typeface="Consolas"/>
                <a:sym typeface="Consolas"/>
                <a:hlinkClick r:id="rId4"/>
              </a:rPr>
              <a:t>....</a:t>
            </a:r>
            <a:r>
              <a:rPr lang="en" sz="2700">
                <a:solidFill>
                  <a:schemeClr val="dk1"/>
                </a:solidFill>
                <a:latin typeface="Consolas"/>
                <a:ea typeface="Consolas"/>
                <a:cs typeface="Consolas"/>
                <a:sym typeface="Consolas"/>
              </a:rPr>
              <a:t>  </a:t>
            </a:r>
          </a:p>
          <a:p>
            <a:pPr lvl="0">
              <a:spcBef>
                <a:spcPts val="0"/>
              </a:spcBef>
              <a:buNone/>
            </a:pPr>
            <a:r>
              <a:rPr lang="en" sz="2700">
                <a:solidFill>
                  <a:srgbClr val="843C24"/>
                </a:solidFill>
                <a:latin typeface="Consolas"/>
                <a:ea typeface="Consolas"/>
                <a:cs typeface="Consolas"/>
                <a:sym typeface="Consolas"/>
              </a:rPr>
              <a:t>  [</a:t>
            </a:r>
            <a:r>
              <a:rPr lang="en" sz="2700" i="1">
                <a:solidFill>
                  <a:srgbClr val="444444"/>
                </a:solidFill>
                <a:latin typeface="Consolas"/>
                <a:ea typeface="Consolas"/>
                <a:cs typeface="Consolas"/>
                <a:sym typeface="Consolas"/>
              </a:rPr>
              <a:t>ConditionExpressionN</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ResultExpressionN</a:t>
            </a:r>
            <a:r>
              <a:rPr lang="en" sz="2700">
                <a:solidFill>
                  <a:srgbClr val="843C24"/>
                </a:solidFill>
                <a:latin typeface="Consolas"/>
                <a:ea typeface="Consolas"/>
                <a:cs typeface="Consolas"/>
                <a:sym typeface="Consolas"/>
              </a:rPr>
              <a:t>])</a:t>
            </a:r>
          </a:p>
        </p:txBody>
      </p:sp>
    </p:spTree>
    <p:extLst>
      <p:ext uri="{BB962C8B-B14F-4D97-AF65-F5344CB8AC3E}">
        <p14:creationId xmlns:p14="http://schemas.microsoft.com/office/powerpoint/2010/main" val="312283969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check-expect with pizza toppings</a:t>
            </a:r>
          </a:p>
        </p:txBody>
      </p:sp>
      <p:sp>
        <p:nvSpPr>
          <p:cNvPr id="163" name="Shape 163"/>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"cheese"</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9.00</a:t>
            </a:r>
            <a:r>
              <a:rPr lang="en" sz="30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"pepperoni"</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10.50</a:t>
            </a:r>
            <a:r>
              <a:rPr lang="en" sz="30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"chicken"</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11.25</a:t>
            </a:r>
            <a:r>
              <a:rPr lang="en" sz="3000">
                <a:solidFill>
                  <a:schemeClr val="dk1"/>
                </a:solidFill>
                <a:highlight>
                  <a:srgbClr val="FFFFFF"/>
                </a:highlight>
                <a:latin typeface="Consolas"/>
                <a:ea typeface="Consolas"/>
                <a:cs typeface="Consolas"/>
                <a:sym typeface="Consolas"/>
              </a:rPr>
              <a:t>)</a:t>
            </a:r>
          </a:p>
          <a:p>
            <a:pPr marR="0" lv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"broccoli"</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10.25</a:t>
            </a:r>
            <a:r>
              <a:rPr lang="en" sz="30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192471191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992766"/>
            <a:ext cx="8520599" cy="2736899"/>
          </a:xfrm>
          <a:prstGeom prst="rect">
            <a:avLst/>
          </a:prstGeom>
        </p:spPr>
        <p:txBody>
          <a:bodyPr lIns="91425" tIns="91425" rIns="91425" bIns="91425" anchor="b" anchorCtr="0">
            <a:noAutofit/>
          </a:bodyPr>
          <a:lstStyle/>
          <a:p>
            <a:pPr lvl="0">
              <a:spcBef>
                <a:spcPts val="0"/>
              </a:spcBef>
              <a:buNone/>
            </a:pPr>
            <a:endParaRPr/>
          </a:p>
        </p:txBody>
      </p:sp>
      <p:sp>
        <p:nvSpPr>
          <p:cNvPr id="55" name="Shape 55"/>
          <p:cNvSpPr txBox="1">
            <a:spLocks noGrp="1"/>
          </p:cNvSpPr>
          <p:nvPr>
            <p:ph type="subTitle" idx="1"/>
          </p:nvPr>
        </p:nvSpPr>
        <p:spPr>
          <a:xfrm>
            <a:off x="311700" y="3778833"/>
            <a:ext cx="8520599" cy="1056899"/>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06043869"/>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Quiz 01.16 Function Design</a:t>
            </a:r>
          </a:p>
        </p:txBody>
      </p:sp>
      <p:sp>
        <p:nvSpPr>
          <p:cNvPr id="61" name="Shape 6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b="1"/>
              <a:t>Apprentice</a:t>
            </a:r>
            <a:r>
              <a:rPr lang="en"/>
              <a:t>: Design a function called rocket-height, which takes in the current height of a rocket and produces the next height 3 pixels higher. </a:t>
            </a:r>
          </a:p>
          <a:p>
            <a:pPr lvl="0" rtl="0">
              <a:spcBef>
                <a:spcPts val="0"/>
              </a:spcBef>
              <a:buNone/>
            </a:pPr>
            <a:r>
              <a:rPr lang="en" b="1"/>
              <a:t>Practitioner</a:t>
            </a:r>
            <a:r>
              <a:rPr lang="en"/>
              <a:t>: Design a function that takes in an index and a string and returns the 1String at the given index. Use the string-ith function in your definition. </a:t>
            </a:r>
          </a:p>
          <a:p>
            <a:pPr lvl="0" rtl="0">
              <a:spcBef>
                <a:spcPts val="0"/>
              </a:spcBef>
              <a:buNone/>
            </a:pPr>
            <a:r>
              <a:rPr lang="en" b="1"/>
              <a:t>Professional</a:t>
            </a:r>
            <a:r>
              <a:rPr lang="en"/>
              <a:t>: Design a function that calculates the value of a new Metrocard. The function takes in the amount of money the customer wants to pay and returns the value of the card. There is a $1 fee for a new card. An 11% bonus is added when they spend $5.50 or higher</a:t>
            </a:r>
          </a:p>
          <a:p>
            <a:pPr lvl="0" rtl="0">
              <a:spcBef>
                <a:spcPts val="0"/>
              </a:spcBef>
              <a:buNone/>
            </a:pPr>
            <a:endParaRPr/>
          </a:p>
          <a:p>
            <a:pPr lvl="0">
              <a:spcBef>
                <a:spcPts val="0"/>
              </a:spcBef>
              <a:buNone/>
            </a:pPr>
            <a:endParaRPr/>
          </a:p>
        </p:txBody>
      </p:sp>
    </p:spTree>
    <p:extLst>
      <p:ext uri="{BB962C8B-B14F-4D97-AF65-F5344CB8AC3E}">
        <p14:creationId xmlns:p14="http://schemas.microsoft.com/office/powerpoint/2010/main" val="2823088791"/>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593375"/>
            <a:ext cx="2713500" cy="763500"/>
          </a:xfrm>
          <a:prstGeom prst="rect">
            <a:avLst/>
          </a:prstGeom>
        </p:spPr>
        <p:txBody>
          <a:bodyPr lIns="91425" tIns="91425" rIns="91425" bIns="91425" anchor="t" anchorCtr="0">
            <a:noAutofit/>
          </a:bodyPr>
          <a:lstStyle/>
          <a:p>
            <a:pPr lvl="0">
              <a:spcBef>
                <a:spcPts val="0"/>
              </a:spcBef>
              <a:buNone/>
            </a:pPr>
            <a:r>
              <a:rPr lang="en"/>
              <a:t>bounce</a:t>
            </a:r>
          </a:p>
        </p:txBody>
      </p:sp>
      <p:sp>
        <p:nvSpPr>
          <p:cNvPr id="67" name="Shape 67"/>
          <p:cNvSpPr txBox="1">
            <a:spLocks noGrp="1"/>
          </p:cNvSpPr>
          <p:nvPr>
            <p:ph type="body" idx="1"/>
          </p:nvPr>
        </p:nvSpPr>
        <p:spPr>
          <a:xfrm>
            <a:off x="311700" y="1536625"/>
            <a:ext cx="2927100" cy="4555199"/>
          </a:xfrm>
          <a:prstGeom prst="rect">
            <a:avLst/>
          </a:prstGeom>
        </p:spPr>
        <p:txBody>
          <a:bodyPr lIns="91425" tIns="91425" rIns="91425" bIns="91425" anchor="t" anchorCtr="0">
            <a:noAutofit/>
          </a:bodyPr>
          <a:lstStyle/>
          <a:p>
            <a:pPr lvl="0">
              <a:spcBef>
                <a:spcPts val="0"/>
              </a:spcBef>
              <a:buNone/>
            </a:pPr>
            <a:r>
              <a:rPr lang="en"/>
              <a:t>What will the program do?</a:t>
            </a:r>
          </a:p>
        </p:txBody>
      </p:sp>
      <p:pic>
        <p:nvPicPr>
          <p:cNvPr id="68" name="Shape 68"/>
          <p:cNvPicPr preferRelativeResize="0"/>
          <p:nvPr/>
        </p:nvPicPr>
        <p:blipFill>
          <a:blip r:embed="rId3">
            <a:alphaModFix/>
          </a:blip>
          <a:stretch>
            <a:fillRect/>
          </a:stretch>
        </p:blipFill>
        <p:spPr>
          <a:xfrm>
            <a:off x="3132198" y="0"/>
            <a:ext cx="6011801" cy="6858000"/>
          </a:xfrm>
          <a:prstGeom prst="rect">
            <a:avLst/>
          </a:prstGeom>
          <a:noFill/>
          <a:ln>
            <a:noFill/>
          </a:ln>
        </p:spPr>
      </p:pic>
    </p:spTree>
    <p:extLst>
      <p:ext uri="{BB962C8B-B14F-4D97-AF65-F5344CB8AC3E}">
        <p14:creationId xmlns:p14="http://schemas.microsoft.com/office/powerpoint/2010/main" val="2012638254"/>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keypress</a:t>
            </a:r>
          </a:p>
        </p:txBody>
      </p:sp>
      <p:sp>
        <p:nvSpPr>
          <p:cNvPr id="74" name="Shape 74"/>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a:spcBef>
                <a:spcPts val="0"/>
              </a:spcBef>
              <a:buNone/>
            </a:pPr>
            <a:r>
              <a:rPr lang="en"/>
              <a:t>Design a function that takes in a number and a string and returns a new world based on the key that is pressed. “r” should return 0, “m” should return the middle of the screen. Any other key should be ignored, i.e. just return the current state.</a:t>
            </a:r>
          </a:p>
        </p:txBody>
      </p:sp>
    </p:spTree>
    <p:extLst>
      <p:ext uri="{BB962C8B-B14F-4D97-AF65-F5344CB8AC3E}">
        <p14:creationId xmlns:p14="http://schemas.microsoft.com/office/powerpoint/2010/main" val="1577468080"/>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9" y="1601826"/>
            <a:ext cx="8520599" cy="2052599"/>
          </a:xfrm>
          <a:prstGeom prst="rect">
            <a:avLst/>
          </a:prstGeom>
        </p:spPr>
        <p:txBody>
          <a:bodyPr vert="horz" lIns="91425" tIns="91425" rIns="91425" bIns="91425" rtlCol="0" anchor="b" anchorCtr="0">
            <a:noAutofit/>
          </a:bodyPr>
          <a:lstStyle/>
          <a:p>
            <a:pPr>
              <a:spcBef>
                <a:spcPts val="0"/>
              </a:spcBef>
            </a:pPr>
            <a:endParaRPr/>
          </a:p>
        </p:txBody>
      </p:sp>
      <p:sp>
        <p:nvSpPr>
          <p:cNvPr id="55" name="Shape 55"/>
          <p:cNvSpPr txBox="1">
            <a:spLocks noGrp="1"/>
          </p:cNvSpPr>
          <p:nvPr>
            <p:ph type="subTitle" idx="1"/>
          </p:nvPr>
        </p:nvSpPr>
        <p:spPr>
          <a:xfrm>
            <a:off x="311701" y="3691375"/>
            <a:ext cx="8520599" cy="792600"/>
          </a:xfrm>
          <a:prstGeom prst="rect">
            <a:avLst/>
          </a:prstGeom>
        </p:spPr>
        <p:txBody>
          <a:bodyPr vert="horz" lIns="91425" tIns="91425" rIns="91425" bIns="91425" rtlCol="0" anchor="t" anchorCtr="0">
            <a:noAutofit/>
          </a:bodyPr>
          <a:lstStyle/>
          <a:p>
            <a:pPr>
              <a:spcBef>
                <a:spcPts val="0"/>
              </a:spcBef>
            </a:pPr>
            <a:endParaRPr/>
          </a:p>
        </p:txBody>
      </p:sp>
    </p:spTree>
    <p:extLst>
      <p:ext uri="{BB962C8B-B14F-4D97-AF65-F5344CB8AC3E}">
        <p14:creationId xmlns:p14="http://schemas.microsoft.com/office/powerpoint/2010/main" val="3671215392"/>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1302272"/>
            <a:ext cx="2713500" cy="901199"/>
          </a:xfrm>
          <a:prstGeom prst="rect">
            <a:avLst/>
          </a:prstGeom>
        </p:spPr>
        <p:txBody>
          <a:bodyPr vert="horz" lIns="91425" tIns="91425" rIns="91425" bIns="91425" rtlCol="0" anchor="t" anchorCtr="0">
            <a:noAutofit/>
          </a:bodyPr>
          <a:lstStyle/>
          <a:p>
            <a:r>
              <a:rPr lang="en"/>
              <a:t>Warm Up - bounce</a:t>
            </a:r>
          </a:p>
        </p:txBody>
      </p:sp>
      <p:sp>
        <p:nvSpPr>
          <p:cNvPr id="61" name="Shape 61"/>
          <p:cNvSpPr txBox="1">
            <a:spLocks noGrp="1"/>
          </p:cNvSpPr>
          <p:nvPr>
            <p:ph type="body" idx="1"/>
          </p:nvPr>
        </p:nvSpPr>
        <p:spPr>
          <a:xfrm>
            <a:off x="311700" y="2336774"/>
            <a:ext cx="2927100" cy="3089400"/>
          </a:xfrm>
          <a:prstGeom prst="rect">
            <a:avLst/>
          </a:prstGeom>
        </p:spPr>
        <p:txBody>
          <a:bodyPr vert="horz" lIns="91425" tIns="91425" rIns="91425" bIns="91425" rtlCol="0" anchor="t" anchorCtr="0">
            <a:noAutofit/>
          </a:bodyPr>
          <a:lstStyle/>
          <a:p>
            <a:pPr>
              <a:buNone/>
            </a:pPr>
            <a:r>
              <a:rPr lang="en"/>
              <a:t>In your notebooks, describe what the program will do?</a:t>
            </a:r>
          </a:p>
        </p:txBody>
      </p:sp>
      <p:pic>
        <p:nvPicPr>
          <p:cNvPr id="62" name="Shape 62"/>
          <p:cNvPicPr preferRelativeResize="0"/>
          <p:nvPr/>
        </p:nvPicPr>
        <p:blipFill>
          <a:blip r:embed="rId3">
            <a:alphaModFix/>
          </a:blip>
          <a:stretch>
            <a:fillRect/>
          </a:stretch>
        </p:blipFill>
        <p:spPr>
          <a:xfrm>
            <a:off x="3132199" y="857250"/>
            <a:ext cx="4508851" cy="5143500"/>
          </a:xfrm>
          <a:prstGeom prst="rect">
            <a:avLst/>
          </a:prstGeom>
          <a:noFill/>
          <a:ln>
            <a:noFill/>
          </a:ln>
        </p:spPr>
      </p:pic>
    </p:spTree>
    <p:extLst>
      <p:ext uri="{BB962C8B-B14F-4D97-AF65-F5344CB8AC3E}">
        <p14:creationId xmlns:p14="http://schemas.microsoft.com/office/powerpoint/2010/main" val="1157157719"/>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a:t>
            </a:r>
          </a:p>
        </p:txBody>
      </p:sp>
      <p:sp>
        <p:nvSpPr>
          <p:cNvPr id="68" name="Shape 68"/>
          <p:cNvSpPr txBox="1">
            <a:spLocks noGrp="1"/>
          </p:cNvSpPr>
          <p:nvPr>
            <p:ph type="body" idx="1"/>
          </p:nvPr>
        </p:nvSpPr>
        <p:spPr>
          <a:xfrm>
            <a:off x="311701" y="2009725"/>
            <a:ext cx="3999899" cy="3416400"/>
          </a:xfrm>
          <a:prstGeom prst="rect">
            <a:avLst/>
          </a:prstGeom>
        </p:spPr>
        <p:txBody>
          <a:bodyPr vert="horz" lIns="91425" tIns="91425" rIns="91425" bIns="91425" rtlCol="0" anchor="t" anchorCtr="0">
            <a:noAutofit/>
          </a:bodyPr>
          <a:lstStyle/>
          <a:p>
            <a:pPr>
              <a:buNone/>
            </a:pPr>
            <a:r>
              <a:rPr lang="en" sz="2400"/>
              <a:t>Knowledge:</a:t>
            </a:r>
          </a:p>
          <a:p>
            <a:pPr>
              <a:buNone/>
            </a:pPr>
            <a:r>
              <a:rPr lang="en" sz="2400"/>
              <a:t>How do we iteratively develop complex programs?</a:t>
            </a:r>
          </a:p>
        </p:txBody>
      </p:sp>
      <p:sp>
        <p:nvSpPr>
          <p:cNvPr id="69" name="Shape 69"/>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None/>
            </a:pPr>
            <a:r>
              <a:rPr lang="en" sz="2400"/>
              <a:t>Skills:</a:t>
            </a:r>
          </a:p>
          <a:p>
            <a:pPr>
              <a:buNone/>
            </a:pPr>
            <a:r>
              <a:rPr lang="en" sz="2400"/>
              <a:t>Follow a design process to create a program to land a UFO.</a:t>
            </a:r>
          </a:p>
        </p:txBody>
      </p:sp>
    </p:spTree>
    <p:extLst>
      <p:ext uri="{BB962C8B-B14F-4D97-AF65-F5344CB8AC3E}">
        <p14:creationId xmlns:p14="http://schemas.microsoft.com/office/powerpoint/2010/main" val="2304405058"/>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Warm Up - Evaluate each expression</a:t>
            </a:r>
          </a:p>
        </p:txBody>
      </p:sp>
      <p:sp>
        <p:nvSpPr>
          <p:cNvPr id="75" name="Shape 75"/>
          <p:cNvSpPr txBox="1">
            <a:spLocks noGrp="1"/>
          </p:cNvSpPr>
          <p:nvPr>
            <p:ph type="body" idx="1"/>
          </p:nvPr>
        </p:nvSpPr>
        <p:spPr>
          <a:xfrm>
            <a:off x="5960701" y="2009725"/>
            <a:ext cx="2871599" cy="3416400"/>
          </a:xfrm>
          <a:prstGeom prst="rect">
            <a:avLst/>
          </a:prstGeom>
        </p:spPr>
        <p:txBody>
          <a:bodyPr vert="horz" lIns="91425" tIns="91425" rIns="91425" bIns="91425" rtlCol="0" anchor="t" anchorCtr="0">
            <a:noAutofit/>
          </a:bodyPr>
          <a:lstStyle/>
          <a:p>
            <a:pPr>
              <a:lnSpc>
                <a:spcPct val="100000"/>
              </a:lnSpc>
              <a:buNone/>
            </a:pP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sign </a:t>
            </a:r>
            <a:r>
              <a:rPr lang="en" sz="2400">
                <a:solidFill>
                  <a:srgbClr val="228B22"/>
                </a:solidFill>
                <a:highlight>
                  <a:srgbClr val="FFFFFF"/>
                </a:highlight>
                <a:latin typeface="Verdana"/>
                <a:ea typeface="Verdana"/>
                <a:cs typeface="Verdana"/>
                <a:sym typeface="Verdana"/>
              </a:rPr>
              <a:t>10</a:t>
            </a:r>
            <a:r>
              <a:rPr lang="en" sz="2400">
                <a:solidFill>
                  <a:srgbClr val="843C24"/>
                </a:solidFill>
                <a:highlight>
                  <a:srgbClr val="FFFFFF"/>
                </a:highlight>
                <a:latin typeface="Verdana"/>
                <a:ea typeface="Verdana"/>
                <a:cs typeface="Verdana"/>
                <a:sym typeface="Verdana"/>
              </a:rPr>
              <a:t>)</a:t>
            </a:r>
          </a:p>
          <a:p>
            <a:pPr>
              <a:lnSpc>
                <a:spcPct val="100000"/>
              </a:lnSpc>
              <a:buNone/>
            </a:pP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sign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lnSpc>
                <a:spcPct val="100000"/>
              </a:lnSpc>
              <a:buNone/>
            </a:pP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sign </a:t>
            </a:r>
            <a:r>
              <a:rPr lang="en" sz="2400">
                <a:solidFill>
                  <a:srgbClr val="228B22"/>
                </a:solidFill>
                <a:highlight>
                  <a:srgbClr val="FFFFFF"/>
                </a:highlight>
                <a:latin typeface="Verdana"/>
                <a:ea typeface="Verdana"/>
                <a:cs typeface="Verdana"/>
                <a:sym typeface="Verdana"/>
              </a:rPr>
              <a:t>0</a:t>
            </a:r>
            <a:r>
              <a:rPr lang="en" sz="2400">
                <a:solidFill>
                  <a:srgbClr val="843C24"/>
                </a:solidFill>
                <a:highlight>
                  <a:srgbClr val="FFFFFF"/>
                </a:highlight>
                <a:latin typeface="Verdana"/>
                <a:ea typeface="Verdana"/>
                <a:cs typeface="Verdana"/>
                <a:sym typeface="Verdana"/>
              </a:rPr>
              <a:t>)</a:t>
            </a:r>
          </a:p>
          <a:p>
            <a:pPr>
              <a:buNone/>
            </a:pPr>
            <a:endParaRPr/>
          </a:p>
        </p:txBody>
      </p:sp>
      <p:graphicFrame>
        <p:nvGraphicFramePr>
          <p:cNvPr id="76" name="Shape 76"/>
          <p:cNvGraphicFramePr/>
          <p:nvPr/>
        </p:nvGraphicFramePr>
        <p:xfrm>
          <a:off x="311700" y="2210200"/>
          <a:ext cx="3000000" cy="3000000"/>
        </p:xfrm>
        <a:graphic>
          <a:graphicData uri="http://schemas.openxmlformats.org/drawingml/2006/table">
            <a:tbl>
              <a:tblPr>
                <a:solidFill>
                  <a:srgbClr val="FFFFFF"/>
                </a:solidFill>
              </a:tblPr>
              <a:tblGrid>
                <a:gridCol w="5487425">
                  <a:extLst>
                    <a:ext uri="{9D8B030D-6E8A-4147-A177-3AD203B41FA5}">
                      <a16:colId xmlns:a16="http://schemas.microsoft.com/office/drawing/2014/main" val="20000"/>
                    </a:ext>
                  </a:extLst>
                </a:gridCol>
              </a:tblGrid>
              <a:tr h="0">
                <a:tc>
                  <a:txBody>
                    <a:bodyPr/>
                    <a:lstStyle/>
                    <a:p>
                      <a:pPr lvl="0" rtl="0">
                        <a:lnSpc>
                          <a:spcPct val="100000"/>
                        </a:lnSpc>
                        <a:spcBef>
                          <a:spcPts val="0"/>
                        </a:spcBef>
                        <a:buNone/>
                      </a:pP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3"/>
                        </a:rPr>
                        <a:t>define</a:t>
                      </a:r>
                      <a:r>
                        <a:rPr lang="en" sz="2400">
                          <a:latin typeface="Verdana"/>
                          <a:ea typeface="Verdana"/>
                          <a:cs typeface="Verdana"/>
                          <a:sym typeface="Verdana"/>
                        </a:rPr>
                        <a:t> </a:t>
                      </a:r>
                      <a:r>
                        <a:rPr lang="en" sz="2400">
                          <a:solidFill>
                            <a:srgbClr val="843C24"/>
                          </a:solidFill>
                          <a:latin typeface="Verdana"/>
                          <a:ea typeface="Verdana"/>
                          <a:cs typeface="Verdana"/>
                          <a:sym typeface="Verdana"/>
                        </a:rPr>
                        <a:t>(</a:t>
                      </a:r>
                      <a:r>
                        <a:rPr lang="en" sz="2400">
                          <a:latin typeface="Verdana"/>
                          <a:ea typeface="Verdana"/>
                          <a:cs typeface="Verdana"/>
                          <a:sym typeface="Verdana"/>
                        </a:rPr>
                        <a:t>sign x</a:t>
                      </a:r>
                      <a:r>
                        <a:rPr lang="en" sz="2400">
                          <a:solidFill>
                            <a:srgbClr val="843C24"/>
                          </a:solidFill>
                          <a:latin typeface="Verdana"/>
                          <a:ea typeface="Verdana"/>
                          <a:cs typeface="Verdana"/>
                          <a:sym typeface="Verdana"/>
                        </a:rPr>
                        <a:t>)</a:t>
                      </a:r>
                    </a:p>
                  </a:txBody>
                  <a:tcPr marL="91425" marR="91425" marT="91425" marB="91425" anchor="ctr"/>
                </a:tc>
                <a:extLst>
                  <a:ext uri="{0D108BD9-81ED-4DB2-BD59-A6C34878D82A}">
                    <a16:rowId xmlns:a16="http://schemas.microsoft.com/office/drawing/2014/main" val="10000"/>
                  </a:ext>
                </a:extLst>
              </a:tr>
              <a:tr h="0">
                <a:tc>
                  <a:txBody>
                    <a:bodyPr/>
                    <a:lstStyle/>
                    <a:p>
                      <a:pPr lvl="0" rtl="0">
                        <a:lnSpc>
                          <a:spcPct val="100000"/>
                        </a:lnSpc>
                        <a:spcBef>
                          <a:spcPts val="0"/>
                        </a:spcBef>
                        <a:buNone/>
                      </a:pPr>
                      <a:r>
                        <a:rPr lang="en" sz="2400">
                          <a:latin typeface="Verdana"/>
                          <a:ea typeface="Verdana"/>
                          <a:cs typeface="Verdana"/>
                          <a:sym typeface="Verdana"/>
                        </a:rPr>
                        <a: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4"/>
                        </a:rPr>
                        <a:t>cond</a:t>
                      </a:r>
                    </a:p>
                  </a:txBody>
                  <a:tcPr marL="91425" marR="91425" marT="91425" marB="91425" anchor="ctr"/>
                </a:tc>
                <a:extLst>
                  <a:ext uri="{0D108BD9-81ED-4DB2-BD59-A6C34878D82A}">
                    <a16:rowId xmlns:a16="http://schemas.microsoft.com/office/drawing/2014/main" val="10001"/>
                  </a:ext>
                </a:extLst>
              </a:tr>
              <a:tr h="0">
                <a:tc>
                  <a:txBody>
                    <a:bodyPr/>
                    <a:lstStyle/>
                    <a:p>
                      <a:pPr lvl="0" rtl="0">
                        <a:lnSpc>
                          <a:spcPct val="100000"/>
                        </a:lnSpc>
                        <a:spcBef>
                          <a:spcPts val="0"/>
                        </a:spcBef>
                        <a:buNone/>
                      </a:pPr>
                      <a:r>
                        <a:rPr lang="en" sz="2400">
                          <a:latin typeface="Verdana"/>
                          <a:ea typeface="Verdana"/>
                          <a:cs typeface="Verdana"/>
                          <a:sym typeface="Verdana"/>
                        </a:rPr>
                        <a: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5"/>
                        </a:rPr>
                        <a:t>&gt;</a:t>
                      </a:r>
                      <a:r>
                        <a:rPr lang="en" sz="2400">
                          <a:latin typeface="Verdana"/>
                          <a:ea typeface="Verdana"/>
                          <a:cs typeface="Verdana"/>
                          <a:sym typeface="Verdana"/>
                        </a:rPr>
                        <a:t> x </a:t>
                      </a:r>
                      <a:r>
                        <a:rPr lang="en" sz="2400">
                          <a:solidFill>
                            <a:srgbClr val="228B22"/>
                          </a:solidFill>
                          <a:latin typeface="Verdana"/>
                          <a:ea typeface="Verdana"/>
                          <a:cs typeface="Verdana"/>
                          <a:sym typeface="Verdana"/>
                        </a:rPr>
                        <a:t>0</a:t>
                      </a:r>
                      <a:r>
                        <a:rPr lang="en" sz="2400">
                          <a:solidFill>
                            <a:srgbClr val="843C24"/>
                          </a:solidFill>
                          <a:latin typeface="Verdana"/>
                          <a:ea typeface="Verdana"/>
                          <a:cs typeface="Verdana"/>
                          <a:sym typeface="Verdana"/>
                        </a:rPr>
                        <a:t>)</a:t>
                      </a:r>
                      <a:r>
                        <a:rPr lang="en" sz="2400">
                          <a:latin typeface="Verdana"/>
                          <a:ea typeface="Verdana"/>
                          <a:cs typeface="Verdana"/>
                          <a:sym typeface="Verdana"/>
                        </a:rPr>
                        <a:t> </a:t>
                      </a:r>
                      <a:r>
                        <a:rPr lang="en" sz="2400">
                          <a:solidFill>
                            <a:srgbClr val="228B22"/>
                          </a:solidFill>
                          <a:latin typeface="Verdana"/>
                          <a:ea typeface="Verdana"/>
                          <a:cs typeface="Verdana"/>
                          <a:sym typeface="Verdana"/>
                        </a:rPr>
                        <a:t>1</a:t>
                      </a:r>
                      <a:r>
                        <a:rPr lang="en" sz="2400">
                          <a:solidFill>
                            <a:srgbClr val="843C24"/>
                          </a:solidFill>
                          <a:latin typeface="Verdana"/>
                          <a:ea typeface="Verdana"/>
                          <a:cs typeface="Verdana"/>
                          <a:sym typeface="Verdana"/>
                        </a:rPr>
                        <a:t>]</a:t>
                      </a:r>
                    </a:p>
                  </a:txBody>
                  <a:tcPr marL="91425" marR="91425" marT="91425" marB="91425" anchor="ctr"/>
                </a:tc>
                <a:extLst>
                  <a:ext uri="{0D108BD9-81ED-4DB2-BD59-A6C34878D82A}">
                    <a16:rowId xmlns:a16="http://schemas.microsoft.com/office/drawing/2014/main" val="10002"/>
                  </a:ext>
                </a:extLst>
              </a:tr>
              <a:tr h="0">
                <a:tc>
                  <a:txBody>
                    <a:bodyPr/>
                    <a:lstStyle/>
                    <a:p>
                      <a:pPr lvl="0" rtl="0">
                        <a:lnSpc>
                          <a:spcPct val="100000"/>
                        </a:lnSpc>
                        <a:spcBef>
                          <a:spcPts val="0"/>
                        </a:spcBef>
                        <a:buNone/>
                      </a:pPr>
                      <a:r>
                        <a:rPr lang="en" sz="2400">
                          <a:latin typeface="Verdana"/>
                          <a:ea typeface="Verdana"/>
                          <a:cs typeface="Verdana"/>
                          <a:sym typeface="Verdana"/>
                        </a:rPr>
                        <a: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6"/>
                        </a:rPr>
                        <a:t>=</a:t>
                      </a:r>
                      <a:r>
                        <a:rPr lang="en" sz="2400">
                          <a:latin typeface="Verdana"/>
                          <a:ea typeface="Verdana"/>
                          <a:cs typeface="Verdana"/>
                          <a:sym typeface="Verdana"/>
                        </a:rPr>
                        <a:t> x </a:t>
                      </a:r>
                      <a:r>
                        <a:rPr lang="en" sz="2400">
                          <a:solidFill>
                            <a:srgbClr val="228B22"/>
                          </a:solidFill>
                          <a:latin typeface="Verdana"/>
                          <a:ea typeface="Verdana"/>
                          <a:cs typeface="Verdana"/>
                          <a:sym typeface="Verdana"/>
                        </a:rPr>
                        <a:t>0</a:t>
                      </a:r>
                      <a:r>
                        <a:rPr lang="en" sz="2400">
                          <a:solidFill>
                            <a:srgbClr val="843C24"/>
                          </a:solidFill>
                          <a:latin typeface="Verdana"/>
                          <a:ea typeface="Verdana"/>
                          <a:cs typeface="Verdana"/>
                          <a:sym typeface="Verdana"/>
                        </a:rPr>
                        <a:t>)</a:t>
                      </a:r>
                      <a:r>
                        <a:rPr lang="en" sz="2400">
                          <a:latin typeface="Verdana"/>
                          <a:ea typeface="Verdana"/>
                          <a:cs typeface="Verdana"/>
                          <a:sym typeface="Verdana"/>
                        </a:rPr>
                        <a:t>  </a:t>
                      </a:r>
                      <a:r>
                        <a:rPr lang="en" sz="2400">
                          <a:solidFill>
                            <a:srgbClr val="228B22"/>
                          </a:solidFill>
                          <a:latin typeface="Verdana"/>
                          <a:ea typeface="Verdana"/>
                          <a:cs typeface="Verdana"/>
                          <a:sym typeface="Verdana"/>
                        </a:rPr>
                        <a:t>0</a:t>
                      </a:r>
                      <a:r>
                        <a:rPr lang="en" sz="2400">
                          <a:solidFill>
                            <a:srgbClr val="843C24"/>
                          </a:solidFill>
                          <a:latin typeface="Verdana"/>
                          <a:ea typeface="Verdana"/>
                          <a:cs typeface="Verdana"/>
                          <a:sym typeface="Verdana"/>
                        </a:rPr>
                        <a:t>]</a:t>
                      </a:r>
                    </a:p>
                  </a:txBody>
                  <a:tcPr marL="91425" marR="91425" marT="91425" marB="91425" anchor="ctr"/>
                </a:tc>
                <a:extLst>
                  <a:ext uri="{0D108BD9-81ED-4DB2-BD59-A6C34878D82A}">
                    <a16:rowId xmlns:a16="http://schemas.microsoft.com/office/drawing/2014/main" val="10003"/>
                  </a:ext>
                </a:extLst>
              </a:tr>
              <a:tr h="0">
                <a:tc>
                  <a:txBody>
                    <a:bodyPr/>
                    <a:lstStyle/>
                    <a:p>
                      <a:pPr lvl="0" rtl="0">
                        <a:lnSpc>
                          <a:spcPct val="100000"/>
                        </a:lnSpc>
                        <a:spcBef>
                          <a:spcPts val="0"/>
                        </a:spcBef>
                        <a:buNone/>
                      </a:pPr>
                      <a:r>
                        <a:rPr lang="en" sz="2400">
                          <a:latin typeface="Verdana"/>
                          <a:ea typeface="Verdana"/>
                          <a:cs typeface="Verdana"/>
                          <a:sym typeface="Verdana"/>
                        </a:rPr>
                        <a: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7"/>
                        </a:rPr>
                        <a:t>&lt;</a:t>
                      </a:r>
                      <a:r>
                        <a:rPr lang="en" sz="2400">
                          <a:latin typeface="Verdana"/>
                          <a:ea typeface="Verdana"/>
                          <a:cs typeface="Verdana"/>
                          <a:sym typeface="Verdana"/>
                        </a:rPr>
                        <a:t> x </a:t>
                      </a:r>
                      <a:r>
                        <a:rPr lang="en" sz="2400">
                          <a:solidFill>
                            <a:srgbClr val="228B22"/>
                          </a:solidFill>
                          <a:latin typeface="Verdana"/>
                          <a:ea typeface="Verdana"/>
                          <a:cs typeface="Verdana"/>
                          <a:sym typeface="Verdana"/>
                        </a:rPr>
                        <a:t>0</a:t>
                      </a:r>
                      <a:r>
                        <a:rPr lang="en" sz="2400">
                          <a:solidFill>
                            <a:srgbClr val="843C24"/>
                          </a:solidFill>
                          <a:latin typeface="Verdana"/>
                          <a:ea typeface="Verdana"/>
                          <a:cs typeface="Verdana"/>
                          <a:sym typeface="Verdana"/>
                        </a:rPr>
                        <a:t>)</a:t>
                      </a:r>
                      <a:r>
                        <a:rPr lang="en" sz="2400">
                          <a:latin typeface="Verdana"/>
                          <a:ea typeface="Verdana"/>
                          <a:cs typeface="Verdana"/>
                          <a:sym typeface="Verdana"/>
                        </a:rPr>
                        <a:t> </a:t>
                      </a:r>
                      <a:r>
                        <a:rPr lang="en" sz="2400">
                          <a:solidFill>
                            <a:srgbClr val="228B22"/>
                          </a:solidFill>
                          <a:latin typeface="Verdana"/>
                          <a:ea typeface="Verdana"/>
                          <a:cs typeface="Verdana"/>
                          <a:sym typeface="Verdana"/>
                        </a:rPr>
                        <a:t>-1</a:t>
                      </a:r>
                      <a:r>
                        <a:rPr lang="en" sz="2400">
                          <a:solidFill>
                            <a:srgbClr val="843C24"/>
                          </a:solidFill>
                          <a:latin typeface="Verdana"/>
                          <a:ea typeface="Verdana"/>
                          <a:cs typeface="Verdana"/>
                          <a:sym typeface="Verdana"/>
                        </a:rPr>
                        <a:t>]))</a:t>
                      </a:r>
                    </a:p>
                  </a:txBody>
                  <a:tcPr marL="91425" marR="91425" marT="91425" marB="91425" anchor="ctr"/>
                </a:tc>
                <a:extLst>
                  <a:ext uri="{0D108BD9-81ED-4DB2-BD59-A6C34878D82A}">
                    <a16:rowId xmlns:a16="http://schemas.microsoft.com/office/drawing/2014/main" val="10004"/>
                  </a:ext>
                </a:extLst>
              </a:tr>
              <a:tr h="0">
                <a:tc>
                  <a:txBody>
                    <a:bodyPr/>
                    <a:lstStyle/>
                    <a:p>
                      <a:pPr lvl="0" rtl="0">
                        <a:lnSpc>
                          <a:spcPct val="100000"/>
                        </a:lnSpc>
                        <a:spcBef>
                          <a:spcPts val="0"/>
                        </a:spcBef>
                        <a:buNone/>
                      </a:pPr>
                      <a:r>
                        <a:rPr lang="en" sz="1100">
                          <a:latin typeface="Verdana"/>
                          <a:ea typeface="Verdana"/>
                          <a:cs typeface="Verdana"/>
                          <a:sym typeface="Verdana"/>
                        </a:rPr>
                        <a:t> </a:t>
                      </a:r>
                    </a:p>
                  </a:txBody>
                  <a:tcPr marL="91425" marR="91425" marT="91425" marB="91425" anchor="ctr"/>
                </a:tc>
                <a:extLst>
                  <a:ext uri="{0D108BD9-81ED-4DB2-BD59-A6C34878D82A}">
                    <a16:rowId xmlns:a16="http://schemas.microsoft.com/office/drawing/2014/main" val="10005"/>
                  </a:ext>
                </a:extLst>
              </a:tr>
            </a:tbl>
          </a:graphicData>
        </a:graphic>
      </p:graphicFrame>
      <p:cxnSp>
        <p:nvCxnSpPr>
          <p:cNvPr id="77" name="Shape 77"/>
          <p:cNvCxnSpPr/>
          <p:nvPr/>
        </p:nvCxnSpPr>
        <p:spPr>
          <a:xfrm>
            <a:off x="4572000" y="1874975"/>
            <a:ext cx="30600" cy="39816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4137412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evaluation</a:t>
            </a:r>
          </a:p>
        </p:txBody>
      </p:sp>
      <p:sp>
        <p:nvSpPr>
          <p:cNvPr id="156" name="Shape 15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buNone/>
            </a:pPr>
            <a:r>
              <a:rPr lang="en" sz="2400">
                <a:solidFill>
                  <a:srgbClr val="000000"/>
                </a:solidFill>
                <a:highlight>
                  <a:srgbClr val="FFFFFF"/>
                </a:highlight>
                <a:latin typeface="Verdana"/>
                <a:ea typeface="Verdana"/>
                <a:cs typeface="Verdana"/>
                <a:sym typeface="Verdana"/>
              </a:rPr>
              <a:t>==</a:t>
            </a:r>
          </a:p>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4</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buNone/>
            </a:pPr>
            <a:endParaRPr sz="2400"/>
          </a:p>
        </p:txBody>
      </p:sp>
    </p:spTree>
    <p:extLst>
      <p:ext uri="{BB962C8B-B14F-4D97-AF65-F5344CB8AC3E}">
        <p14:creationId xmlns:p14="http://schemas.microsoft.com/office/powerpoint/2010/main" val="1051301929"/>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big-bang project</a:t>
            </a:r>
          </a:p>
        </p:txBody>
      </p:sp>
      <p:sp>
        <p:nvSpPr>
          <p:cNvPr id="83" name="Shape 83"/>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3000"/>
              <a:t>Design a program that simulates the descent of a UFO.</a:t>
            </a:r>
          </a:p>
          <a:p>
            <a:pPr>
              <a:buNone/>
            </a:pPr>
            <a:r>
              <a:rPr lang="en" sz="3000"/>
              <a:t>or any object of your choice. The object must start at the top of the screen and land on its feet.</a:t>
            </a:r>
          </a:p>
          <a:p>
            <a:pPr>
              <a:buNone/>
            </a:pPr>
            <a:endParaRPr sz="3000"/>
          </a:p>
        </p:txBody>
      </p:sp>
    </p:spTree>
    <p:extLst>
      <p:ext uri="{BB962C8B-B14F-4D97-AF65-F5344CB8AC3E}">
        <p14:creationId xmlns:p14="http://schemas.microsoft.com/office/powerpoint/2010/main" val="2168377198"/>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9" y="1601826"/>
            <a:ext cx="8520599" cy="2052599"/>
          </a:xfrm>
          <a:prstGeom prst="rect">
            <a:avLst/>
          </a:prstGeom>
        </p:spPr>
        <p:txBody>
          <a:bodyPr vert="horz" lIns="91425" tIns="91425" rIns="91425" bIns="91425" rtlCol="0" anchor="b" anchorCtr="0">
            <a:noAutofit/>
          </a:bodyPr>
          <a:lstStyle/>
          <a:p>
            <a:pPr>
              <a:spcBef>
                <a:spcPts val="0"/>
              </a:spcBef>
            </a:pPr>
            <a:endParaRPr/>
          </a:p>
        </p:txBody>
      </p:sp>
      <p:sp>
        <p:nvSpPr>
          <p:cNvPr id="55" name="Shape 55"/>
          <p:cNvSpPr txBox="1">
            <a:spLocks noGrp="1"/>
          </p:cNvSpPr>
          <p:nvPr>
            <p:ph type="subTitle" idx="1"/>
          </p:nvPr>
        </p:nvSpPr>
        <p:spPr>
          <a:xfrm>
            <a:off x="311701" y="3691375"/>
            <a:ext cx="8520599" cy="792600"/>
          </a:xfrm>
          <a:prstGeom prst="rect">
            <a:avLst/>
          </a:prstGeom>
        </p:spPr>
        <p:txBody>
          <a:bodyPr vert="horz" lIns="91425" tIns="91425" rIns="91425" bIns="91425" rtlCol="0" anchor="t" anchorCtr="0">
            <a:noAutofit/>
          </a:bodyPr>
          <a:lstStyle/>
          <a:p>
            <a:pPr>
              <a:spcBef>
                <a:spcPts val="0"/>
              </a:spcBef>
            </a:pPr>
            <a:endParaRPr/>
          </a:p>
        </p:txBody>
      </p:sp>
    </p:spTree>
    <p:extLst>
      <p:ext uri="{BB962C8B-B14F-4D97-AF65-F5344CB8AC3E}">
        <p14:creationId xmlns:p14="http://schemas.microsoft.com/office/powerpoint/2010/main" val="234262653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9" y="1601826"/>
            <a:ext cx="8520599" cy="2052599"/>
          </a:xfrm>
          <a:prstGeom prst="rect">
            <a:avLst/>
          </a:prstGeom>
        </p:spPr>
        <p:txBody>
          <a:bodyPr vert="horz" lIns="91425" tIns="91425" rIns="91425" bIns="91425" rtlCol="0" anchor="b" anchorCtr="0">
            <a:noAutofit/>
          </a:bodyPr>
          <a:lstStyle/>
          <a:p>
            <a:pPr>
              <a:spcBef>
                <a:spcPts val="0"/>
              </a:spcBef>
            </a:pPr>
            <a:endParaRPr/>
          </a:p>
        </p:txBody>
      </p:sp>
      <p:sp>
        <p:nvSpPr>
          <p:cNvPr id="55" name="Shape 55"/>
          <p:cNvSpPr txBox="1">
            <a:spLocks noGrp="1"/>
          </p:cNvSpPr>
          <p:nvPr>
            <p:ph type="subTitle" idx="1"/>
          </p:nvPr>
        </p:nvSpPr>
        <p:spPr>
          <a:xfrm>
            <a:off x="311701" y="3691375"/>
            <a:ext cx="8520599" cy="792600"/>
          </a:xfrm>
          <a:prstGeom prst="rect">
            <a:avLst/>
          </a:prstGeom>
        </p:spPr>
        <p:txBody>
          <a:bodyPr vert="horz" lIns="91425" tIns="91425" rIns="91425" bIns="91425" rtlCol="0" anchor="t" anchorCtr="0">
            <a:noAutofit/>
          </a:bodyPr>
          <a:lstStyle/>
          <a:p>
            <a:pPr>
              <a:spcBef>
                <a:spcPts val="0"/>
              </a:spcBef>
            </a:pPr>
            <a:endParaRPr/>
          </a:p>
        </p:txBody>
      </p:sp>
    </p:spTree>
    <p:extLst>
      <p:ext uri="{BB962C8B-B14F-4D97-AF65-F5344CB8AC3E}">
        <p14:creationId xmlns:p14="http://schemas.microsoft.com/office/powerpoint/2010/main" val="55606155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1" y="857251"/>
            <a:ext cx="8520599" cy="572699"/>
          </a:xfrm>
          <a:prstGeom prst="rect">
            <a:avLst/>
          </a:prstGeom>
        </p:spPr>
        <p:txBody>
          <a:bodyPr vert="horz" lIns="91425" tIns="91425" rIns="91425" bIns="91425" rtlCol="0" anchor="t" anchorCtr="0">
            <a:noAutofit/>
          </a:bodyPr>
          <a:lstStyle/>
          <a:p>
            <a:r>
              <a:rPr lang="en"/>
              <a:t>Warm Up</a:t>
            </a:r>
          </a:p>
        </p:txBody>
      </p:sp>
      <p:pic>
        <p:nvPicPr>
          <p:cNvPr id="61" name="Shape 61"/>
          <p:cNvPicPr preferRelativeResize="0"/>
          <p:nvPr/>
        </p:nvPicPr>
        <p:blipFill rotWithShape="1">
          <a:blip r:embed="rId3">
            <a:alphaModFix/>
          </a:blip>
          <a:srcRect b="86164"/>
          <a:stretch/>
        </p:blipFill>
        <p:spPr>
          <a:xfrm>
            <a:off x="0" y="1428425"/>
            <a:ext cx="9144000" cy="624550"/>
          </a:xfrm>
          <a:prstGeom prst="rect">
            <a:avLst/>
          </a:prstGeom>
          <a:noFill/>
          <a:ln>
            <a:noFill/>
          </a:ln>
        </p:spPr>
      </p:pic>
      <p:pic>
        <p:nvPicPr>
          <p:cNvPr id="62" name="Shape 62"/>
          <p:cNvPicPr preferRelativeResize="0"/>
          <p:nvPr/>
        </p:nvPicPr>
        <p:blipFill>
          <a:blip r:embed="rId4">
            <a:alphaModFix/>
          </a:blip>
          <a:stretch>
            <a:fillRect/>
          </a:stretch>
        </p:blipFill>
        <p:spPr>
          <a:xfrm>
            <a:off x="0" y="2313200"/>
            <a:ext cx="9144000" cy="2971800"/>
          </a:xfrm>
          <a:prstGeom prst="rect">
            <a:avLst/>
          </a:prstGeom>
          <a:noFill/>
          <a:ln>
            <a:noFill/>
          </a:ln>
        </p:spPr>
      </p:pic>
      <p:sp>
        <p:nvSpPr>
          <p:cNvPr id="63" name="Shape 63"/>
          <p:cNvSpPr txBox="1"/>
          <p:nvPr/>
        </p:nvSpPr>
        <p:spPr>
          <a:xfrm>
            <a:off x="2789525" y="1116501"/>
            <a:ext cx="6354600" cy="1088699"/>
          </a:xfrm>
          <a:prstGeom prst="rect">
            <a:avLst/>
          </a:prstGeom>
          <a:noFill/>
          <a:ln>
            <a:noFill/>
          </a:ln>
        </p:spPr>
        <p:txBody>
          <a:bodyPr lIns="91425" tIns="91425" rIns="91425" bIns="91425" anchor="t" anchorCtr="0">
            <a:noAutofit/>
          </a:bodyPr>
          <a:lstStyle/>
          <a:p>
            <a:r>
              <a:rPr lang="en"/>
              <a:t>Circle all of the values that are used repeatedly.</a:t>
            </a:r>
          </a:p>
        </p:txBody>
      </p:sp>
    </p:spTree>
    <p:extLst>
      <p:ext uri="{BB962C8B-B14F-4D97-AF65-F5344CB8AC3E}">
        <p14:creationId xmlns:p14="http://schemas.microsoft.com/office/powerpoint/2010/main" val="730419286"/>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create-rocket-scene version 3 takes in height</a:t>
            </a:r>
          </a:p>
          <a:p>
            <a:pPr>
              <a:spcBef>
                <a:spcPts val="0"/>
              </a:spcBef>
            </a:pPr>
            <a:r>
              <a:rPr lang="en"/>
              <a:t>But that isn't really what is happening</a:t>
            </a:r>
          </a:p>
        </p:txBody>
      </p:sp>
    </p:spTree>
    <p:extLst>
      <p:ext uri="{BB962C8B-B14F-4D97-AF65-F5344CB8AC3E}">
        <p14:creationId xmlns:p14="http://schemas.microsoft.com/office/powerpoint/2010/main" val="137230900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create-rocket-scene should really take in time because the clock is what produces the animation</a:t>
            </a:r>
          </a:p>
        </p:txBody>
      </p:sp>
    </p:spTree>
    <p:extLst>
      <p:ext uri="{BB962C8B-B14F-4D97-AF65-F5344CB8AC3E}">
        <p14:creationId xmlns:p14="http://schemas.microsoft.com/office/powerpoint/2010/main" val="346083915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Instead of giving time directly to create-rocket-scene we should pass the time to the distance function</a:t>
            </a:r>
          </a:p>
        </p:txBody>
      </p:sp>
    </p:spTree>
    <p:extLst>
      <p:ext uri="{BB962C8B-B14F-4D97-AF65-F5344CB8AC3E}">
        <p14:creationId xmlns:p14="http://schemas.microsoft.com/office/powerpoint/2010/main" val="3403897877"/>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1" y="1226076"/>
            <a:ext cx="8520599" cy="572699"/>
          </a:xfrm>
          <a:prstGeom prst="rect">
            <a:avLst/>
          </a:prstGeom>
        </p:spPr>
        <p:txBody>
          <a:bodyPr vert="horz" lIns="91425" tIns="91425" rIns="91425" bIns="91425" rtlCol="0" anchor="t" anchorCtr="0">
            <a:noAutofit/>
          </a:bodyPr>
          <a:lstStyle/>
          <a:p>
            <a:pPr>
              <a:spcBef>
                <a:spcPts val="0"/>
              </a:spcBef>
            </a:pPr>
            <a:r>
              <a:rPr lang="en"/>
              <a:t>Now the height of the rocket can be computed by a proper distance function and we can add gravity and initial velocity.</a:t>
            </a:r>
          </a:p>
        </p:txBody>
      </p:sp>
    </p:spTree>
    <p:extLst>
      <p:ext uri="{BB962C8B-B14F-4D97-AF65-F5344CB8AC3E}">
        <p14:creationId xmlns:p14="http://schemas.microsoft.com/office/powerpoint/2010/main" val="289985794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distance</a:t>
            </a:r>
          </a:p>
        </p:txBody>
      </p:sp>
      <p:sp>
        <p:nvSpPr>
          <p:cNvPr id="89" name="Shape 89"/>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In physics class you were given the following reference equation</a:t>
            </a:r>
          </a:p>
        </p:txBody>
      </p:sp>
      <p:pic>
        <p:nvPicPr>
          <p:cNvPr id="90" name="Shape 90"/>
          <p:cNvPicPr preferRelativeResize="0"/>
          <p:nvPr/>
        </p:nvPicPr>
        <p:blipFill>
          <a:blip r:embed="rId3">
            <a:alphaModFix/>
          </a:blip>
          <a:stretch>
            <a:fillRect/>
          </a:stretch>
        </p:blipFill>
        <p:spPr>
          <a:xfrm>
            <a:off x="791575" y="2719425"/>
            <a:ext cx="2434225" cy="826275"/>
          </a:xfrm>
          <a:prstGeom prst="rect">
            <a:avLst/>
          </a:prstGeom>
          <a:noFill/>
          <a:ln>
            <a:noFill/>
          </a:ln>
        </p:spPr>
      </p:pic>
    </p:spTree>
    <p:extLst>
      <p:ext uri="{BB962C8B-B14F-4D97-AF65-F5344CB8AC3E}">
        <p14:creationId xmlns:p14="http://schemas.microsoft.com/office/powerpoint/2010/main" val="2447808097"/>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distance changes with respect to time</a:t>
            </a:r>
          </a:p>
        </p:txBody>
      </p:sp>
      <p:pic>
        <p:nvPicPr>
          <p:cNvPr id="96" name="Shape 96"/>
          <p:cNvPicPr preferRelativeResize="0"/>
          <p:nvPr/>
        </p:nvPicPr>
        <p:blipFill>
          <a:blip r:embed="rId3">
            <a:alphaModFix/>
          </a:blip>
          <a:stretch>
            <a:fillRect/>
          </a:stretch>
        </p:blipFill>
        <p:spPr>
          <a:xfrm>
            <a:off x="4787325" y="1874976"/>
            <a:ext cx="2798602" cy="4125775"/>
          </a:xfrm>
          <a:prstGeom prst="rect">
            <a:avLst/>
          </a:prstGeom>
          <a:noFill/>
          <a:ln>
            <a:noFill/>
          </a:ln>
        </p:spPr>
      </p:pic>
      <p:pic>
        <p:nvPicPr>
          <p:cNvPr id="97" name="Shape 97"/>
          <p:cNvPicPr preferRelativeResize="0"/>
          <p:nvPr/>
        </p:nvPicPr>
        <p:blipFill>
          <a:blip r:embed="rId4">
            <a:alphaModFix/>
          </a:blip>
          <a:stretch>
            <a:fillRect/>
          </a:stretch>
        </p:blipFill>
        <p:spPr>
          <a:xfrm>
            <a:off x="791575" y="2719425"/>
            <a:ext cx="2434225" cy="826275"/>
          </a:xfrm>
          <a:prstGeom prst="rect">
            <a:avLst/>
          </a:prstGeom>
          <a:noFill/>
          <a:ln>
            <a:noFill/>
          </a:ln>
        </p:spPr>
      </p:pic>
    </p:spTree>
    <p:extLst>
      <p:ext uri="{BB962C8B-B14F-4D97-AF65-F5344CB8AC3E}">
        <p14:creationId xmlns:p14="http://schemas.microsoft.com/office/powerpoint/2010/main" val="1185153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evaluation</a:t>
            </a:r>
          </a:p>
        </p:txBody>
      </p:sp>
      <p:sp>
        <p:nvSpPr>
          <p:cNvPr id="150" name="Shape 150"/>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116848679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Shape 102"/>
          <p:cNvPicPr preferRelativeResize="0"/>
          <p:nvPr/>
        </p:nvPicPr>
        <p:blipFill>
          <a:blip r:embed="rId3">
            <a:alphaModFix/>
          </a:blip>
          <a:stretch>
            <a:fillRect/>
          </a:stretch>
        </p:blipFill>
        <p:spPr>
          <a:xfrm>
            <a:off x="791575" y="2719425"/>
            <a:ext cx="2434225" cy="826275"/>
          </a:xfrm>
          <a:prstGeom prst="rect">
            <a:avLst/>
          </a:prstGeom>
          <a:noFill/>
          <a:ln>
            <a:noFill/>
          </a:ln>
        </p:spPr>
      </p:pic>
      <p:sp>
        <p:nvSpPr>
          <p:cNvPr id="103" name="Shape 10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distance as a function of time</a:t>
            </a:r>
          </a:p>
        </p:txBody>
      </p:sp>
      <p:pic>
        <p:nvPicPr>
          <p:cNvPr id="104" name="Shape 104"/>
          <p:cNvPicPr preferRelativeResize="0"/>
          <p:nvPr/>
        </p:nvPicPr>
        <p:blipFill>
          <a:blip r:embed="rId4">
            <a:alphaModFix/>
          </a:blip>
          <a:stretch>
            <a:fillRect/>
          </a:stretch>
        </p:blipFill>
        <p:spPr>
          <a:xfrm>
            <a:off x="5522601" y="2753621"/>
            <a:ext cx="2662825" cy="757880"/>
          </a:xfrm>
          <a:prstGeom prst="rect">
            <a:avLst/>
          </a:prstGeom>
          <a:noFill/>
          <a:ln>
            <a:noFill/>
          </a:ln>
        </p:spPr>
      </p:pic>
      <p:sp>
        <p:nvSpPr>
          <p:cNvPr id="105" name="Shape 105"/>
          <p:cNvSpPr txBox="1"/>
          <p:nvPr/>
        </p:nvSpPr>
        <p:spPr>
          <a:xfrm>
            <a:off x="244875" y="4321801"/>
            <a:ext cx="1956900" cy="838199"/>
          </a:xfrm>
          <a:prstGeom prst="rect">
            <a:avLst/>
          </a:prstGeom>
          <a:noFill/>
          <a:ln>
            <a:noFill/>
          </a:ln>
        </p:spPr>
        <p:txBody>
          <a:bodyPr lIns="91425" tIns="91425" rIns="91425" bIns="91425" anchor="t" anchorCtr="0">
            <a:noAutofit/>
          </a:bodyPr>
          <a:lstStyle/>
          <a:p>
            <a:r>
              <a:rPr lang="en" sz="3000"/>
              <a:t>Equations</a:t>
            </a:r>
          </a:p>
        </p:txBody>
      </p:sp>
      <p:sp>
        <p:nvSpPr>
          <p:cNvPr id="106" name="Shape 106"/>
          <p:cNvSpPr txBox="1"/>
          <p:nvPr/>
        </p:nvSpPr>
        <p:spPr>
          <a:xfrm>
            <a:off x="2971576" y="4283826"/>
            <a:ext cx="3007799" cy="1005299"/>
          </a:xfrm>
          <a:prstGeom prst="rect">
            <a:avLst/>
          </a:prstGeom>
          <a:noFill/>
          <a:ln>
            <a:noFill/>
          </a:ln>
        </p:spPr>
        <p:txBody>
          <a:bodyPr lIns="91425" tIns="91425" rIns="91425" bIns="91425" anchor="t" anchorCtr="0">
            <a:noAutofit/>
          </a:bodyPr>
          <a:lstStyle/>
          <a:p>
            <a:r>
              <a:rPr lang="en" sz="3000"/>
              <a:t>are more clearly expressed as</a:t>
            </a:r>
          </a:p>
        </p:txBody>
      </p:sp>
      <p:sp>
        <p:nvSpPr>
          <p:cNvPr id="107" name="Shape 107"/>
          <p:cNvSpPr txBox="1"/>
          <p:nvPr/>
        </p:nvSpPr>
        <p:spPr>
          <a:xfrm>
            <a:off x="6942228" y="4321801"/>
            <a:ext cx="1956900" cy="838199"/>
          </a:xfrm>
          <a:prstGeom prst="rect">
            <a:avLst/>
          </a:prstGeom>
          <a:noFill/>
          <a:ln>
            <a:noFill/>
          </a:ln>
        </p:spPr>
        <p:txBody>
          <a:bodyPr lIns="91425" tIns="91425" rIns="91425" bIns="91425" anchor="t" anchorCtr="0">
            <a:noAutofit/>
          </a:bodyPr>
          <a:lstStyle/>
          <a:p>
            <a:r>
              <a:rPr lang="en" sz="3000"/>
              <a:t>functions</a:t>
            </a:r>
          </a:p>
        </p:txBody>
      </p:sp>
      <p:cxnSp>
        <p:nvCxnSpPr>
          <p:cNvPr id="108" name="Shape 108"/>
          <p:cNvCxnSpPr>
            <a:stCxn id="105" idx="0"/>
            <a:endCxn id="109" idx="2"/>
          </p:cNvCxnSpPr>
          <p:nvPr/>
        </p:nvCxnSpPr>
        <p:spPr>
          <a:xfrm rot="10800000" flipH="1">
            <a:off x="1223325" y="3545700"/>
            <a:ext cx="785400" cy="776100"/>
          </a:xfrm>
          <a:prstGeom prst="straightConnector1">
            <a:avLst/>
          </a:prstGeom>
          <a:noFill/>
          <a:ln w="38100" cap="flat" cmpd="sng">
            <a:solidFill>
              <a:schemeClr val="dk2"/>
            </a:solidFill>
            <a:prstDash val="solid"/>
            <a:round/>
            <a:headEnd type="none" w="lg" len="lg"/>
            <a:tailEnd type="triangle" w="lg" len="lg"/>
          </a:ln>
        </p:spPr>
      </p:cxnSp>
      <p:cxnSp>
        <p:nvCxnSpPr>
          <p:cNvPr id="110" name="Shape 110"/>
          <p:cNvCxnSpPr>
            <a:stCxn id="107" idx="0"/>
            <a:endCxn id="104" idx="2"/>
          </p:cNvCxnSpPr>
          <p:nvPr/>
        </p:nvCxnSpPr>
        <p:spPr>
          <a:xfrm rot="10800000">
            <a:off x="6853878" y="3511500"/>
            <a:ext cx="1066800" cy="810300"/>
          </a:xfrm>
          <a:prstGeom prst="straightConnector1">
            <a:avLst/>
          </a:prstGeom>
          <a:noFill/>
          <a:ln w="38100"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2809335381"/>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16" name="Shape 116"/>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17" name="Shape 117"/>
          <p:cNvPicPr preferRelativeResize="0"/>
          <p:nvPr/>
        </p:nvPicPr>
        <p:blipFill>
          <a:blip r:embed="rId3">
            <a:alphaModFix/>
          </a:blip>
          <a:stretch>
            <a:fillRect/>
          </a:stretch>
        </p:blipFill>
        <p:spPr>
          <a:xfrm>
            <a:off x="3240588" y="2250696"/>
            <a:ext cx="2662825" cy="757880"/>
          </a:xfrm>
          <a:prstGeom prst="rect">
            <a:avLst/>
          </a:prstGeom>
          <a:noFill/>
          <a:ln>
            <a:noFill/>
          </a:ln>
        </p:spPr>
      </p:pic>
      <p:cxnSp>
        <p:nvCxnSpPr>
          <p:cNvPr id="118" name="Shape 118"/>
          <p:cNvCxnSpPr/>
          <p:nvPr/>
        </p:nvCxnSpPr>
        <p:spPr>
          <a:xfrm flipH="1">
            <a:off x="3240601" y="2783700"/>
            <a:ext cx="118799" cy="1071900"/>
          </a:xfrm>
          <a:prstGeom prst="straightConnector1">
            <a:avLst/>
          </a:prstGeom>
          <a:noFill/>
          <a:ln w="28575" cap="flat" cmpd="sng">
            <a:solidFill>
              <a:srgbClr val="FF0000"/>
            </a:solidFill>
            <a:prstDash val="solid"/>
            <a:round/>
            <a:headEnd type="none" w="lg" len="lg"/>
            <a:tailEnd type="stealth" w="lg" len="lg"/>
          </a:ln>
        </p:spPr>
      </p:cxnSp>
      <p:cxnSp>
        <p:nvCxnSpPr>
          <p:cNvPr id="119" name="Shape 119"/>
          <p:cNvCxnSpPr/>
          <p:nvPr/>
        </p:nvCxnSpPr>
        <p:spPr>
          <a:xfrm>
            <a:off x="3644101" y="2783700"/>
            <a:ext cx="640499" cy="1071900"/>
          </a:xfrm>
          <a:prstGeom prst="straightConnector1">
            <a:avLst/>
          </a:prstGeom>
          <a:noFill/>
          <a:ln w="28575"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146643044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25" name="Shape 125"/>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26" name="Shape 126"/>
          <p:cNvPicPr preferRelativeResize="0"/>
          <p:nvPr/>
        </p:nvPicPr>
        <p:blipFill>
          <a:blip r:embed="rId3">
            <a:alphaModFix/>
          </a:blip>
          <a:stretch>
            <a:fillRect/>
          </a:stretch>
        </p:blipFill>
        <p:spPr>
          <a:xfrm>
            <a:off x="3240588" y="2250696"/>
            <a:ext cx="2662825" cy="757880"/>
          </a:xfrm>
          <a:prstGeom prst="rect">
            <a:avLst/>
          </a:prstGeom>
          <a:noFill/>
          <a:ln>
            <a:noFill/>
          </a:ln>
        </p:spPr>
      </p:pic>
      <p:cxnSp>
        <p:nvCxnSpPr>
          <p:cNvPr id="127" name="Shape 127"/>
          <p:cNvCxnSpPr/>
          <p:nvPr/>
        </p:nvCxnSpPr>
        <p:spPr>
          <a:xfrm flipH="1">
            <a:off x="3240601" y="2783700"/>
            <a:ext cx="118799" cy="1071900"/>
          </a:xfrm>
          <a:prstGeom prst="straightConnector1">
            <a:avLst/>
          </a:prstGeom>
          <a:noFill/>
          <a:ln w="28575" cap="flat" cmpd="sng">
            <a:solidFill>
              <a:srgbClr val="FF0000"/>
            </a:solidFill>
            <a:prstDash val="solid"/>
            <a:round/>
            <a:headEnd type="none" w="lg" len="lg"/>
            <a:tailEnd type="stealth" w="lg" len="lg"/>
          </a:ln>
        </p:spPr>
      </p:cxnSp>
      <p:cxnSp>
        <p:nvCxnSpPr>
          <p:cNvPr id="128" name="Shape 128"/>
          <p:cNvCxnSpPr/>
          <p:nvPr/>
        </p:nvCxnSpPr>
        <p:spPr>
          <a:xfrm>
            <a:off x="3644101" y="2783700"/>
            <a:ext cx="640499" cy="1071900"/>
          </a:xfrm>
          <a:prstGeom prst="straightConnector1">
            <a:avLst/>
          </a:prstGeom>
          <a:noFill/>
          <a:ln w="28575" cap="flat" cmpd="sng">
            <a:solidFill>
              <a:srgbClr val="FF0000"/>
            </a:solidFill>
            <a:prstDash val="solid"/>
            <a:round/>
            <a:headEnd type="none" w="lg" len="lg"/>
            <a:tailEnd type="stealth" w="lg" len="lg"/>
          </a:ln>
        </p:spPr>
      </p:cxnSp>
      <p:sp>
        <p:nvSpPr>
          <p:cNvPr id="129" name="Shape 129"/>
          <p:cNvSpPr txBox="1"/>
          <p:nvPr/>
        </p:nvSpPr>
        <p:spPr>
          <a:xfrm>
            <a:off x="4023701" y="3087376"/>
            <a:ext cx="1043999" cy="303599"/>
          </a:xfrm>
          <a:prstGeom prst="rect">
            <a:avLst/>
          </a:prstGeom>
          <a:noFill/>
          <a:ln>
            <a:noFill/>
          </a:ln>
        </p:spPr>
        <p:txBody>
          <a:bodyPr lIns="91425" tIns="91425" rIns="91425" bIns="91425" anchor="t" anchorCtr="0">
            <a:noAutofit/>
          </a:bodyPr>
          <a:lstStyle/>
          <a:p>
            <a:r>
              <a:rPr lang="en">
                <a:solidFill>
                  <a:srgbClr val="FF0000"/>
                </a:solidFill>
              </a:rPr>
              <a:t>parameter</a:t>
            </a:r>
          </a:p>
        </p:txBody>
      </p:sp>
      <p:sp>
        <p:nvSpPr>
          <p:cNvPr id="130" name="Shape 130"/>
          <p:cNvSpPr txBox="1"/>
          <p:nvPr/>
        </p:nvSpPr>
        <p:spPr>
          <a:xfrm>
            <a:off x="2543276" y="3033451"/>
            <a:ext cx="958499" cy="572699"/>
          </a:xfrm>
          <a:prstGeom prst="rect">
            <a:avLst/>
          </a:prstGeom>
          <a:noFill/>
          <a:ln>
            <a:noFill/>
          </a:ln>
        </p:spPr>
        <p:txBody>
          <a:bodyPr lIns="91425" tIns="91425" rIns="91425" bIns="91425" anchor="t" anchorCtr="0">
            <a:noAutofit/>
          </a:bodyPr>
          <a:lstStyle/>
          <a:p>
            <a:r>
              <a:rPr lang="en">
                <a:solidFill>
                  <a:srgbClr val="FF0000"/>
                </a:solidFill>
              </a:rPr>
              <a:t>function name</a:t>
            </a:r>
          </a:p>
        </p:txBody>
      </p:sp>
    </p:spTree>
    <p:extLst>
      <p:ext uri="{BB962C8B-B14F-4D97-AF65-F5344CB8AC3E}">
        <p14:creationId xmlns:p14="http://schemas.microsoft.com/office/powerpoint/2010/main" val="119115898"/>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36" name="Shape 136"/>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37" name="Shape 137"/>
          <p:cNvPicPr preferRelativeResize="0"/>
          <p:nvPr/>
        </p:nvPicPr>
        <p:blipFill>
          <a:blip r:embed="rId3">
            <a:alphaModFix/>
          </a:blip>
          <a:stretch>
            <a:fillRect/>
          </a:stretch>
        </p:blipFill>
        <p:spPr>
          <a:xfrm>
            <a:off x="3240588" y="2250696"/>
            <a:ext cx="2662825" cy="757880"/>
          </a:xfrm>
          <a:prstGeom prst="rect">
            <a:avLst/>
          </a:prstGeom>
          <a:noFill/>
          <a:ln>
            <a:noFill/>
          </a:ln>
        </p:spPr>
      </p:pic>
      <p:sp>
        <p:nvSpPr>
          <p:cNvPr id="138" name="Shape 138"/>
          <p:cNvSpPr/>
          <p:nvPr/>
        </p:nvSpPr>
        <p:spPr>
          <a:xfrm>
            <a:off x="4279925" y="2214300"/>
            <a:ext cx="1850400" cy="844500"/>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39" name="Shape 139"/>
          <p:cNvSpPr txBox="1"/>
          <p:nvPr/>
        </p:nvSpPr>
        <p:spPr>
          <a:xfrm>
            <a:off x="4764650" y="3485238"/>
            <a:ext cx="1262100" cy="317999"/>
          </a:xfrm>
          <a:prstGeom prst="rect">
            <a:avLst/>
          </a:prstGeom>
          <a:noFill/>
          <a:ln>
            <a:noFill/>
          </a:ln>
        </p:spPr>
        <p:txBody>
          <a:bodyPr lIns="91425" tIns="91425" rIns="91425" bIns="91425" anchor="t" anchorCtr="0">
            <a:noAutofit/>
          </a:bodyPr>
          <a:lstStyle/>
          <a:p>
            <a:r>
              <a:rPr lang="en">
                <a:solidFill>
                  <a:srgbClr val="FF0000"/>
                </a:solidFill>
              </a:rPr>
              <a:t>function body</a:t>
            </a:r>
          </a:p>
        </p:txBody>
      </p:sp>
      <p:sp>
        <p:nvSpPr>
          <p:cNvPr id="140" name="Shape 140"/>
          <p:cNvSpPr/>
          <p:nvPr/>
        </p:nvSpPr>
        <p:spPr>
          <a:xfrm>
            <a:off x="1262176" y="4229676"/>
            <a:ext cx="6120899" cy="1182599"/>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cxnSp>
        <p:nvCxnSpPr>
          <p:cNvPr id="141" name="Shape 141"/>
          <p:cNvCxnSpPr>
            <a:stCxn id="139" idx="0"/>
            <a:endCxn id="138" idx="2"/>
          </p:cNvCxnSpPr>
          <p:nvPr/>
        </p:nvCxnSpPr>
        <p:spPr>
          <a:xfrm rot="10800000">
            <a:off x="5205200" y="3058937"/>
            <a:ext cx="190500" cy="426300"/>
          </a:xfrm>
          <a:prstGeom prst="straightConnector1">
            <a:avLst/>
          </a:prstGeom>
          <a:noFill/>
          <a:ln w="28575" cap="flat" cmpd="sng">
            <a:solidFill>
              <a:srgbClr val="FF0000"/>
            </a:solidFill>
            <a:prstDash val="solid"/>
            <a:round/>
            <a:headEnd type="none" w="lg" len="lg"/>
            <a:tailEnd type="stealth" w="lg" len="lg"/>
          </a:ln>
        </p:spPr>
      </p:cxnSp>
      <p:cxnSp>
        <p:nvCxnSpPr>
          <p:cNvPr id="142" name="Shape 142"/>
          <p:cNvCxnSpPr>
            <a:stCxn id="139" idx="2"/>
            <a:endCxn id="140" idx="0"/>
          </p:cNvCxnSpPr>
          <p:nvPr/>
        </p:nvCxnSpPr>
        <p:spPr>
          <a:xfrm flipH="1">
            <a:off x="4322600" y="3803238"/>
            <a:ext cx="1073100" cy="426299"/>
          </a:xfrm>
          <a:prstGeom prst="straightConnector1">
            <a:avLst/>
          </a:prstGeom>
          <a:noFill/>
          <a:ln w="28575"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1608370078"/>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48" name="Shape 148"/>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49" name="Shape 149"/>
          <p:cNvPicPr preferRelativeResize="0"/>
          <p:nvPr/>
        </p:nvPicPr>
        <p:blipFill>
          <a:blip r:embed="rId3">
            <a:alphaModFix/>
          </a:blip>
          <a:stretch>
            <a:fillRect/>
          </a:stretch>
        </p:blipFill>
        <p:spPr>
          <a:xfrm>
            <a:off x="3240588" y="2250696"/>
            <a:ext cx="2662825" cy="757880"/>
          </a:xfrm>
          <a:prstGeom prst="rect">
            <a:avLst/>
          </a:prstGeom>
          <a:noFill/>
          <a:ln>
            <a:noFill/>
          </a:ln>
        </p:spPr>
      </p:pic>
      <p:sp>
        <p:nvSpPr>
          <p:cNvPr id="150" name="Shape 150"/>
          <p:cNvSpPr/>
          <p:nvPr/>
        </p:nvSpPr>
        <p:spPr>
          <a:xfrm>
            <a:off x="4277863" y="2423312"/>
            <a:ext cx="588299" cy="513600"/>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51" name="Shape 151"/>
          <p:cNvSpPr txBox="1"/>
          <p:nvPr/>
        </p:nvSpPr>
        <p:spPr>
          <a:xfrm>
            <a:off x="4764650" y="3485251"/>
            <a:ext cx="1659900" cy="317999"/>
          </a:xfrm>
          <a:prstGeom prst="rect">
            <a:avLst/>
          </a:prstGeom>
          <a:noFill/>
          <a:ln>
            <a:noFill/>
          </a:ln>
        </p:spPr>
        <p:txBody>
          <a:bodyPr lIns="91425" tIns="91425" rIns="91425" bIns="91425" anchor="t" anchorCtr="0">
            <a:noAutofit/>
          </a:bodyPr>
          <a:lstStyle/>
          <a:p>
            <a:r>
              <a:rPr lang="en">
                <a:solidFill>
                  <a:srgbClr val="FF0000"/>
                </a:solidFill>
              </a:rPr>
              <a:t>body expression</a:t>
            </a:r>
          </a:p>
        </p:txBody>
      </p:sp>
      <p:sp>
        <p:nvSpPr>
          <p:cNvPr id="152" name="Shape 152"/>
          <p:cNvSpPr/>
          <p:nvPr/>
        </p:nvSpPr>
        <p:spPr>
          <a:xfrm>
            <a:off x="1727151" y="4266751"/>
            <a:ext cx="4555199" cy="572699"/>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cxnSp>
        <p:nvCxnSpPr>
          <p:cNvPr id="153" name="Shape 153"/>
          <p:cNvCxnSpPr>
            <a:stCxn id="151" idx="0"/>
            <a:endCxn id="150" idx="2"/>
          </p:cNvCxnSpPr>
          <p:nvPr/>
        </p:nvCxnSpPr>
        <p:spPr>
          <a:xfrm rot="10800000">
            <a:off x="4571900" y="2936850"/>
            <a:ext cx="1022700" cy="548400"/>
          </a:xfrm>
          <a:prstGeom prst="straightConnector1">
            <a:avLst/>
          </a:prstGeom>
          <a:noFill/>
          <a:ln w="28575" cap="flat" cmpd="sng">
            <a:solidFill>
              <a:srgbClr val="FF0000"/>
            </a:solidFill>
            <a:prstDash val="solid"/>
            <a:round/>
            <a:headEnd type="none" w="lg" len="lg"/>
            <a:tailEnd type="stealth" w="lg" len="lg"/>
          </a:ln>
        </p:spPr>
      </p:cxnSp>
      <p:cxnSp>
        <p:nvCxnSpPr>
          <p:cNvPr id="154" name="Shape 154"/>
          <p:cNvCxnSpPr>
            <a:stCxn id="151" idx="2"/>
            <a:endCxn id="152" idx="0"/>
          </p:cNvCxnSpPr>
          <p:nvPr/>
        </p:nvCxnSpPr>
        <p:spPr>
          <a:xfrm flipH="1">
            <a:off x="4004600" y="3803250"/>
            <a:ext cx="1590000" cy="463499"/>
          </a:xfrm>
          <a:prstGeom prst="straightConnector1">
            <a:avLst/>
          </a:prstGeom>
          <a:noFill/>
          <a:ln w="28575"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220513228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60" name="Shape 160"/>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61" name="Shape 161"/>
          <p:cNvPicPr preferRelativeResize="0"/>
          <p:nvPr/>
        </p:nvPicPr>
        <p:blipFill>
          <a:blip r:embed="rId3">
            <a:alphaModFix/>
          </a:blip>
          <a:stretch>
            <a:fillRect/>
          </a:stretch>
        </p:blipFill>
        <p:spPr>
          <a:xfrm>
            <a:off x="3240588" y="2250696"/>
            <a:ext cx="2662825" cy="757880"/>
          </a:xfrm>
          <a:prstGeom prst="rect">
            <a:avLst/>
          </a:prstGeom>
          <a:noFill/>
          <a:ln>
            <a:noFill/>
          </a:ln>
        </p:spPr>
      </p:pic>
      <p:sp>
        <p:nvSpPr>
          <p:cNvPr id="162" name="Shape 162"/>
          <p:cNvSpPr/>
          <p:nvPr/>
        </p:nvSpPr>
        <p:spPr>
          <a:xfrm>
            <a:off x="5094001" y="2185825"/>
            <a:ext cx="932099" cy="901500"/>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63" name="Shape 163"/>
          <p:cNvSpPr txBox="1"/>
          <p:nvPr/>
        </p:nvSpPr>
        <p:spPr>
          <a:xfrm>
            <a:off x="4764650" y="3485251"/>
            <a:ext cx="1659900" cy="317999"/>
          </a:xfrm>
          <a:prstGeom prst="rect">
            <a:avLst/>
          </a:prstGeom>
          <a:noFill/>
          <a:ln>
            <a:noFill/>
          </a:ln>
        </p:spPr>
        <p:txBody>
          <a:bodyPr lIns="91425" tIns="91425" rIns="91425" bIns="91425" anchor="t" anchorCtr="0">
            <a:noAutofit/>
          </a:bodyPr>
          <a:lstStyle/>
          <a:p>
            <a:r>
              <a:rPr lang="en">
                <a:solidFill>
                  <a:srgbClr val="FF0000"/>
                </a:solidFill>
              </a:rPr>
              <a:t>body expression</a:t>
            </a:r>
          </a:p>
        </p:txBody>
      </p:sp>
      <p:sp>
        <p:nvSpPr>
          <p:cNvPr id="164" name="Shape 164"/>
          <p:cNvSpPr/>
          <p:nvPr/>
        </p:nvSpPr>
        <p:spPr>
          <a:xfrm>
            <a:off x="1727151" y="4836126"/>
            <a:ext cx="5636999" cy="572699"/>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cxnSp>
        <p:nvCxnSpPr>
          <p:cNvPr id="165" name="Shape 165"/>
          <p:cNvCxnSpPr>
            <a:stCxn id="163" idx="0"/>
            <a:endCxn id="162" idx="2"/>
          </p:cNvCxnSpPr>
          <p:nvPr/>
        </p:nvCxnSpPr>
        <p:spPr>
          <a:xfrm rot="10800000">
            <a:off x="5560100" y="3087450"/>
            <a:ext cx="34500" cy="397800"/>
          </a:xfrm>
          <a:prstGeom prst="straightConnector1">
            <a:avLst/>
          </a:prstGeom>
          <a:noFill/>
          <a:ln w="28575" cap="flat" cmpd="sng">
            <a:solidFill>
              <a:srgbClr val="FF0000"/>
            </a:solidFill>
            <a:prstDash val="solid"/>
            <a:round/>
            <a:headEnd type="none" w="lg" len="lg"/>
            <a:tailEnd type="stealth" w="lg" len="lg"/>
          </a:ln>
        </p:spPr>
      </p:cxnSp>
      <p:cxnSp>
        <p:nvCxnSpPr>
          <p:cNvPr id="166" name="Shape 166"/>
          <p:cNvCxnSpPr>
            <a:stCxn id="163" idx="2"/>
            <a:endCxn id="164" idx="0"/>
          </p:cNvCxnSpPr>
          <p:nvPr/>
        </p:nvCxnSpPr>
        <p:spPr>
          <a:xfrm flipH="1">
            <a:off x="4545500" y="3803250"/>
            <a:ext cx="1049100" cy="1032899"/>
          </a:xfrm>
          <a:prstGeom prst="straightConnector1">
            <a:avLst/>
          </a:prstGeom>
          <a:noFill/>
          <a:ln w="28575"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105215905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72" name="Shape 172"/>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73" name="Shape 173"/>
          <p:cNvPicPr preferRelativeResize="0"/>
          <p:nvPr/>
        </p:nvPicPr>
        <p:blipFill>
          <a:blip r:embed="rId3">
            <a:alphaModFix/>
          </a:blip>
          <a:stretch>
            <a:fillRect/>
          </a:stretch>
        </p:blipFill>
        <p:spPr>
          <a:xfrm>
            <a:off x="3240588" y="2250696"/>
            <a:ext cx="2662825" cy="757880"/>
          </a:xfrm>
          <a:prstGeom prst="rect">
            <a:avLst/>
          </a:prstGeom>
          <a:noFill/>
          <a:ln>
            <a:noFill/>
          </a:ln>
        </p:spPr>
      </p:pic>
      <p:sp>
        <p:nvSpPr>
          <p:cNvPr id="174" name="Shape 174"/>
          <p:cNvSpPr/>
          <p:nvPr/>
        </p:nvSpPr>
        <p:spPr>
          <a:xfrm>
            <a:off x="5094001" y="2185825"/>
            <a:ext cx="932099" cy="901500"/>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75" name="Shape 175"/>
          <p:cNvSpPr txBox="1"/>
          <p:nvPr/>
        </p:nvSpPr>
        <p:spPr>
          <a:xfrm>
            <a:off x="4764650" y="3485251"/>
            <a:ext cx="1659900" cy="317999"/>
          </a:xfrm>
          <a:prstGeom prst="rect">
            <a:avLst/>
          </a:prstGeom>
          <a:noFill/>
          <a:ln>
            <a:noFill/>
          </a:ln>
        </p:spPr>
        <p:txBody>
          <a:bodyPr lIns="91425" tIns="91425" rIns="91425" bIns="91425" anchor="t" anchorCtr="0">
            <a:noAutofit/>
          </a:bodyPr>
          <a:lstStyle/>
          <a:p>
            <a:r>
              <a:rPr lang="en">
                <a:solidFill>
                  <a:srgbClr val="FF0000"/>
                </a:solidFill>
              </a:rPr>
              <a:t>body expression</a:t>
            </a:r>
          </a:p>
        </p:txBody>
      </p:sp>
      <p:sp>
        <p:nvSpPr>
          <p:cNvPr id="176" name="Shape 176"/>
          <p:cNvSpPr/>
          <p:nvPr/>
        </p:nvSpPr>
        <p:spPr>
          <a:xfrm>
            <a:off x="1727151" y="4836126"/>
            <a:ext cx="5636999" cy="572699"/>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cxnSp>
        <p:nvCxnSpPr>
          <p:cNvPr id="177" name="Shape 177"/>
          <p:cNvCxnSpPr>
            <a:stCxn id="175" idx="0"/>
            <a:endCxn id="174" idx="2"/>
          </p:cNvCxnSpPr>
          <p:nvPr/>
        </p:nvCxnSpPr>
        <p:spPr>
          <a:xfrm rot="10800000">
            <a:off x="5560100" y="3087450"/>
            <a:ext cx="34500" cy="397800"/>
          </a:xfrm>
          <a:prstGeom prst="straightConnector1">
            <a:avLst/>
          </a:prstGeom>
          <a:noFill/>
          <a:ln w="28575" cap="flat" cmpd="sng">
            <a:solidFill>
              <a:srgbClr val="FF0000"/>
            </a:solidFill>
            <a:prstDash val="solid"/>
            <a:round/>
            <a:headEnd type="none" w="lg" len="lg"/>
            <a:tailEnd type="stealth" w="lg" len="lg"/>
          </a:ln>
        </p:spPr>
      </p:cxnSp>
      <p:cxnSp>
        <p:nvCxnSpPr>
          <p:cNvPr id="178" name="Shape 178"/>
          <p:cNvCxnSpPr>
            <a:stCxn id="175" idx="2"/>
            <a:endCxn id="176" idx="0"/>
          </p:cNvCxnSpPr>
          <p:nvPr/>
        </p:nvCxnSpPr>
        <p:spPr>
          <a:xfrm flipH="1">
            <a:off x="4545500" y="3803250"/>
            <a:ext cx="1049100" cy="1032899"/>
          </a:xfrm>
          <a:prstGeom prst="straightConnector1">
            <a:avLst/>
          </a:prstGeom>
          <a:noFill/>
          <a:ln w="28575"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1108785296"/>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83101" y="845076"/>
            <a:ext cx="8520599" cy="572699"/>
          </a:xfrm>
          <a:prstGeom prst="rect">
            <a:avLst/>
          </a:prstGeom>
        </p:spPr>
        <p:txBody>
          <a:bodyPr vert="horz" lIns="91425" tIns="91425" rIns="91425" bIns="91425" rtlCol="0" anchor="t" anchorCtr="0">
            <a:noAutofit/>
          </a:bodyPr>
          <a:lstStyle/>
          <a:p>
            <a:r>
              <a:rPr lang="en"/>
              <a:t>Agenda</a:t>
            </a:r>
          </a:p>
        </p:txBody>
      </p:sp>
      <p:sp>
        <p:nvSpPr>
          <p:cNvPr id="184" name="Shape 184"/>
          <p:cNvSpPr txBox="1">
            <a:spLocks noGrp="1"/>
          </p:cNvSpPr>
          <p:nvPr>
            <p:ph type="body" idx="1"/>
          </p:nvPr>
        </p:nvSpPr>
        <p:spPr>
          <a:xfrm>
            <a:off x="303801" y="1300601"/>
            <a:ext cx="8452199" cy="3211199"/>
          </a:xfrm>
          <a:prstGeom prst="rect">
            <a:avLst/>
          </a:prstGeom>
        </p:spPr>
        <p:txBody>
          <a:bodyPr vert="horz" lIns="91425" tIns="91425" rIns="91425" bIns="91425" rtlCol="0" anchor="t" anchorCtr="0">
            <a:noAutofit/>
          </a:bodyPr>
          <a:lstStyle/>
          <a:p>
            <a:pPr>
              <a:buNone/>
            </a:pPr>
            <a:r>
              <a:rPr lang="en"/>
              <a:t>Design a program to land a UFO on the ground.</a:t>
            </a:r>
          </a:p>
          <a:p>
            <a:pPr marL="457200" indent="-228600">
              <a:lnSpc>
                <a:spcPct val="100000"/>
              </a:lnSpc>
            </a:pPr>
            <a:r>
              <a:rPr lang="en" b="1">
                <a:solidFill>
                  <a:srgbClr val="222222"/>
                </a:solidFill>
                <a:highlight>
                  <a:srgbClr val="FFFFFF"/>
                </a:highlight>
              </a:rPr>
              <a:t>Novice</a:t>
            </a:r>
            <a:r>
              <a:rPr lang="en">
                <a:solidFill>
                  <a:srgbClr val="222222"/>
                </a:solidFill>
                <a:highlight>
                  <a:srgbClr val="FFFFFF"/>
                </a:highlight>
              </a:rPr>
              <a:t> - A UFO should descend from the top of the scene to the bottom. It should land on its feet, dropping from the top of the scene to the bottom, and cannot go past the bottom of the scene. The size of the scene should be controlled by one value.</a:t>
            </a:r>
          </a:p>
          <a:p>
            <a:pPr marL="457200" indent="-228600">
              <a:lnSpc>
                <a:spcPct val="100000"/>
              </a:lnSpc>
            </a:pPr>
            <a:r>
              <a:rPr lang="en" b="1">
                <a:solidFill>
                  <a:srgbClr val="222222"/>
                </a:solidFill>
                <a:highlight>
                  <a:srgbClr val="FFFFFF"/>
                </a:highlight>
              </a:rPr>
              <a:t>Apprentice</a:t>
            </a:r>
            <a:r>
              <a:rPr lang="en">
                <a:solidFill>
                  <a:srgbClr val="222222"/>
                </a:solidFill>
                <a:highlight>
                  <a:srgbClr val="FFFFFF"/>
                </a:highlight>
              </a:rPr>
              <a:t> - Refactor the definition of the function to use only one place-image expression in the body of the function.</a:t>
            </a:r>
          </a:p>
          <a:p>
            <a:pPr marL="457200" indent="-228600">
              <a:lnSpc>
                <a:spcPct val="100000"/>
              </a:lnSpc>
            </a:pPr>
            <a:r>
              <a:rPr lang="en" b="1">
                <a:solidFill>
                  <a:srgbClr val="222222"/>
                </a:solidFill>
                <a:highlight>
                  <a:srgbClr val="FFFFFF"/>
                </a:highlight>
              </a:rPr>
              <a:t>Practitioner</a:t>
            </a:r>
            <a:r>
              <a:rPr lang="en">
                <a:solidFill>
                  <a:srgbClr val="222222"/>
                </a:solidFill>
                <a:highlight>
                  <a:srgbClr val="FFFFFF"/>
                </a:highlight>
              </a:rPr>
              <a:t> - Add a distance function to the program using the equations you have learned in physics class. The function should be defined as </a:t>
            </a:r>
          </a:p>
          <a:p>
            <a:pPr marL="457200" indent="-228600">
              <a:lnSpc>
                <a:spcPct val="100000"/>
              </a:lnSpc>
            </a:pPr>
            <a:r>
              <a:rPr lang="en">
                <a:solidFill>
                  <a:srgbClr val="222222"/>
                </a:solidFill>
                <a:highlight>
                  <a:srgbClr val="FFFFFF"/>
                </a:highlight>
              </a:rPr>
              <a:t>d(t) = v_i*t + 1/2 * a * t^2. Call the function in the body of create-rocket-scene to control the descent of the rocket.</a:t>
            </a:r>
          </a:p>
          <a:p>
            <a:pPr marL="457200" indent="-228600">
              <a:lnSpc>
                <a:spcPct val="100000"/>
              </a:lnSpc>
            </a:pPr>
            <a:r>
              <a:rPr lang="en" b="1">
                <a:solidFill>
                  <a:srgbClr val="222222"/>
                </a:solidFill>
                <a:highlight>
                  <a:srgbClr val="FFFFFF"/>
                </a:highlight>
              </a:rPr>
              <a:t>Professional</a:t>
            </a:r>
            <a:r>
              <a:rPr lang="en">
                <a:solidFill>
                  <a:srgbClr val="222222"/>
                </a:solidFill>
                <a:highlight>
                  <a:srgbClr val="FFFFFF"/>
                </a:highlight>
              </a:rPr>
              <a:t> - Add a status line that says "descending" when the UFO’s height is above one third of the height of the canvas. It switches to "closing in" below that. And finally, when the UFO has reached the bottom of the canvas, the status notifies the player that the UFO has "landed."</a:t>
            </a:r>
          </a:p>
          <a:p>
            <a:pPr>
              <a:lnSpc>
                <a:spcPct val="100000"/>
              </a:lnSpc>
              <a:buNone/>
            </a:pPr>
            <a:endParaRPr/>
          </a:p>
        </p:txBody>
      </p:sp>
    </p:spTree>
    <p:extLst>
      <p:ext uri="{BB962C8B-B14F-4D97-AF65-F5344CB8AC3E}">
        <p14:creationId xmlns:p14="http://schemas.microsoft.com/office/powerpoint/2010/main" val="401962490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Pyret is a professional language</a:t>
            </a:r>
          </a:p>
        </p:txBody>
      </p:sp>
      <p:sp>
        <p:nvSpPr>
          <p:cNvPr id="35" name="Shape 3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There will some differences between Pyret and Racket.</a:t>
            </a:r>
          </a:p>
          <a:p>
            <a:pPr>
              <a:buNone/>
            </a:pPr>
            <a:r>
              <a:rPr lang="en"/>
              <a:t>For example in Racket we were able to click run and see results in the interactions window.  </a:t>
            </a:r>
          </a:p>
          <a:p>
            <a:pPr>
              <a:buNone/>
            </a:pPr>
            <a:r>
              <a:rPr lang="en"/>
              <a:t>In Pyret we have to type it into the interactions window.</a:t>
            </a:r>
          </a:p>
        </p:txBody>
      </p:sp>
    </p:spTree>
    <p:extLst>
      <p:ext uri="{BB962C8B-B14F-4D97-AF65-F5344CB8AC3E}">
        <p14:creationId xmlns:p14="http://schemas.microsoft.com/office/powerpoint/2010/main" val="2689075818"/>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Indentation</a:t>
            </a:r>
          </a:p>
        </p:txBody>
      </p:sp>
      <p:sp>
        <p:nvSpPr>
          <p:cNvPr id="41" name="Shape 4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You should indent your code blocks using two spaces (not tabs).</a:t>
            </a:r>
          </a:p>
        </p:txBody>
      </p:sp>
    </p:spTree>
    <p:extLst>
      <p:ext uri="{BB962C8B-B14F-4D97-AF65-F5344CB8AC3E}">
        <p14:creationId xmlns:p14="http://schemas.microsoft.com/office/powerpoint/2010/main" val="33866953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From last class:</a:t>
            </a:r>
          </a:p>
        </p:txBody>
      </p:sp>
      <p:sp>
        <p:nvSpPr>
          <p:cNvPr id="141" name="Shape 141"/>
          <p:cNvSpPr txBox="1"/>
          <p:nvPr/>
        </p:nvSpPr>
        <p:spPr>
          <a:xfrm>
            <a:off x="248776" y="2686551"/>
            <a:ext cx="8771399" cy="3226199"/>
          </a:xfrm>
          <a:prstGeom prst="rect">
            <a:avLst/>
          </a:prstGeom>
          <a:noFill/>
          <a:ln>
            <a:noFill/>
          </a:ln>
        </p:spPr>
        <p:txBody>
          <a:bodyPr lIns="91425" tIns="91425" rIns="91425" bIns="91425" anchor="t" anchorCtr="0">
            <a:noAutofit/>
          </a:bodyPr>
          <a:lstStyle/>
          <a:p>
            <a:pPr>
              <a:lnSpc>
                <a:spcPct val="115000"/>
              </a:lnSpc>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image-width</a:t>
            </a:r>
            <a:r>
              <a:rPr lang="en" sz="2400">
                <a:solidFill>
                  <a:srgbClr val="843C24"/>
                </a:solidFill>
                <a:highlight>
                  <a:srgbClr val="FFFFFF"/>
                </a:highlight>
                <a:latin typeface="Consolas"/>
                <a:ea typeface="Consolas"/>
                <a:cs typeface="Consolas"/>
                <a:sym typeface="Consolas"/>
              </a:rPr>
              <a:t> (</a:t>
            </a:r>
            <a:r>
              <a:rPr lang="en" sz="2400">
                <a:solidFill>
                  <a:srgbClr val="0077AA"/>
                </a:solidFill>
                <a:highlight>
                  <a:srgbClr val="FFFFFF"/>
                </a:highlight>
                <a:latin typeface="Consolas"/>
                <a:ea typeface="Consolas"/>
                <a:cs typeface="Consolas"/>
                <a:sym typeface="Consolas"/>
                <a:hlinkClick r:id="rId4"/>
              </a:rPr>
              <a:t>circle</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10</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"solid"</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"red"</a:t>
            </a:r>
            <a:r>
              <a:rPr lang="en" sz="2400">
                <a:solidFill>
                  <a:srgbClr val="843C24"/>
                </a:solidFill>
                <a:highlight>
                  <a:srgbClr val="FFFFFF"/>
                </a:highlight>
                <a:latin typeface="Consolas"/>
                <a:ea typeface="Consolas"/>
                <a:cs typeface="Consolas"/>
                <a:sym typeface="Consolas"/>
              </a:rPr>
              <a:t>))</a:t>
            </a:r>
          </a:p>
          <a:p>
            <a:pPr>
              <a:lnSpc>
                <a:spcPct val="115000"/>
              </a:lnSpc>
            </a:pPr>
            <a:r>
              <a:rPr lang="en" sz="2400">
                <a:solidFill>
                  <a:srgbClr val="843C24"/>
                </a:solidFill>
                <a:highlight>
                  <a:srgbClr val="FFFFFF"/>
                </a:highlight>
                <a:latin typeface="Consolas"/>
                <a:ea typeface="Consolas"/>
                <a:cs typeface="Consolas"/>
                <a:sym typeface="Consolas"/>
              </a:rPr>
              <a:t>;circle : Number String String -&gt; Image</a:t>
            </a:r>
          </a:p>
          <a:p>
            <a:pPr>
              <a:lnSpc>
                <a:spcPct val="115000"/>
              </a:lnSpc>
            </a:pPr>
            <a:endParaRPr sz="2400">
              <a:solidFill>
                <a:srgbClr val="843C24"/>
              </a:solidFill>
              <a:highlight>
                <a:srgbClr val="FFFFFF"/>
              </a:highlight>
              <a:latin typeface="Consolas"/>
              <a:ea typeface="Consolas"/>
              <a:cs typeface="Consolas"/>
              <a:sym typeface="Consolas"/>
            </a:endParaRPr>
          </a:p>
          <a:p>
            <a:pPr>
              <a:lnSpc>
                <a:spcPct val="115000"/>
              </a:lnSpc>
            </a:pPr>
            <a:r>
              <a:rPr lang="en" sz="2400">
                <a:solidFill>
                  <a:srgbClr val="843C24"/>
                </a:solidFill>
                <a:highlight>
                  <a:srgbClr val="FFFFFF"/>
                </a:highlight>
                <a:latin typeface="Consolas"/>
                <a:ea typeface="Consolas"/>
                <a:cs typeface="Consolas"/>
                <a:sym typeface="Consolas"/>
              </a:rPr>
              <a:t>;takes in radius, mode, color and produces a circle  </a:t>
            </a:r>
          </a:p>
          <a:p>
            <a:pPr>
              <a:lnSpc>
                <a:spcPct val="115000"/>
              </a:lnSpc>
            </a:pPr>
            <a:endParaRPr sz="2400">
              <a:solidFill>
                <a:srgbClr val="843C24"/>
              </a:solidFill>
              <a:highlight>
                <a:srgbClr val="FFFFFF"/>
              </a:highlight>
              <a:latin typeface="Consolas"/>
              <a:ea typeface="Consolas"/>
              <a:cs typeface="Consolas"/>
              <a:sym typeface="Consolas"/>
            </a:endParaRPr>
          </a:p>
        </p:txBody>
      </p:sp>
      <p:cxnSp>
        <p:nvCxnSpPr>
          <p:cNvPr id="142" name="Shape 142"/>
          <p:cNvCxnSpPr/>
          <p:nvPr/>
        </p:nvCxnSpPr>
        <p:spPr>
          <a:xfrm flipH="1">
            <a:off x="2619824" y="3553650"/>
            <a:ext cx="45900" cy="644400"/>
          </a:xfrm>
          <a:prstGeom prst="straightConnector1">
            <a:avLst/>
          </a:prstGeom>
          <a:noFill/>
          <a:ln w="38100" cap="flat" cmpd="sng">
            <a:solidFill>
              <a:schemeClr val="dk2"/>
            </a:solidFill>
            <a:prstDash val="solid"/>
            <a:round/>
            <a:headEnd type="none" w="lg" len="lg"/>
            <a:tailEnd type="stealth" w="lg" len="lg"/>
          </a:ln>
        </p:spPr>
      </p:cxnSp>
      <p:cxnSp>
        <p:nvCxnSpPr>
          <p:cNvPr id="143" name="Shape 143"/>
          <p:cNvCxnSpPr/>
          <p:nvPr/>
        </p:nvCxnSpPr>
        <p:spPr>
          <a:xfrm flipH="1">
            <a:off x="3574874" y="3484625"/>
            <a:ext cx="45900" cy="644400"/>
          </a:xfrm>
          <a:prstGeom prst="straightConnector1">
            <a:avLst/>
          </a:prstGeom>
          <a:noFill/>
          <a:ln w="38100" cap="flat" cmpd="sng">
            <a:solidFill>
              <a:schemeClr val="dk2"/>
            </a:solidFill>
            <a:prstDash val="solid"/>
            <a:round/>
            <a:headEnd type="none" w="lg" len="lg"/>
            <a:tailEnd type="stealth" w="lg" len="lg"/>
          </a:ln>
        </p:spPr>
      </p:cxnSp>
      <p:cxnSp>
        <p:nvCxnSpPr>
          <p:cNvPr id="144" name="Shape 144"/>
          <p:cNvCxnSpPr/>
          <p:nvPr/>
        </p:nvCxnSpPr>
        <p:spPr>
          <a:xfrm flipH="1">
            <a:off x="4806099" y="3484625"/>
            <a:ext cx="45900" cy="644400"/>
          </a:xfrm>
          <a:prstGeom prst="straightConnector1">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152907169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Pyret builds on Racket</a:t>
            </a:r>
          </a:p>
        </p:txBody>
      </p:sp>
      <p:sp>
        <p:nvSpPr>
          <p:cNvPr id="47" name="Shape 4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How is Pyret different from Racket?</a:t>
            </a:r>
          </a:p>
        </p:txBody>
      </p:sp>
    </p:spTree>
    <p:extLst>
      <p:ext uri="{BB962C8B-B14F-4D97-AF65-F5344CB8AC3E}">
        <p14:creationId xmlns:p14="http://schemas.microsoft.com/office/powerpoint/2010/main" val="346129175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1" y="1063225"/>
            <a:ext cx="8694899" cy="857400"/>
          </a:xfrm>
          <a:prstGeom prst="rect">
            <a:avLst/>
          </a:prstGeom>
        </p:spPr>
        <p:txBody>
          <a:bodyPr vert="horz" lIns="91425" tIns="91425" rIns="91425" bIns="91425" rtlCol="0" anchor="b" anchorCtr="0">
            <a:noAutofit/>
          </a:bodyPr>
          <a:lstStyle/>
          <a:p>
            <a:r>
              <a:rPr lang="en"/>
              <a:t>Pyret use infix syntax.</a:t>
            </a:r>
          </a:p>
        </p:txBody>
      </p:sp>
      <p:sp>
        <p:nvSpPr>
          <p:cNvPr id="53" name="Shape 5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What is the opposite of an infix programming language?</a:t>
            </a:r>
          </a:p>
        </p:txBody>
      </p:sp>
    </p:spTree>
    <p:extLst>
      <p:ext uri="{BB962C8B-B14F-4D97-AF65-F5344CB8AC3E}">
        <p14:creationId xmlns:p14="http://schemas.microsoft.com/office/powerpoint/2010/main" val="1618924271"/>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Infix vs prefix</a:t>
            </a:r>
          </a:p>
        </p:txBody>
      </p:sp>
      <p:sp>
        <p:nvSpPr>
          <p:cNvPr id="59" name="Shape 59"/>
          <p:cNvSpPr txBox="1">
            <a:spLocks noGrp="1"/>
          </p:cNvSpPr>
          <p:nvPr>
            <p:ph type="body" idx="1"/>
          </p:nvPr>
        </p:nvSpPr>
        <p:spPr>
          <a:xfrm>
            <a:off x="457200" y="2057401"/>
            <a:ext cx="3994500" cy="3725699"/>
          </a:xfrm>
          <a:prstGeom prst="rect">
            <a:avLst/>
          </a:prstGeom>
        </p:spPr>
        <p:txBody>
          <a:bodyPr vert="horz" lIns="91425" tIns="91425" rIns="91425" bIns="91425" rtlCol="0" anchor="t" anchorCtr="0">
            <a:noAutofit/>
          </a:bodyPr>
          <a:lstStyle/>
          <a:p>
            <a:pPr>
              <a:buNone/>
            </a:pPr>
            <a:r>
              <a:rPr lang="en">
                <a:latin typeface="Consolas"/>
                <a:ea typeface="Consolas"/>
                <a:cs typeface="Consolas"/>
                <a:sym typeface="Consolas"/>
              </a:rPr>
              <a:t>2 + 2</a:t>
            </a:r>
          </a:p>
        </p:txBody>
      </p:sp>
      <p:sp>
        <p:nvSpPr>
          <p:cNvPr id="60" name="Shape 60"/>
          <p:cNvSpPr txBox="1">
            <a:spLocks noGrp="1"/>
          </p:cNvSpPr>
          <p:nvPr>
            <p:ph type="body" idx="2"/>
          </p:nvPr>
        </p:nvSpPr>
        <p:spPr>
          <a:xfrm>
            <a:off x="4692273" y="2057401"/>
            <a:ext cx="3994500" cy="3725699"/>
          </a:xfrm>
          <a:prstGeom prst="rect">
            <a:avLst/>
          </a:prstGeom>
        </p:spPr>
        <p:txBody>
          <a:bodyPr vert="horz" lIns="91425" tIns="91425" rIns="91425" bIns="91425" rtlCol="0" anchor="t" anchorCtr="0">
            <a:noAutofit/>
          </a:bodyPr>
          <a:lstStyle/>
          <a:p>
            <a:pPr>
              <a:buNone/>
            </a:pPr>
            <a:r>
              <a:rPr lang="en">
                <a:latin typeface="Consolas"/>
                <a:ea typeface="Consolas"/>
                <a:cs typeface="Consolas"/>
                <a:sym typeface="Consolas"/>
              </a:rPr>
              <a:t>(+ 2 2)</a:t>
            </a:r>
          </a:p>
        </p:txBody>
      </p:sp>
      <p:sp>
        <p:nvSpPr>
          <p:cNvPr id="61" name="Shape 61"/>
          <p:cNvSpPr txBox="1"/>
          <p:nvPr/>
        </p:nvSpPr>
        <p:spPr>
          <a:xfrm>
            <a:off x="467600" y="3164026"/>
            <a:ext cx="8073600" cy="1257299"/>
          </a:xfrm>
          <a:prstGeom prst="rect">
            <a:avLst/>
          </a:prstGeom>
          <a:noFill/>
          <a:ln>
            <a:noFill/>
          </a:ln>
        </p:spPr>
        <p:txBody>
          <a:bodyPr lIns="91425" tIns="91425" rIns="91425" bIns="91425" anchor="t" anchorCtr="0">
            <a:noAutofit/>
          </a:bodyPr>
          <a:lstStyle/>
          <a:p>
            <a:r>
              <a:rPr lang="en" sz="2400"/>
              <a:t>Infix is more familiar but harder for computers to interpret</a:t>
            </a:r>
          </a:p>
        </p:txBody>
      </p:sp>
    </p:spTree>
    <p:extLst>
      <p:ext uri="{BB962C8B-B14F-4D97-AF65-F5344CB8AC3E}">
        <p14:creationId xmlns:p14="http://schemas.microsoft.com/office/powerpoint/2010/main" val="900138320"/>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Pyret has a cloud based REPL</a:t>
            </a:r>
          </a:p>
        </p:txBody>
      </p:sp>
      <p:sp>
        <p:nvSpPr>
          <p:cNvPr id="67" name="Shape 6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What is an REPL?</a:t>
            </a:r>
          </a:p>
        </p:txBody>
      </p:sp>
    </p:spTree>
    <p:extLst>
      <p:ext uri="{BB962C8B-B14F-4D97-AF65-F5344CB8AC3E}">
        <p14:creationId xmlns:p14="http://schemas.microsoft.com/office/powerpoint/2010/main" val="3512211720"/>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Programmers use style conventions</a:t>
            </a:r>
          </a:p>
        </p:txBody>
      </p:sp>
      <p:sp>
        <p:nvSpPr>
          <p:cNvPr id="73" name="Shape 7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What are the conventions that are used in Pyret?</a:t>
            </a:r>
          </a:p>
        </p:txBody>
      </p:sp>
    </p:spTree>
    <p:extLst>
      <p:ext uri="{BB962C8B-B14F-4D97-AF65-F5344CB8AC3E}">
        <p14:creationId xmlns:p14="http://schemas.microsoft.com/office/powerpoint/2010/main" val="1998912851"/>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Defining constants</a:t>
            </a:r>
          </a:p>
        </p:txBody>
      </p:sp>
      <p:sp>
        <p:nvSpPr>
          <p:cNvPr id="79" name="Shape 7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You should name constants in all-capital letters unless an external convention would dictate using some other capitalization for that particular name. For example,</a:t>
            </a:r>
          </a:p>
        </p:txBody>
      </p:sp>
      <p:graphicFrame>
        <p:nvGraphicFramePr>
          <p:cNvPr id="80" name="Shape 80"/>
          <p:cNvGraphicFramePr/>
          <p:nvPr/>
        </p:nvGraphicFramePr>
        <p:xfrm>
          <a:off x="1363375" y="4180650"/>
          <a:ext cx="3000000" cy="3000000"/>
        </p:xfrm>
        <a:graphic>
          <a:graphicData uri="http://schemas.openxmlformats.org/drawingml/2006/table">
            <a:tbl>
              <a:tblPr>
                <a:noFill/>
              </a:tblPr>
              <a:tblGrid>
                <a:gridCol w="3213750">
                  <a:extLst>
                    <a:ext uri="{9D8B030D-6E8A-4147-A177-3AD203B41FA5}">
                      <a16:colId xmlns:a16="http://schemas.microsoft.com/office/drawing/2014/main" val="20000"/>
                    </a:ext>
                  </a:extLst>
                </a:gridCol>
              </a:tblGrid>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MY-COUNT = 100</a:t>
                      </a:r>
                    </a:p>
                  </a:txBody>
                  <a:tcPr marL="91425" marR="91425" marT="91425" marB="91425"/>
                </a:tc>
                <a:extLst>
                  <a:ext uri="{0D108BD9-81ED-4DB2-BD59-A6C34878D82A}">
                    <a16:rowId xmlns:a16="http://schemas.microsoft.com/office/drawing/2014/main" val="10000"/>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pi = 3.1416</a:t>
                      </a:r>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94344969"/>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Naming</a:t>
            </a:r>
          </a:p>
        </p:txBody>
      </p:sp>
      <p:sp>
        <p:nvSpPr>
          <p:cNvPr id="86" name="Shape 86"/>
          <p:cNvSpPr txBox="1"/>
          <p:nvPr/>
        </p:nvSpPr>
        <p:spPr>
          <a:xfrm>
            <a:off x="1193538" y="2310376"/>
            <a:ext cx="2891999" cy="725699"/>
          </a:xfrm>
          <a:prstGeom prst="rect">
            <a:avLst/>
          </a:prstGeom>
          <a:noFill/>
          <a:ln>
            <a:noFill/>
          </a:ln>
        </p:spPr>
        <p:txBody>
          <a:bodyPr lIns="91425" tIns="91425" rIns="91425" bIns="91425" anchor="ctr" anchorCtr="0">
            <a:noAutofit/>
          </a:bodyPr>
          <a:lstStyle/>
          <a:p>
            <a:r>
              <a:rPr lang="en" sz="3600"/>
              <a:t>camelCase</a:t>
            </a:r>
          </a:p>
        </p:txBody>
      </p:sp>
      <p:cxnSp>
        <p:nvCxnSpPr>
          <p:cNvPr id="87" name="Shape 87"/>
          <p:cNvCxnSpPr/>
          <p:nvPr/>
        </p:nvCxnSpPr>
        <p:spPr>
          <a:xfrm>
            <a:off x="1642538" y="2204176"/>
            <a:ext cx="1089299" cy="1062899"/>
          </a:xfrm>
          <a:prstGeom prst="straightConnector1">
            <a:avLst/>
          </a:prstGeom>
          <a:noFill/>
          <a:ln w="9525" cap="flat" cmpd="sng">
            <a:solidFill>
              <a:schemeClr val="dk2"/>
            </a:solidFill>
            <a:prstDash val="solid"/>
            <a:round/>
            <a:headEnd type="none" w="lg" len="lg"/>
            <a:tailEnd type="none" w="lg" len="lg"/>
          </a:ln>
        </p:spPr>
      </p:cxnSp>
      <p:cxnSp>
        <p:nvCxnSpPr>
          <p:cNvPr id="88" name="Shape 88"/>
          <p:cNvCxnSpPr/>
          <p:nvPr/>
        </p:nvCxnSpPr>
        <p:spPr>
          <a:xfrm flipH="1">
            <a:off x="1655588" y="2223976"/>
            <a:ext cx="1102799" cy="963899"/>
          </a:xfrm>
          <a:prstGeom prst="straightConnector1">
            <a:avLst/>
          </a:prstGeom>
          <a:noFill/>
          <a:ln w="9525" cap="flat" cmpd="sng">
            <a:solidFill>
              <a:schemeClr val="dk2"/>
            </a:solidFill>
            <a:prstDash val="solid"/>
            <a:round/>
            <a:headEnd type="none" w="lg" len="lg"/>
            <a:tailEnd type="none" w="lg" len="lg"/>
          </a:ln>
        </p:spPr>
      </p:cxnSp>
      <p:sp>
        <p:nvSpPr>
          <p:cNvPr id="89" name="Shape 89"/>
          <p:cNvSpPr txBox="1"/>
          <p:nvPr/>
        </p:nvSpPr>
        <p:spPr>
          <a:xfrm>
            <a:off x="4950462" y="2519625"/>
            <a:ext cx="3000000" cy="372600"/>
          </a:xfrm>
          <a:prstGeom prst="rect">
            <a:avLst/>
          </a:prstGeom>
          <a:noFill/>
          <a:ln>
            <a:noFill/>
          </a:ln>
        </p:spPr>
        <p:txBody>
          <a:bodyPr lIns="91425" tIns="91425" rIns="91425" bIns="91425" anchor="ctr" anchorCtr="0">
            <a:noAutofit/>
          </a:bodyPr>
          <a:lstStyle/>
          <a:p>
            <a:r>
              <a:rPr lang="en" sz="3600"/>
              <a:t>camel-case</a:t>
            </a:r>
          </a:p>
        </p:txBody>
      </p:sp>
    </p:spTree>
    <p:extLst>
      <p:ext uri="{BB962C8B-B14F-4D97-AF65-F5344CB8AC3E}">
        <p14:creationId xmlns:p14="http://schemas.microsoft.com/office/powerpoint/2010/main" val="3379045364"/>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Line Length</a:t>
            </a:r>
          </a:p>
        </p:txBody>
      </p:sp>
      <p:sp>
        <p:nvSpPr>
          <p:cNvPr id="95" name="Shape 9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Try to keep the total length of your lines under 80 characters.</a:t>
            </a:r>
          </a:p>
        </p:txBody>
      </p:sp>
    </p:spTree>
    <p:extLst>
      <p:ext uri="{BB962C8B-B14F-4D97-AF65-F5344CB8AC3E}">
        <p14:creationId xmlns:p14="http://schemas.microsoft.com/office/powerpoint/2010/main" val="35232108"/>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Test Blocks</a:t>
            </a:r>
          </a:p>
        </p:txBody>
      </p:sp>
      <p:sp>
        <p:nvSpPr>
          <p:cNvPr id="101" name="Shape 10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Outside function definitions, use check blocks for testing:</a:t>
            </a:r>
          </a:p>
        </p:txBody>
      </p:sp>
      <p:graphicFrame>
        <p:nvGraphicFramePr>
          <p:cNvPr id="102" name="Shape 102"/>
          <p:cNvGraphicFramePr/>
          <p:nvPr/>
        </p:nvGraphicFramePr>
        <p:xfrm>
          <a:off x="830750" y="3450800"/>
          <a:ext cx="3000000" cy="3000000"/>
        </p:xfrm>
        <a:graphic>
          <a:graphicData uri="http://schemas.openxmlformats.org/drawingml/2006/table">
            <a:tbl>
              <a:tblPr>
                <a:noFill/>
              </a:tblPr>
              <a:tblGrid>
                <a:gridCol w="2657525">
                  <a:extLst>
                    <a:ext uri="{9D8B030D-6E8A-4147-A177-3AD203B41FA5}">
                      <a16:colId xmlns:a16="http://schemas.microsoft.com/office/drawing/2014/main" val="20000"/>
                    </a:ext>
                  </a:extLst>
                </a:gridCol>
              </a:tblGrid>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check:</a:t>
                      </a:r>
                    </a:p>
                  </a:txBody>
                  <a:tcPr marL="91425" marR="91425" marT="91425" marB="91425"/>
                </a:tc>
                <a:extLst>
                  <a:ext uri="{0D108BD9-81ED-4DB2-BD59-A6C34878D82A}">
                    <a16:rowId xmlns:a16="http://schemas.microsoft.com/office/drawing/2014/main" val="10000"/>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  1 + 1 is 2</a:t>
                      </a:r>
                    </a:p>
                  </a:txBody>
                  <a:tcPr marL="91425" marR="91425" marT="91425" marB="91425"/>
                </a:tc>
                <a:extLst>
                  <a:ext uri="{0D108BD9-81ED-4DB2-BD59-A6C34878D82A}">
                    <a16:rowId xmlns:a16="http://schemas.microsoft.com/office/drawing/2014/main" val="10001"/>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  1 + 1 is-not 0</a:t>
                      </a:r>
                    </a:p>
                  </a:txBody>
                  <a:tcPr marL="91425" marR="91425" marT="91425" marB="91425"/>
                </a:tc>
                <a:extLst>
                  <a:ext uri="{0D108BD9-81ED-4DB2-BD59-A6C34878D82A}">
                    <a16:rowId xmlns:a16="http://schemas.microsoft.com/office/drawing/2014/main" val="10002"/>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end</a:t>
                      </a: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92476401"/>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Documentation</a:t>
            </a:r>
          </a:p>
        </p:txBody>
      </p:sp>
      <p:sp>
        <p:nvSpPr>
          <p:cNvPr id="108" name="Shape 108"/>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pyret.org/docs</a:t>
            </a:r>
          </a:p>
        </p:txBody>
      </p:sp>
    </p:spTree>
    <p:extLst>
      <p:ext uri="{BB962C8B-B14F-4D97-AF65-F5344CB8AC3E}">
        <p14:creationId xmlns:p14="http://schemas.microsoft.com/office/powerpoint/2010/main" val="3151104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US"/>
              <a:t>What is a program</a:t>
            </a:r>
            <a:endParaRPr lang="en-US" dirty="0"/>
          </a:p>
        </p:txBody>
      </p:sp>
      <p:sp>
        <p:nvSpPr>
          <p:cNvPr id="52" name="Shape 52"/>
          <p:cNvSpPr txBox="1">
            <a:spLocks noGrp="1"/>
          </p:cNvSpPr>
          <p:nvPr>
            <p:ph idx="1"/>
          </p:nvPr>
        </p:nvSpPr>
        <p:spPr/>
        <p:txBody>
          <a:bodyPr/>
          <a:lstStyle/>
          <a:p>
            <a:pPr lvl="0"/>
            <a:r>
              <a:rPr lang="en-US"/>
              <a:t>a program performs computations on data</a:t>
            </a:r>
          </a:p>
          <a:p>
            <a:pPr lvl="0"/>
            <a:endParaRPr lang="en-US"/>
          </a:p>
          <a:p>
            <a:pPr lvl="0"/>
            <a:r>
              <a:rPr lang="en-US"/>
              <a:t>Try to think of a program that doesn’t fit this definition.</a:t>
            </a:r>
            <a:endParaRPr lang="en-US" dirty="0"/>
          </a:p>
        </p:txBody>
      </p:sp>
    </p:spTree>
    <p:extLst>
      <p:ext uri="{BB962C8B-B14F-4D97-AF65-F5344CB8AC3E}">
        <p14:creationId xmlns:p14="http://schemas.microsoft.com/office/powerpoint/2010/main" val="10771176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From last class:</a:t>
            </a:r>
          </a:p>
        </p:txBody>
      </p:sp>
      <p:sp>
        <p:nvSpPr>
          <p:cNvPr id="135" name="Shape 135"/>
          <p:cNvSpPr txBox="1"/>
          <p:nvPr/>
        </p:nvSpPr>
        <p:spPr>
          <a:xfrm>
            <a:off x="248776" y="2686551"/>
            <a:ext cx="8771399" cy="3226199"/>
          </a:xfrm>
          <a:prstGeom prst="rect">
            <a:avLst/>
          </a:prstGeom>
          <a:noFill/>
          <a:ln>
            <a:noFill/>
          </a:ln>
        </p:spPr>
        <p:txBody>
          <a:bodyPr lIns="91425" tIns="91425" rIns="91425" bIns="91425" anchor="t" anchorCtr="0">
            <a:noAutofit/>
          </a:bodyPr>
          <a:lstStyle/>
          <a:p>
            <a:pPr>
              <a:lnSpc>
                <a:spcPct val="115000"/>
              </a:lnSpc>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image-width</a:t>
            </a:r>
            <a:r>
              <a:rPr lang="en" sz="2400">
                <a:solidFill>
                  <a:srgbClr val="843C24"/>
                </a:solidFill>
                <a:highlight>
                  <a:srgbClr val="FFFFFF"/>
                </a:highlight>
                <a:latin typeface="Consolas"/>
                <a:ea typeface="Consolas"/>
                <a:cs typeface="Consolas"/>
                <a:sym typeface="Consolas"/>
              </a:rPr>
              <a:t> (</a:t>
            </a:r>
            <a:r>
              <a:rPr lang="en" sz="2400">
                <a:solidFill>
                  <a:srgbClr val="0077AA"/>
                </a:solidFill>
                <a:highlight>
                  <a:srgbClr val="FFFFFF"/>
                </a:highlight>
                <a:latin typeface="Consolas"/>
                <a:ea typeface="Consolas"/>
                <a:cs typeface="Consolas"/>
                <a:sym typeface="Consolas"/>
                <a:hlinkClick r:id="rId4"/>
              </a:rPr>
              <a:t>circle</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10</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"solid"</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"red"</a:t>
            </a:r>
            <a:r>
              <a:rPr lang="en" sz="2400">
                <a:solidFill>
                  <a:srgbClr val="843C24"/>
                </a:solidFill>
                <a:highlight>
                  <a:srgbClr val="FFFFFF"/>
                </a:highlight>
                <a:latin typeface="Consolas"/>
                <a:ea typeface="Consolas"/>
                <a:cs typeface="Consolas"/>
                <a:sym typeface="Consolas"/>
              </a:rPr>
              <a:t>))</a:t>
            </a:r>
          </a:p>
          <a:p>
            <a:pPr>
              <a:lnSpc>
                <a:spcPct val="115000"/>
              </a:lnSpc>
            </a:pPr>
            <a:r>
              <a:rPr lang="en" sz="2400">
                <a:solidFill>
                  <a:srgbClr val="843C24"/>
                </a:solidFill>
                <a:highlight>
                  <a:srgbClr val="FFFFFF"/>
                </a:highlight>
                <a:latin typeface="Consolas"/>
                <a:ea typeface="Consolas"/>
                <a:cs typeface="Consolas"/>
                <a:sym typeface="Consolas"/>
              </a:rPr>
              <a:t>;circle : Number String String -&gt; Image</a:t>
            </a:r>
          </a:p>
          <a:p>
            <a:pPr>
              <a:lnSpc>
                <a:spcPct val="115000"/>
              </a:lnSpc>
            </a:pPr>
            <a:endParaRPr sz="2400">
              <a:solidFill>
                <a:srgbClr val="843C24"/>
              </a:solidFill>
              <a:highlight>
                <a:srgbClr val="FFFFFF"/>
              </a:highlight>
              <a:latin typeface="Consolas"/>
              <a:ea typeface="Consolas"/>
              <a:cs typeface="Consolas"/>
              <a:sym typeface="Consolas"/>
            </a:endParaRPr>
          </a:p>
          <a:p>
            <a:pPr>
              <a:lnSpc>
                <a:spcPct val="115000"/>
              </a:lnSpc>
            </a:pPr>
            <a:r>
              <a:rPr lang="en" sz="2400">
                <a:solidFill>
                  <a:srgbClr val="843C24"/>
                </a:solidFill>
                <a:highlight>
                  <a:srgbClr val="FFFFFF"/>
                </a:highlight>
                <a:latin typeface="Consolas"/>
                <a:ea typeface="Consolas"/>
                <a:cs typeface="Consolas"/>
                <a:sym typeface="Consolas"/>
              </a:rPr>
              <a:t>;takes in radius, mode, color and produces a circle  </a:t>
            </a:r>
          </a:p>
          <a:p>
            <a:pPr>
              <a:lnSpc>
                <a:spcPct val="115000"/>
              </a:lnSpc>
            </a:pPr>
            <a:endParaRPr sz="2400">
              <a:solidFill>
                <a:srgbClr val="843C24"/>
              </a:solidFill>
              <a:highlight>
                <a:srgbClr val="FFFFFF"/>
              </a:highlight>
              <a:latin typeface="Consolas"/>
              <a:ea typeface="Consolas"/>
              <a:cs typeface="Consolas"/>
              <a:sym typeface="Consolas"/>
            </a:endParaRPr>
          </a:p>
        </p:txBody>
      </p:sp>
    </p:spTree>
    <p:extLst>
      <p:ext uri="{BB962C8B-B14F-4D97-AF65-F5344CB8AC3E}">
        <p14:creationId xmlns:p14="http://schemas.microsoft.com/office/powerpoint/2010/main" val="397044128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Agenda</a:t>
            </a:r>
          </a:p>
        </p:txBody>
      </p:sp>
      <p:sp>
        <p:nvSpPr>
          <p:cNvPr id="55" name="Shape 55"/>
          <p:cNvSpPr txBox="1">
            <a:spLocks noGrp="1"/>
          </p:cNvSpPr>
          <p:nvPr>
            <p:ph type="body" idx="1"/>
          </p:nvPr>
        </p:nvSpPr>
        <p:spPr>
          <a:xfrm>
            <a:off x="311701" y="2009725"/>
            <a:ext cx="7517699" cy="3416400"/>
          </a:xfrm>
          <a:prstGeom prst="rect">
            <a:avLst/>
          </a:prstGeom>
        </p:spPr>
        <p:txBody>
          <a:bodyPr vert="horz" lIns="91425" tIns="91425" rIns="91425" bIns="91425" rtlCol="0" anchor="t" anchorCtr="0">
            <a:noAutofit/>
          </a:bodyPr>
          <a:lstStyle/>
          <a:p>
            <a:pPr marL="457200" indent="-381000">
              <a:buSzPct val="100000"/>
              <a:buAutoNum type="arabicPeriod"/>
            </a:pPr>
            <a:r>
              <a:rPr lang="en" sz="2400"/>
              <a:t>Go to </a:t>
            </a:r>
            <a:r>
              <a:rPr lang="en" sz="2400">
                <a:solidFill>
                  <a:srgbClr val="0000FF"/>
                </a:solidFill>
                <a:latin typeface="Consolas"/>
                <a:ea typeface="Consolas"/>
                <a:cs typeface="Consolas"/>
                <a:sym typeface="Consolas"/>
              </a:rPr>
              <a:t>code.pyret.org/editor</a:t>
            </a:r>
          </a:p>
          <a:p>
            <a:pPr marL="457200" indent="-381000">
              <a:buSzPct val="100000"/>
              <a:buAutoNum type="arabicPeriod"/>
            </a:pPr>
            <a:r>
              <a:rPr lang="en" sz="2400"/>
              <a:t>Connect Pyret to Google Drive</a:t>
            </a:r>
          </a:p>
          <a:p>
            <a:pPr marL="457200" indent="-381000">
              <a:buSzPct val="100000"/>
              <a:buAutoNum type="arabicPeriod"/>
            </a:pPr>
            <a:r>
              <a:rPr lang="en" sz="2400"/>
              <a:t>Find shared document - Introduction to Pyret</a:t>
            </a:r>
          </a:p>
          <a:p>
            <a:pPr marL="457200" indent="-381000">
              <a:buSzPct val="100000"/>
              <a:buAutoNum type="arabicPeriod"/>
            </a:pPr>
            <a:r>
              <a:rPr lang="en" sz="2400"/>
              <a:t>“Open with” Pyret</a:t>
            </a:r>
          </a:p>
        </p:txBody>
      </p:sp>
      <p:sp>
        <p:nvSpPr>
          <p:cNvPr id="56" name="Shape 56"/>
          <p:cNvSpPr txBox="1"/>
          <p:nvPr/>
        </p:nvSpPr>
        <p:spPr>
          <a:xfrm>
            <a:off x="1399950" y="4486725"/>
            <a:ext cx="6875400" cy="1099200"/>
          </a:xfrm>
          <a:prstGeom prst="rect">
            <a:avLst/>
          </a:prstGeom>
          <a:noFill/>
          <a:ln>
            <a:noFill/>
          </a:ln>
        </p:spPr>
        <p:txBody>
          <a:bodyPr lIns="91425" tIns="91425" rIns="91425" bIns="91425" anchor="t" anchorCtr="0">
            <a:noAutofit/>
          </a:bodyPr>
          <a:lstStyle/>
          <a:p>
            <a:r>
              <a:rPr lang="en" sz="3000">
                <a:solidFill>
                  <a:srgbClr val="FF0000"/>
                </a:solidFill>
              </a:rPr>
              <a:t>Lesson begins at 20 after</a:t>
            </a:r>
          </a:p>
        </p:txBody>
      </p:sp>
    </p:spTree>
    <p:extLst>
      <p:ext uri="{BB962C8B-B14F-4D97-AF65-F5344CB8AC3E}">
        <p14:creationId xmlns:p14="http://schemas.microsoft.com/office/powerpoint/2010/main" val="2673770406"/>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If you see this...</a:t>
            </a:r>
          </a:p>
        </p:txBody>
      </p:sp>
      <p:sp>
        <p:nvSpPr>
          <p:cNvPr id="62" name="Shape 62"/>
          <p:cNvSpPr txBox="1">
            <a:spLocks noGrp="1"/>
          </p:cNvSpPr>
          <p:nvPr>
            <p:ph type="body" idx="1"/>
          </p:nvPr>
        </p:nvSpPr>
        <p:spPr>
          <a:xfrm>
            <a:off x="4891800" y="2009726"/>
            <a:ext cx="3940500" cy="1981199"/>
          </a:xfrm>
          <a:prstGeom prst="rect">
            <a:avLst/>
          </a:prstGeom>
        </p:spPr>
        <p:txBody>
          <a:bodyPr vert="horz" lIns="91425" tIns="91425" rIns="91425" bIns="91425" rtlCol="0" anchor="t" anchorCtr="0">
            <a:noAutofit/>
          </a:bodyPr>
          <a:lstStyle/>
          <a:p>
            <a:pPr marL="457200" indent="-381000">
              <a:buSzPct val="100000"/>
            </a:pPr>
            <a:r>
              <a:rPr lang="en" sz="2400"/>
              <a:t>Click “Add Website”</a:t>
            </a:r>
          </a:p>
          <a:p>
            <a:pPr marL="457200" indent="-381000">
              <a:buSzPct val="100000"/>
            </a:pPr>
            <a:r>
              <a:rPr lang="en" sz="2400"/>
              <a:t>Wait for me to come over to type password</a:t>
            </a:r>
          </a:p>
        </p:txBody>
      </p:sp>
      <p:pic>
        <p:nvPicPr>
          <p:cNvPr id="63" name="Shape 63" descr="Screen Shot 2015-12-21 at 8.39.14 AM.png"/>
          <p:cNvPicPr preferRelativeResize="0"/>
          <p:nvPr/>
        </p:nvPicPr>
        <p:blipFill>
          <a:blip r:embed="rId3">
            <a:alphaModFix/>
          </a:blip>
          <a:stretch>
            <a:fillRect/>
          </a:stretch>
        </p:blipFill>
        <p:spPr>
          <a:xfrm>
            <a:off x="0" y="2009725"/>
            <a:ext cx="4572000" cy="1981200"/>
          </a:xfrm>
          <a:prstGeom prst="rect">
            <a:avLst/>
          </a:prstGeom>
          <a:noFill/>
          <a:ln>
            <a:noFill/>
          </a:ln>
        </p:spPr>
      </p:pic>
    </p:spTree>
    <p:extLst>
      <p:ext uri="{BB962C8B-B14F-4D97-AF65-F5344CB8AC3E}">
        <p14:creationId xmlns:p14="http://schemas.microsoft.com/office/powerpoint/2010/main" val="99076833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a:t>
            </a:r>
          </a:p>
        </p:txBody>
      </p:sp>
      <p:sp>
        <p:nvSpPr>
          <p:cNvPr id="69" name="Shape 69"/>
          <p:cNvSpPr txBox="1">
            <a:spLocks noGrp="1"/>
          </p:cNvSpPr>
          <p:nvPr>
            <p:ph type="body" idx="1"/>
          </p:nvPr>
        </p:nvSpPr>
        <p:spPr>
          <a:xfrm>
            <a:off x="311701" y="2009725"/>
            <a:ext cx="5951699" cy="3416400"/>
          </a:xfrm>
          <a:prstGeom prst="rect">
            <a:avLst/>
          </a:prstGeom>
        </p:spPr>
        <p:txBody>
          <a:bodyPr vert="horz" lIns="91425" tIns="91425" rIns="91425" bIns="91425" rtlCol="0" anchor="t" anchorCtr="0">
            <a:noAutofit/>
          </a:bodyPr>
          <a:lstStyle/>
          <a:p>
            <a:pPr>
              <a:buNone/>
            </a:pPr>
            <a:r>
              <a:rPr lang="en" sz="2400"/>
              <a:t>Students will be able to...</a:t>
            </a:r>
          </a:p>
          <a:p>
            <a:pPr marL="457200" indent="-381000">
              <a:buSzPct val="100000"/>
            </a:pPr>
            <a:r>
              <a:rPr lang="en" sz="2400"/>
              <a:t>Translate basic expressions between Racket and Pyret.</a:t>
            </a:r>
          </a:p>
          <a:p>
            <a:pPr marL="457200" indent="-381000">
              <a:buSzPct val="100000"/>
            </a:pPr>
            <a:r>
              <a:rPr lang="en" sz="2400"/>
              <a:t>Follow design steps to write simple functions.</a:t>
            </a:r>
          </a:p>
        </p:txBody>
      </p:sp>
    </p:spTree>
    <p:extLst>
      <p:ext uri="{BB962C8B-B14F-4D97-AF65-F5344CB8AC3E}">
        <p14:creationId xmlns:p14="http://schemas.microsoft.com/office/powerpoint/2010/main" val="373000690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When you’re finished ... Create a Shoe!</a:t>
            </a:r>
          </a:p>
        </p:txBody>
      </p:sp>
      <p:sp>
        <p:nvSpPr>
          <p:cNvPr id="75" name="Shape 75"/>
          <p:cNvSpPr txBox="1">
            <a:spLocks noGrp="1"/>
          </p:cNvSpPr>
          <p:nvPr>
            <p:ph type="body" idx="1"/>
          </p:nvPr>
        </p:nvSpPr>
        <p:spPr>
          <a:xfrm>
            <a:off x="311701" y="1874975"/>
            <a:ext cx="8520599" cy="3416400"/>
          </a:xfrm>
          <a:prstGeom prst="rect">
            <a:avLst/>
          </a:prstGeom>
        </p:spPr>
        <p:txBody>
          <a:bodyPr vert="horz" lIns="91425" tIns="91425" rIns="91425" bIns="91425" rtlCol="0" anchor="t" anchorCtr="0">
            <a:noAutofit/>
          </a:bodyPr>
          <a:lstStyle/>
          <a:p>
            <a:pPr marL="457200" indent="-381000">
              <a:spcAft>
                <a:spcPts val="1000"/>
              </a:spcAft>
              <a:buSzPct val="100000"/>
            </a:pPr>
            <a:r>
              <a:rPr lang="en" sz="2400"/>
              <a:t>Use the planning sheet to create a program for your favorite piece of footwear.</a:t>
            </a:r>
          </a:p>
          <a:p>
            <a:pPr marL="457200" indent="-381000">
              <a:spcAft>
                <a:spcPts val="1000"/>
              </a:spcAft>
              <a:buSzPct val="100000"/>
            </a:pPr>
            <a:r>
              <a:rPr lang="en" sz="2400"/>
              <a:t>Plan it out before you implement.</a:t>
            </a:r>
          </a:p>
          <a:p>
            <a:pPr marL="457200" indent="-381000">
              <a:buSzPct val="100000"/>
            </a:pPr>
            <a:r>
              <a:rPr lang="en" sz="2400"/>
              <a:t>Due Wednesday at the end of the period.</a:t>
            </a:r>
          </a:p>
        </p:txBody>
      </p:sp>
    </p:spTree>
    <p:extLst>
      <p:ext uri="{BB962C8B-B14F-4D97-AF65-F5344CB8AC3E}">
        <p14:creationId xmlns:p14="http://schemas.microsoft.com/office/powerpoint/2010/main" val="1770733586"/>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ctrTitle"/>
          </p:nvPr>
        </p:nvSpPr>
        <p:spPr>
          <a:xfrm>
            <a:off x="685800" y="2440592"/>
            <a:ext cx="7772400" cy="1159856"/>
          </a:xfrm>
          <a:prstGeom prst="rect">
            <a:avLst/>
          </a:prstGeom>
        </p:spPr>
        <p:txBody>
          <a:bodyPr vert="horz" lIns="91425" tIns="91425" rIns="91425" bIns="91425" rtlCol="0" anchor="b" anchorCtr="0">
            <a:noAutofit/>
          </a:bodyPr>
          <a:lstStyle/>
          <a:p>
            <a:pPr>
              <a:spcBef>
                <a:spcPts val="0"/>
              </a:spcBef>
            </a:pPr>
            <a:r>
              <a:rPr lang="en"/>
              <a:t>Lesson 02.00</a:t>
            </a:r>
          </a:p>
        </p:txBody>
      </p:sp>
      <p:sp>
        <p:nvSpPr>
          <p:cNvPr id="35" name="Shape 35"/>
          <p:cNvSpPr txBox="1">
            <a:spLocks noGrp="1"/>
          </p:cNvSpPr>
          <p:nvPr>
            <p:ph type="subTitle" idx="1"/>
          </p:nvPr>
        </p:nvSpPr>
        <p:spPr>
          <a:xfrm>
            <a:off x="685800" y="3697304"/>
            <a:ext cx="7772400" cy="784737"/>
          </a:xfrm>
          <a:prstGeom prst="rect">
            <a:avLst/>
          </a:prstGeom>
        </p:spPr>
        <p:txBody>
          <a:bodyPr vert="horz" lIns="91425" tIns="91425" rIns="91425" bIns="91425" rtlCol="0" anchor="t" anchorCtr="0">
            <a:noAutofit/>
          </a:bodyPr>
          <a:lstStyle/>
          <a:p>
            <a:pPr>
              <a:spcBef>
                <a:spcPts val="0"/>
              </a:spcBef>
            </a:pPr>
            <a:r>
              <a:rPr lang="en"/>
              <a:t>Problem Solving with Pair Programming</a:t>
            </a:r>
          </a:p>
        </p:txBody>
      </p:sp>
    </p:spTree>
    <p:extLst>
      <p:ext uri="{BB962C8B-B14F-4D97-AF65-F5344CB8AC3E}">
        <p14:creationId xmlns:p14="http://schemas.microsoft.com/office/powerpoint/2010/main" val="2746816899"/>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Pair programming task 0</a:t>
            </a:r>
          </a:p>
        </p:txBody>
      </p:sp>
      <p:sp>
        <p:nvSpPr>
          <p:cNvPr id="41" name="Shape 4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Bind the constant </a:t>
            </a:r>
            <a:r>
              <a:rPr lang="en">
                <a:latin typeface="Courier New"/>
                <a:ea typeface="Courier New"/>
                <a:cs typeface="Courier New"/>
                <a:sym typeface="Courier New"/>
              </a:rPr>
              <a:t>5</a:t>
            </a:r>
            <a:r>
              <a:rPr lang="en"/>
              <a:t> to the variable </a:t>
            </a:r>
            <a:r>
              <a:rPr lang="en">
                <a:latin typeface="Courier New"/>
                <a:ea typeface="Courier New"/>
                <a:cs typeface="Courier New"/>
                <a:sym typeface="Courier New"/>
              </a:rPr>
              <a:t>A-NUMBER</a:t>
            </a:r>
          </a:p>
          <a:p>
            <a:pPr>
              <a:buNone/>
            </a:pPr>
            <a:endParaRPr>
              <a:latin typeface="Courier New"/>
              <a:ea typeface="Courier New"/>
              <a:cs typeface="Courier New"/>
              <a:sym typeface="Courier New"/>
            </a:endParaRPr>
          </a:p>
          <a:p>
            <a:pPr>
              <a:buNone/>
            </a:pPr>
            <a:r>
              <a:rPr lang="en"/>
              <a:t>Show that </a:t>
            </a:r>
            <a:r>
              <a:rPr lang="en">
                <a:latin typeface="Courier New"/>
                <a:ea typeface="Courier New"/>
                <a:cs typeface="Courier New"/>
                <a:sym typeface="Courier New"/>
              </a:rPr>
              <a:t>A-NUMBER</a:t>
            </a:r>
            <a:r>
              <a:rPr lang="en"/>
              <a:t> is indeed </a:t>
            </a:r>
            <a:r>
              <a:rPr lang="en">
                <a:latin typeface="Courier New"/>
                <a:ea typeface="Courier New"/>
                <a:cs typeface="Courier New"/>
                <a:sym typeface="Courier New"/>
              </a:rPr>
              <a:t>5</a:t>
            </a:r>
            <a:r>
              <a:rPr lang="en"/>
              <a:t> by evaluating </a:t>
            </a:r>
            <a:r>
              <a:rPr lang="en">
                <a:latin typeface="Courier New"/>
                <a:ea typeface="Courier New"/>
                <a:cs typeface="Courier New"/>
                <a:sym typeface="Courier New"/>
              </a:rPr>
              <a:t>A-NUMBER</a:t>
            </a:r>
            <a:r>
              <a:rPr lang="en"/>
              <a:t> in the REPL</a:t>
            </a:r>
          </a:p>
        </p:txBody>
      </p:sp>
    </p:spTree>
    <p:extLst>
      <p:ext uri="{BB962C8B-B14F-4D97-AF65-F5344CB8AC3E}">
        <p14:creationId xmlns:p14="http://schemas.microsoft.com/office/powerpoint/2010/main" val="1666979020"/>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1291828"/>
            <a:ext cx="8229600" cy="857400"/>
          </a:xfrm>
          <a:prstGeom prst="rect">
            <a:avLst/>
          </a:prstGeom>
        </p:spPr>
        <p:txBody>
          <a:bodyPr vert="horz" lIns="91425" tIns="91425" rIns="91425" bIns="91425" rtlCol="0" anchor="b" anchorCtr="0">
            <a:noAutofit/>
          </a:bodyPr>
          <a:lstStyle/>
          <a:p>
            <a:r>
              <a:rPr lang="en"/>
              <a:t>connect each argument to the diagram</a:t>
            </a:r>
          </a:p>
        </p:txBody>
      </p:sp>
      <p:pic>
        <p:nvPicPr>
          <p:cNvPr id="47" name="Shape 47"/>
          <p:cNvPicPr preferRelativeResize="0"/>
          <p:nvPr/>
        </p:nvPicPr>
        <p:blipFill>
          <a:blip r:embed="rId3">
            <a:alphaModFix/>
          </a:blip>
          <a:stretch>
            <a:fillRect/>
          </a:stretch>
        </p:blipFill>
        <p:spPr>
          <a:xfrm>
            <a:off x="457201" y="2119626"/>
            <a:ext cx="2882599" cy="3256949"/>
          </a:xfrm>
          <a:prstGeom prst="rect">
            <a:avLst/>
          </a:prstGeom>
          <a:noFill/>
          <a:ln>
            <a:noFill/>
          </a:ln>
        </p:spPr>
      </p:pic>
      <p:sp>
        <p:nvSpPr>
          <p:cNvPr id="48" name="Shape 48"/>
          <p:cNvSpPr txBox="1"/>
          <p:nvPr/>
        </p:nvSpPr>
        <p:spPr>
          <a:xfrm>
            <a:off x="3521925" y="2457675"/>
            <a:ext cx="5447100" cy="1843200"/>
          </a:xfrm>
          <a:prstGeom prst="rect">
            <a:avLst/>
          </a:prstGeom>
          <a:noFill/>
          <a:ln>
            <a:noFill/>
          </a:ln>
        </p:spPr>
        <p:txBody>
          <a:bodyPr lIns="91425" tIns="91425" rIns="91425" bIns="91425" anchor="ctr" anchorCtr="0">
            <a:noAutofit/>
          </a:bodyPr>
          <a:lstStyle/>
          <a:p>
            <a:r>
              <a:rPr lang="en">
                <a:latin typeface="Consolas"/>
                <a:ea typeface="Consolas"/>
                <a:cs typeface="Consolas"/>
                <a:sym typeface="Consolas"/>
              </a:rPr>
              <a:t>#Example</a:t>
            </a:r>
          </a:p>
          <a:p>
            <a:endParaRPr>
              <a:latin typeface="Consolas"/>
              <a:ea typeface="Consolas"/>
              <a:cs typeface="Consolas"/>
              <a:sym typeface="Consolas"/>
            </a:endParaRPr>
          </a:p>
          <a:p>
            <a:r>
              <a:rPr lang="en">
                <a:latin typeface="Consolas"/>
                <a:ea typeface="Consolas"/>
                <a:cs typeface="Consolas"/>
                <a:sym typeface="Consolas"/>
              </a:rPr>
              <a:t>EXAMPLE = I.place-image(</a:t>
            </a:r>
          </a:p>
          <a:p>
            <a:r>
              <a:rPr lang="en">
                <a:latin typeface="Consolas"/>
                <a:ea typeface="Consolas"/>
                <a:cs typeface="Consolas"/>
                <a:sym typeface="Consolas"/>
              </a:rPr>
              <a:t>  I.circle(50, 'solid', 'red'),</a:t>
            </a:r>
          </a:p>
          <a:p>
            <a:r>
              <a:rPr lang="en">
                <a:latin typeface="Consolas"/>
                <a:ea typeface="Consolas"/>
                <a:cs typeface="Consolas"/>
                <a:sym typeface="Consolas"/>
              </a:rPr>
              <a:t>  50, 50, </a:t>
            </a:r>
          </a:p>
          <a:p>
            <a:r>
              <a:rPr lang="en">
                <a:latin typeface="Consolas"/>
                <a:ea typeface="Consolas"/>
                <a:cs typeface="Consolas"/>
                <a:sym typeface="Consolas"/>
              </a:rPr>
              <a:t>  I.rectangle(100, 100, 'solid', 'blue'))</a:t>
            </a:r>
          </a:p>
        </p:txBody>
      </p:sp>
    </p:spTree>
    <p:extLst>
      <p:ext uri="{BB962C8B-B14F-4D97-AF65-F5344CB8AC3E}">
        <p14:creationId xmlns:p14="http://schemas.microsoft.com/office/powerpoint/2010/main" val="2533376159"/>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
        <p:nvSpPr>
          <p:cNvPr id="54" name="Shape 54"/>
          <p:cNvSpPr txBox="1">
            <a:spLocks noGrp="1"/>
          </p:cNvSpPr>
          <p:nvPr>
            <p:ph type="subTitle" idx="1"/>
          </p:nvPr>
        </p:nvSpPr>
        <p:spPr>
          <a:xfrm>
            <a:off x="685800" y="3697297"/>
            <a:ext cx="7772400" cy="1562399"/>
          </a:xfrm>
          <a:prstGeom prst="rect">
            <a:avLst/>
          </a:prstGeom>
        </p:spPr>
        <p:txBody>
          <a:bodyPr vert="horz" lIns="91425" tIns="91425" rIns="91425" bIns="91425" rtlCol="0" anchor="t" anchorCtr="0">
            <a:noAutofit/>
          </a:bodyPr>
          <a:lstStyle/>
          <a:p>
            <a:pPr algn="l">
              <a:spcBef>
                <a:spcPts val="0"/>
              </a:spcBef>
            </a:pPr>
            <a:r>
              <a:rPr lang="en"/>
              <a:t>This is the cue to switch partners, but you shouldn’t have to move anything except the keyboard.</a:t>
            </a:r>
          </a:p>
        </p:txBody>
      </p:sp>
    </p:spTree>
    <p:extLst>
      <p:ext uri="{BB962C8B-B14F-4D97-AF65-F5344CB8AC3E}">
        <p14:creationId xmlns:p14="http://schemas.microsoft.com/office/powerpoint/2010/main" val="2489676117"/>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Write an expression to display the following image.</a:t>
            </a:r>
          </a:p>
          <a:p>
            <a:pPr>
              <a:buNone/>
            </a:pPr>
            <a:endParaRPr/>
          </a:p>
          <a:p>
            <a:pPr>
              <a:buNone/>
            </a:pPr>
            <a:endParaRPr/>
          </a:p>
          <a:p>
            <a:pPr>
              <a:buNone/>
            </a:pPr>
            <a:endParaRPr/>
          </a:p>
          <a:p>
            <a:pPr>
              <a:buNone/>
            </a:pPr>
            <a:r>
              <a:rPr lang="en"/>
              <a:t>Bind the expression to a constant and evaluate it in the REPL</a:t>
            </a:r>
          </a:p>
        </p:txBody>
      </p:sp>
      <p:sp>
        <p:nvSpPr>
          <p:cNvPr id="60" name="Shape 6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Pair programming task 1</a:t>
            </a:r>
          </a:p>
        </p:txBody>
      </p:sp>
      <p:sp>
        <p:nvSpPr>
          <p:cNvPr id="61" name="Shape 61"/>
          <p:cNvSpPr/>
          <p:nvPr/>
        </p:nvSpPr>
        <p:spPr>
          <a:xfrm>
            <a:off x="2740200" y="3137000"/>
            <a:ext cx="1572300" cy="1325100"/>
          </a:xfrm>
          <a:prstGeom prst="rect">
            <a:avLst/>
          </a:prstGeom>
          <a:solidFill>
            <a:srgbClr val="0000FF"/>
          </a:solidFill>
          <a:ln>
            <a:noFill/>
          </a:ln>
        </p:spPr>
        <p:txBody>
          <a:bodyPr lIns="91425" tIns="91425" rIns="91425" bIns="91425" anchor="ctr" anchorCtr="0">
            <a:noAutofit/>
          </a:bodyPr>
          <a:lstStyle/>
          <a:p>
            <a:endParaRPr/>
          </a:p>
        </p:txBody>
      </p:sp>
      <p:sp>
        <p:nvSpPr>
          <p:cNvPr id="62" name="Shape 62"/>
          <p:cNvSpPr/>
          <p:nvPr/>
        </p:nvSpPr>
        <p:spPr>
          <a:xfrm>
            <a:off x="3604950" y="3689701"/>
            <a:ext cx="1403700" cy="1527300"/>
          </a:xfrm>
          <a:prstGeom prst="pie">
            <a:avLst>
              <a:gd name="adj1" fmla="val 10826317"/>
              <a:gd name="adj2" fmla="val 16200000"/>
            </a:avLst>
          </a:prstGeom>
          <a:solidFill>
            <a:srgbClr val="FF00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2660762956"/>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17422872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From last class:</a:t>
            </a:r>
          </a:p>
        </p:txBody>
      </p:sp>
      <p:sp>
        <p:nvSpPr>
          <p:cNvPr id="129" name="Shape 129"/>
          <p:cNvSpPr txBox="1"/>
          <p:nvPr/>
        </p:nvSpPr>
        <p:spPr>
          <a:xfrm>
            <a:off x="248776" y="2686551"/>
            <a:ext cx="8771399" cy="3226199"/>
          </a:xfrm>
          <a:prstGeom prst="rect">
            <a:avLst/>
          </a:prstGeom>
          <a:noFill/>
          <a:ln>
            <a:noFill/>
          </a:ln>
        </p:spPr>
        <p:txBody>
          <a:bodyPr lIns="91425" tIns="91425" rIns="91425" bIns="91425" anchor="t" anchorCtr="0">
            <a:noAutofit/>
          </a:bodyPr>
          <a:lstStyle/>
          <a:p>
            <a:pPr>
              <a:lnSpc>
                <a:spcPct val="115000"/>
              </a:lnSpc>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image-width</a:t>
            </a:r>
            <a:r>
              <a:rPr lang="en" sz="2400">
                <a:solidFill>
                  <a:srgbClr val="843C24"/>
                </a:solidFill>
                <a:highlight>
                  <a:srgbClr val="FFFFFF"/>
                </a:highlight>
                <a:latin typeface="Consolas"/>
                <a:ea typeface="Consolas"/>
                <a:cs typeface="Consolas"/>
                <a:sym typeface="Consolas"/>
              </a:rPr>
              <a:t> (</a:t>
            </a:r>
            <a:r>
              <a:rPr lang="en" sz="2400">
                <a:solidFill>
                  <a:srgbClr val="0077AA"/>
                </a:solidFill>
                <a:highlight>
                  <a:srgbClr val="FFFFFF"/>
                </a:highlight>
                <a:latin typeface="Consolas"/>
                <a:ea typeface="Consolas"/>
                <a:cs typeface="Consolas"/>
                <a:sym typeface="Consolas"/>
                <a:hlinkClick r:id="rId4"/>
              </a:rPr>
              <a:t>circle</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10</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"solid"</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"red"</a:t>
            </a:r>
            <a:r>
              <a:rPr lang="en" sz="2400">
                <a:solidFill>
                  <a:srgbClr val="843C24"/>
                </a:solidFill>
                <a:highlight>
                  <a:srgbClr val="FFFFFF"/>
                </a:highlight>
                <a:latin typeface="Consolas"/>
                <a:ea typeface="Consolas"/>
                <a:cs typeface="Consolas"/>
                <a:sym typeface="Consolas"/>
              </a:rPr>
              <a:t>))</a:t>
            </a:r>
          </a:p>
          <a:p>
            <a:pPr>
              <a:lnSpc>
                <a:spcPct val="115000"/>
              </a:lnSpc>
            </a:pPr>
            <a:r>
              <a:rPr lang="en" sz="2400">
                <a:solidFill>
                  <a:srgbClr val="843C24"/>
                </a:solidFill>
                <a:highlight>
                  <a:srgbClr val="FFFFFF"/>
                </a:highlight>
                <a:latin typeface="Consolas"/>
                <a:ea typeface="Consolas"/>
                <a:cs typeface="Consolas"/>
                <a:sym typeface="Consolas"/>
              </a:rPr>
              <a:t>;circle : Number String String -&gt; Image</a:t>
            </a:r>
          </a:p>
          <a:p>
            <a:pPr>
              <a:lnSpc>
                <a:spcPct val="115000"/>
              </a:lnSpc>
            </a:pPr>
            <a:endParaRPr sz="2400">
              <a:solidFill>
                <a:srgbClr val="843C24"/>
              </a:solidFill>
              <a:highlight>
                <a:srgbClr val="FFFFFF"/>
              </a:highlight>
              <a:latin typeface="Consolas"/>
              <a:ea typeface="Consolas"/>
              <a:cs typeface="Consolas"/>
              <a:sym typeface="Consolas"/>
            </a:endParaRPr>
          </a:p>
          <a:p>
            <a:pPr>
              <a:lnSpc>
                <a:spcPct val="115000"/>
              </a:lnSpc>
            </a:pPr>
            <a:endParaRPr sz="2400">
              <a:solidFill>
                <a:srgbClr val="843C24"/>
              </a:solidFill>
              <a:highlight>
                <a:srgbClr val="FFFFFF"/>
              </a:highlight>
              <a:latin typeface="Consolas"/>
              <a:ea typeface="Consolas"/>
              <a:cs typeface="Consolas"/>
              <a:sym typeface="Consolas"/>
            </a:endParaRPr>
          </a:p>
        </p:txBody>
      </p:sp>
    </p:spTree>
    <p:extLst>
      <p:ext uri="{BB962C8B-B14F-4D97-AF65-F5344CB8AC3E}">
        <p14:creationId xmlns:p14="http://schemas.microsoft.com/office/powerpoint/2010/main" val="1682043597"/>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Guidelines</a:t>
            </a:r>
          </a:p>
        </p:txBody>
      </p:sp>
      <p:sp>
        <p:nvSpPr>
          <p:cNvPr id="73" name="Shape 7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Do not copy and paste any code!</a:t>
            </a:r>
          </a:p>
          <a:p>
            <a:pPr>
              <a:buNone/>
            </a:pPr>
            <a:r>
              <a:rPr lang="en"/>
              <a:t>If you do, you’re not thinking abstractly.</a:t>
            </a:r>
          </a:p>
          <a:p>
            <a:pPr>
              <a:buNone/>
            </a:pPr>
            <a:endParaRPr/>
          </a:p>
          <a:p>
            <a:pPr>
              <a:buNone/>
            </a:pPr>
            <a:r>
              <a:rPr lang="en"/>
              <a:t>Use </a:t>
            </a:r>
            <a:r>
              <a:rPr lang="en" u="sng">
                <a:solidFill>
                  <a:schemeClr val="hlink"/>
                </a:solidFill>
                <a:hlinkClick r:id="rId3"/>
              </a:rPr>
              <a:t>pyret.org/docs</a:t>
            </a:r>
          </a:p>
          <a:p>
            <a:pPr>
              <a:buNone/>
            </a:pPr>
            <a:r>
              <a:rPr lang="en"/>
              <a:t>and </a:t>
            </a:r>
            <a:r>
              <a:rPr lang="en" u="sng">
                <a:solidFill>
                  <a:schemeClr val="hlink"/>
                </a:solidFill>
                <a:hlinkClick r:id="rId4"/>
              </a:rPr>
              <a:t>docs.racket-lang.org</a:t>
            </a:r>
            <a:r>
              <a:rPr lang="en"/>
              <a:t> to learn more about the image functions you are using</a:t>
            </a:r>
          </a:p>
        </p:txBody>
      </p:sp>
    </p:spTree>
    <p:extLst>
      <p:ext uri="{BB962C8B-B14F-4D97-AF65-F5344CB8AC3E}">
        <p14:creationId xmlns:p14="http://schemas.microsoft.com/office/powerpoint/2010/main" val="1593776247"/>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0</a:t>
            </a:r>
          </a:p>
        </p:txBody>
      </p:sp>
      <p:sp>
        <p:nvSpPr>
          <p:cNvPr id="79" name="Shape 79"/>
          <p:cNvSpPr/>
          <p:nvPr/>
        </p:nvSpPr>
        <p:spPr>
          <a:xfrm>
            <a:off x="1785625" y="2384576"/>
            <a:ext cx="5019900" cy="2897399"/>
          </a:xfrm>
          <a:prstGeom prst="rect">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80" name="Shape 80"/>
          <p:cNvSpPr/>
          <p:nvPr/>
        </p:nvSpPr>
        <p:spPr>
          <a:xfrm>
            <a:off x="5480401" y="3979275"/>
            <a:ext cx="1336499" cy="1291500"/>
          </a:xfrm>
          <a:prstGeom prst="ellipse">
            <a:avLst/>
          </a:prstGeom>
          <a:solidFill>
            <a:srgbClr val="0000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199139319"/>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2163502064"/>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1139428"/>
            <a:ext cx="8229600" cy="857400"/>
          </a:xfrm>
          <a:prstGeom prst="rect">
            <a:avLst/>
          </a:prstGeom>
        </p:spPr>
        <p:txBody>
          <a:bodyPr vert="horz" lIns="91425" tIns="91425" rIns="91425" bIns="91425" rtlCol="0" anchor="b" anchorCtr="0">
            <a:noAutofit/>
          </a:bodyPr>
          <a:lstStyle/>
          <a:p>
            <a:pPr>
              <a:spcBef>
                <a:spcPts val="0"/>
              </a:spcBef>
            </a:pPr>
            <a:r>
              <a:rPr lang="en"/>
              <a:t># image 1</a:t>
            </a:r>
          </a:p>
        </p:txBody>
      </p:sp>
      <p:sp>
        <p:nvSpPr>
          <p:cNvPr id="91" name="Shape 91"/>
          <p:cNvSpPr/>
          <p:nvPr/>
        </p:nvSpPr>
        <p:spPr>
          <a:xfrm>
            <a:off x="1785625" y="2384576"/>
            <a:ext cx="5019900" cy="2897399"/>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92" name="Shape 92"/>
          <p:cNvSpPr/>
          <p:nvPr/>
        </p:nvSpPr>
        <p:spPr>
          <a:xfrm>
            <a:off x="5480401" y="3979275"/>
            <a:ext cx="1336499" cy="1291500"/>
          </a:xfrm>
          <a:prstGeom prst="ellipse">
            <a:avLst/>
          </a:prstGeom>
          <a:solidFill>
            <a:srgbClr val="0000FF"/>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40278151"/>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157210860"/>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2</a:t>
            </a:r>
          </a:p>
        </p:txBody>
      </p:sp>
      <p:sp>
        <p:nvSpPr>
          <p:cNvPr id="103" name="Shape 103"/>
          <p:cNvSpPr/>
          <p:nvPr/>
        </p:nvSpPr>
        <p:spPr>
          <a:xfrm>
            <a:off x="1785625" y="2384576"/>
            <a:ext cx="5019900" cy="2897399"/>
          </a:xfrm>
          <a:prstGeom prst="rect">
            <a:avLst/>
          </a:prstGeom>
          <a:solidFill>
            <a:srgbClr val="FF0000"/>
          </a:solidFill>
          <a:ln>
            <a:noFill/>
          </a:ln>
        </p:spPr>
        <p:txBody>
          <a:bodyPr lIns="91425" tIns="91425" rIns="91425" bIns="91425" anchor="ctr" anchorCtr="0">
            <a:noAutofit/>
          </a:bodyPr>
          <a:lstStyle/>
          <a:p>
            <a:endParaRPr/>
          </a:p>
        </p:txBody>
      </p:sp>
      <p:sp>
        <p:nvSpPr>
          <p:cNvPr id="104" name="Shape 104"/>
          <p:cNvSpPr/>
          <p:nvPr/>
        </p:nvSpPr>
        <p:spPr>
          <a:xfrm>
            <a:off x="5480401" y="3979275"/>
            <a:ext cx="1336499" cy="1291500"/>
          </a:xfrm>
          <a:prstGeom prst="ellipse">
            <a:avLst/>
          </a:prstGeom>
          <a:solidFill>
            <a:srgbClr val="0000FF"/>
          </a:solidFill>
          <a:ln>
            <a:noFill/>
          </a:ln>
        </p:spPr>
        <p:txBody>
          <a:bodyPr lIns="91425" tIns="91425" rIns="91425" bIns="91425" anchor="ctr" anchorCtr="0">
            <a:noAutofit/>
          </a:bodyPr>
          <a:lstStyle/>
          <a:p>
            <a:endParaRPr/>
          </a:p>
        </p:txBody>
      </p:sp>
      <p:sp>
        <p:nvSpPr>
          <p:cNvPr id="105" name="Shape 105"/>
          <p:cNvSpPr/>
          <p:nvPr/>
        </p:nvSpPr>
        <p:spPr>
          <a:xfrm>
            <a:off x="1808076" y="2395800"/>
            <a:ext cx="2492999" cy="1022100"/>
          </a:xfrm>
          <a:prstGeom prst="ellipse">
            <a:avLst/>
          </a:prstGeom>
          <a:solidFill>
            <a:srgbClr val="00FF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3128288691"/>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2779156957"/>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3</a:t>
            </a:r>
          </a:p>
        </p:txBody>
      </p:sp>
      <p:sp>
        <p:nvSpPr>
          <p:cNvPr id="116" name="Shape 116"/>
          <p:cNvSpPr/>
          <p:nvPr/>
        </p:nvSpPr>
        <p:spPr>
          <a:xfrm>
            <a:off x="1785625" y="2384576"/>
            <a:ext cx="5019900" cy="2897399"/>
          </a:xfrm>
          <a:prstGeom prst="rect">
            <a:avLst/>
          </a:prstGeom>
          <a:solidFill>
            <a:srgbClr val="FF0000"/>
          </a:solidFill>
          <a:ln>
            <a:noFill/>
          </a:ln>
        </p:spPr>
        <p:txBody>
          <a:bodyPr lIns="91425" tIns="91425" rIns="91425" bIns="91425" anchor="ctr" anchorCtr="0">
            <a:noAutofit/>
          </a:bodyPr>
          <a:lstStyle/>
          <a:p>
            <a:endParaRPr/>
          </a:p>
        </p:txBody>
      </p:sp>
      <p:sp>
        <p:nvSpPr>
          <p:cNvPr id="117" name="Shape 117"/>
          <p:cNvSpPr/>
          <p:nvPr/>
        </p:nvSpPr>
        <p:spPr>
          <a:xfrm>
            <a:off x="5480401" y="3979275"/>
            <a:ext cx="1336499" cy="1291500"/>
          </a:xfrm>
          <a:prstGeom prst="ellipse">
            <a:avLst/>
          </a:prstGeom>
          <a:solidFill>
            <a:srgbClr val="0000FF"/>
          </a:solidFill>
          <a:ln>
            <a:noFill/>
          </a:ln>
        </p:spPr>
        <p:txBody>
          <a:bodyPr lIns="91425" tIns="91425" rIns="91425" bIns="91425" anchor="ctr" anchorCtr="0">
            <a:noAutofit/>
          </a:bodyPr>
          <a:lstStyle/>
          <a:p>
            <a:endParaRPr/>
          </a:p>
        </p:txBody>
      </p:sp>
      <p:sp>
        <p:nvSpPr>
          <p:cNvPr id="118" name="Shape 118"/>
          <p:cNvSpPr/>
          <p:nvPr/>
        </p:nvSpPr>
        <p:spPr>
          <a:xfrm>
            <a:off x="1785626" y="4248675"/>
            <a:ext cx="2492999" cy="1022100"/>
          </a:xfrm>
          <a:prstGeom prst="ellipse">
            <a:avLst/>
          </a:prstGeom>
          <a:solidFill>
            <a:srgbClr val="00FF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2389068388"/>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2907723291"/>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4</a:t>
            </a:r>
          </a:p>
        </p:txBody>
      </p:sp>
      <p:sp>
        <p:nvSpPr>
          <p:cNvPr id="129" name="Shape 129"/>
          <p:cNvSpPr/>
          <p:nvPr/>
        </p:nvSpPr>
        <p:spPr>
          <a:xfrm>
            <a:off x="2268526" y="2193650"/>
            <a:ext cx="5480399" cy="2639100"/>
          </a:xfrm>
          <a:prstGeom prst="rtTriangle">
            <a:avLst/>
          </a:prstGeom>
          <a:solidFill>
            <a:srgbClr val="FFFF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16270727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From last class:</a:t>
            </a:r>
          </a:p>
        </p:txBody>
      </p:sp>
      <p:sp>
        <p:nvSpPr>
          <p:cNvPr id="123" name="Shape 123"/>
          <p:cNvSpPr txBox="1"/>
          <p:nvPr/>
        </p:nvSpPr>
        <p:spPr>
          <a:xfrm>
            <a:off x="248776" y="2686551"/>
            <a:ext cx="8771399" cy="3226199"/>
          </a:xfrm>
          <a:prstGeom prst="rect">
            <a:avLst/>
          </a:prstGeom>
          <a:noFill/>
          <a:ln>
            <a:noFill/>
          </a:ln>
        </p:spPr>
        <p:txBody>
          <a:bodyPr lIns="91425" tIns="91425" rIns="91425" bIns="91425" anchor="t" anchorCtr="0">
            <a:noAutofit/>
          </a:bodyPr>
          <a:lstStyle/>
          <a:p>
            <a:pPr>
              <a:lnSpc>
                <a:spcPct val="115000"/>
              </a:lnSpc>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image-width</a:t>
            </a:r>
            <a:r>
              <a:rPr lang="en" sz="2400">
                <a:solidFill>
                  <a:srgbClr val="843C24"/>
                </a:solidFill>
                <a:highlight>
                  <a:srgbClr val="FFFFFF"/>
                </a:highlight>
                <a:latin typeface="Consolas"/>
                <a:ea typeface="Consolas"/>
                <a:cs typeface="Consolas"/>
                <a:sym typeface="Consolas"/>
              </a:rPr>
              <a:t> (</a:t>
            </a:r>
            <a:r>
              <a:rPr lang="en" sz="2400">
                <a:solidFill>
                  <a:srgbClr val="0077AA"/>
                </a:solidFill>
                <a:highlight>
                  <a:srgbClr val="FFFFFF"/>
                </a:highlight>
                <a:latin typeface="Consolas"/>
                <a:ea typeface="Consolas"/>
                <a:cs typeface="Consolas"/>
                <a:sym typeface="Consolas"/>
                <a:hlinkClick r:id="rId4"/>
              </a:rPr>
              <a:t>circle</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10</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"solid"</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"red"</a:t>
            </a:r>
            <a:r>
              <a:rPr lang="en" sz="2400">
                <a:solidFill>
                  <a:srgbClr val="843C24"/>
                </a:solidFill>
                <a:highlight>
                  <a:srgbClr val="FFFFFF"/>
                </a:highlight>
                <a:latin typeface="Consolas"/>
                <a:ea typeface="Consolas"/>
                <a:cs typeface="Consolas"/>
                <a:sym typeface="Consolas"/>
              </a:rPr>
              <a:t>))</a:t>
            </a:r>
          </a:p>
          <a:p>
            <a:pPr>
              <a:lnSpc>
                <a:spcPct val="115000"/>
              </a:lnSpc>
            </a:pPr>
            <a:endParaRPr sz="2400">
              <a:solidFill>
                <a:srgbClr val="843C24"/>
              </a:solidFill>
              <a:highlight>
                <a:srgbClr val="FFFFFF"/>
              </a:highlight>
              <a:latin typeface="Consolas"/>
              <a:ea typeface="Consolas"/>
              <a:cs typeface="Consolas"/>
              <a:sym typeface="Consolas"/>
            </a:endParaRPr>
          </a:p>
          <a:p>
            <a:pPr>
              <a:lnSpc>
                <a:spcPct val="115000"/>
              </a:lnSpc>
            </a:pPr>
            <a:endParaRPr sz="2400">
              <a:solidFill>
                <a:srgbClr val="843C24"/>
              </a:solidFill>
              <a:highlight>
                <a:srgbClr val="FFFFFF"/>
              </a:highlight>
              <a:latin typeface="Consolas"/>
              <a:ea typeface="Consolas"/>
              <a:cs typeface="Consolas"/>
              <a:sym typeface="Consolas"/>
            </a:endParaRPr>
          </a:p>
        </p:txBody>
      </p:sp>
    </p:spTree>
    <p:extLst>
      <p:ext uri="{BB962C8B-B14F-4D97-AF65-F5344CB8AC3E}">
        <p14:creationId xmlns:p14="http://schemas.microsoft.com/office/powerpoint/2010/main" val="1532208526"/>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507387536"/>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5</a:t>
            </a:r>
          </a:p>
        </p:txBody>
      </p:sp>
      <p:sp>
        <p:nvSpPr>
          <p:cNvPr id="140" name="Shape 140"/>
          <p:cNvSpPr/>
          <p:nvPr/>
        </p:nvSpPr>
        <p:spPr>
          <a:xfrm>
            <a:off x="2268526" y="2193650"/>
            <a:ext cx="5480399" cy="2639100"/>
          </a:xfrm>
          <a:prstGeom prst="rtTriangle">
            <a:avLst/>
          </a:prstGeom>
          <a:solidFill>
            <a:srgbClr val="FFFF00"/>
          </a:solidFill>
          <a:ln>
            <a:noFill/>
          </a:ln>
        </p:spPr>
        <p:txBody>
          <a:bodyPr lIns="91425" tIns="91425" rIns="91425" bIns="91425" anchor="ctr" anchorCtr="0">
            <a:noAutofit/>
          </a:bodyPr>
          <a:lstStyle/>
          <a:p>
            <a:endParaRPr/>
          </a:p>
        </p:txBody>
      </p:sp>
      <p:sp>
        <p:nvSpPr>
          <p:cNvPr id="141" name="Shape 141"/>
          <p:cNvSpPr/>
          <p:nvPr/>
        </p:nvSpPr>
        <p:spPr>
          <a:xfrm>
            <a:off x="4155226" y="2889951"/>
            <a:ext cx="1336499" cy="1010699"/>
          </a:xfrm>
          <a:prstGeom prst="rect">
            <a:avLst/>
          </a:prstGeom>
          <a:solidFill>
            <a:srgbClr val="FF00FF"/>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2198998517"/>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3928569463"/>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6</a:t>
            </a:r>
          </a:p>
        </p:txBody>
      </p:sp>
      <p:sp>
        <p:nvSpPr>
          <p:cNvPr id="152" name="Shape 152"/>
          <p:cNvSpPr/>
          <p:nvPr/>
        </p:nvSpPr>
        <p:spPr>
          <a:xfrm>
            <a:off x="2268526" y="2193650"/>
            <a:ext cx="5480399" cy="2639100"/>
          </a:xfrm>
          <a:prstGeom prst="rtTriangle">
            <a:avLst/>
          </a:prstGeom>
          <a:solidFill>
            <a:srgbClr val="FFFF00"/>
          </a:solidFill>
          <a:ln>
            <a:noFill/>
          </a:ln>
        </p:spPr>
        <p:txBody>
          <a:bodyPr lIns="91425" tIns="91425" rIns="91425" bIns="91425" anchor="ctr" anchorCtr="0">
            <a:noAutofit/>
          </a:bodyPr>
          <a:lstStyle/>
          <a:p>
            <a:endParaRPr/>
          </a:p>
        </p:txBody>
      </p:sp>
      <p:sp>
        <p:nvSpPr>
          <p:cNvPr id="153" name="Shape 153"/>
          <p:cNvSpPr/>
          <p:nvPr/>
        </p:nvSpPr>
        <p:spPr>
          <a:xfrm rot="-3662841">
            <a:off x="4155289" y="2878594"/>
            <a:ext cx="1359054" cy="1022008"/>
          </a:xfrm>
          <a:prstGeom prst="rect">
            <a:avLst/>
          </a:prstGeom>
          <a:solidFill>
            <a:srgbClr val="FF00FF"/>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1536407361"/>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3957354830"/>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7</a:t>
            </a:r>
          </a:p>
        </p:txBody>
      </p:sp>
      <p:sp>
        <p:nvSpPr>
          <p:cNvPr id="164" name="Shape 164"/>
          <p:cNvSpPr/>
          <p:nvPr/>
        </p:nvSpPr>
        <p:spPr>
          <a:xfrm>
            <a:off x="2268526" y="2193650"/>
            <a:ext cx="5480399" cy="2639100"/>
          </a:xfrm>
          <a:prstGeom prst="rtTriangle">
            <a:avLst/>
          </a:prstGeom>
          <a:solidFill>
            <a:srgbClr val="FFFF00"/>
          </a:solidFill>
          <a:ln>
            <a:noFill/>
          </a:ln>
        </p:spPr>
        <p:txBody>
          <a:bodyPr lIns="91425" tIns="91425" rIns="91425" bIns="91425" anchor="ctr" anchorCtr="0">
            <a:noAutofit/>
          </a:bodyPr>
          <a:lstStyle/>
          <a:p>
            <a:endParaRPr/>
          </a:p>
        </p:txBody>
      </p:sp>
      <p:sp>
        <p:nvSpPr>
          <p:cNvPr id="165" name="Shape 165"/>
          <p:cNvSpPr/>
          <p:nvPr/>
        </p:nvSpPr>
        <p:spPr>
          <a:xfrm rot="-3663000">
            <a:off x="4520807" y="2201190"/>
            <a:ext cx="319184" cy="2469818"/>
          </a:xfrm>
          <a:prstGeom prst="rect">
            <a:avLst/>
          </a:prstGeom>
          <a:solidFill>
            <a:srgbClr val="FF00FF"/>
          </a:solidFill>
          <a:ln>
            <a:noFill/>
          </a:ln>
        </p:spPr>
        <p:txBody>
          <a:bodyPr lIns="91425" tIns="91425" rIns="91425" bIns="91425" anchor="ctr" anchorCtr="0">
            <a:noAutofit/>
          </a:bodyPr>
          <a:lstStyle/>
          <a:p>
            <a:endParaRPr/>
          </a:p>
        </p:txBody>
      </p:sp>
      <p:sp>
        <p:nvSpPr>
          <p:cNvPr id="166" name="Shape 166"/>
          <p:cNvSpPr/>
          <p:nvPr/>
        </p:nvSpPr>
        <p:spPr>
          <a:xfrm>
            <a:off x="2268526" y="4484651"/>
            <a:ext cx="5424299" cy="347999"/>
          </a:xfrm>
          <a:prstGeom prst="rect">
            <a:avLst/>
          </a:prstGeom>
          <a:solidFill>
            <a:srgbClr val="00FFFF"/>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3292469987"/>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2495815094"/>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8 </a:t>
            </a:r>
          </a:p>
        </p:txBody>
      </p:sp>
      <p:sp>
        <p:nvSpPr>
          <p:cNvPr id="177" name="Shape 177"/>
          <p:cNvSpPr txBox="1"/>
          <p:nvPr/>
        </p:nvSpPr>
        <p:spPr>
          <a:xfrm>
            <a:off x="3256801" y="2968551"/>
            <a:ext cx="2223599" cy="696299"/>
          </a:xfrm>
          <a:prstGeom prst="rect">
            <a:avLst/>
          </a:prstGeom>
          <a:noFill/>
          <a:ln>
            <a:noFill/>
          </a:ln>
        </p:spPr>
        <p:txBody>
          <a:bodyPr lIns="91425" tIns="91425" rIns="91425" bIns="91425" anchor="t" anchorCtr="0">
            <a:noAutofit/>
          </a:bodyPr>
          <a:lstStyle/>
          <a:p>
            <a:r>
              <a:rPr lang="en" sz="3000"/>
              <a:t>I LOVE CS!</a:t>
            </a:r>
          </a:p>
        </p:txBody>
      </p:sp>
    </p:spTree>
    <p:extLst>
      <p:ext uri="{BB962C8B-B14F-4D97-AF65-F5344CB8AC3E}">
        <p14:creationId xmlns:p14="http://schemas.microsoft.com/office/powerpoint/2010/main" val="104464844"/>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4027371815"/>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9 </a:t>
            </a:r>
          </a:p>
        </p:txBody>
      </p:sp>
      <p:sp>
        <p:nvSpPr>
          <p:cNvPr id="188" name="Shape 188"/>
          <p:cNvSpPr/>
          <p:nvPr/>
        </p:nvSpPr>
        <p:spPr>
          <a:xfrm>
            <a:off x="3408450" y="2350875"/>
            <a:ext cx="1920300" cy="1819200"/>
          </a:xfrm>
          <a:prstGeom prst="star7">
            <a:avLst>
              <a:gd name="adj" fmla="val 11860"/>
              <a:gd name="hf" fmla="val 102572"/>
              <a:gd name="vf" fmla="val 105210"/>
            </a:avLst>
          </a:prstGeom>
          <a:solidFill>
            <a:srgbClr val="FF00FF"/>
          </a:solidFill>
          <a:ln>
            <a:noFill/>
          </a:ln>
        </p:spPr>
        <p:txBody>
          <a:bodyPr lIns="91425" tIns="91425" rIns="91425" bIns="91425" anchor="ctr" anchorCtr="0">
            <a:noAutofit/>
          </a:bodyPr>
          <a:lstStyle/>
          <a:p>
            <a:endParaRPr/>
          </a:p>
        </p:txBody>
      </p:sp>
      <p:sp>
        <p:nvSpPr>
          <p:cNvPr id="189" name="Shape 189"/>
          <p:cNvSpPr txBox="1"/>
          <p:nvPr/>
        </p:nvSpPr>
        <p:spPr>
          <a:xfrm>
            <a:off x="3256801" y="2968551"/>
            <a:ext cx="2223599" cy="696299"/>
          </a:xfrm>
          <a:prstGeom prst="rect">
            <a:avLst/>
          </a:prstGeom>
          <a:noFill/>
          <a:ln>
            <a:noFill/>
          </a:ln>
        </p:spPr>
        <p:txBody>
          <a:bodyPr lIns="91425" tIns="91425" rIns="91425" bIns="91425" anchor="t" anchorCtr="0">
            <a:noAutofit/>
          </a:bodyPr>
          <a:lstStyle/>
          <a:p>
            <a:r>
              <a:rPr lang="en" sz="3000"/>
              <a:t>I LOVE CS!</a:t>
            </a:r>
          </a:p>
        </p:txBody>
      </p:sp>
    </p:spTree>
    <p:extLst>
      <p:ext uri="{BB962C8B-B14F-4D97-AF65-F5344CB8AC3E}">
        <p14:creationId xmlns:p14="http://schemas.microsoft.com/office/powerpoint/2010/main" val="7218909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 1</a:t>
            </a:r>
          </a:p>
        </p:txBody>
      </p:sp>
      <p:sp>
        <p:nvSpPr>
          <p:cNvPr id="112" name="Shape 112"/>
          <p:cNvSpPr txBox="1">
            <a:spLocks noGrp="1"/>
          </p:cNvSpPr>
          <p:nvPr>
            <p:ph type="body" idx="1"/>
          </p:nvPr>
        </p:nvSpPr>
        <p:spPr>
          <a:xfrm>
            <a:off x="471900" y="276077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a:t>
            </a:r>
            <a:r>
              <a:rPr lang="en" sz="1150">
                <a:solidFill>
                  <a:srgbClr val="843C24"/>
                </a:solidFill>
                <a:highlight>
                  <a:srgbClr val="FFFFFF"/>
                </a:highlight>
                <a:latin typeface="Consolas"/>
                <a:ea typeface="Consolas"/>
                <a:cs typeface="Consolas"/>
                <a:sym typeface="Consolas"/>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2</a:t>
            </a:r>
            <a:r>
              <a:rPr lang="en" sz="1150">
                <a:solidFill>
                  <a:srgbClr val="843C24"/>
                </a:solidFill>
                <a:highlight>
                  <a:srgbClr val="FFFFFF"/>
                </a:highlight>
                <a:latin typeface="Consolas"/>
                <a:ea typeface="Consolas"/>
                <a:cs typeface="Consolas"/>
                <a:sym typeface="Consolas"/>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3</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2</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2</a:t>
            </a:r>
            <a:r>
              <a:rPr lang="en" sz="1150">
                <a:solidFill>
                  <a:srgbClr val="843C24"/>
                </a:solidFill>
                <a:highlight>
                  <a:srgbClr val="FFFFFF"/>
                </a:highlight>
                <a:latin typeface="Consolas"/>
                <a:ea typeface="Consolas"/>
                <a:cs typeface="Consolas"/>
                <a:sym typeface="Consolas"/>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5</a:t>
            </a:r>
            <a:r>
              <a:rPr lang="en" sz="115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2888083795"/>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3824621565"/>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10</a:t>
            </a:r>
          </a:p>
        </p:txBody>
      </p:sp>
      <p:sp>
        <p:nvSpPr>
          <p:cNvPr id="200" name="Shape 200"/>
          <p:cNvSpPr txBox="1"/>
          <p:nvPr/>
        </p:nvSpPr>
        <p:spPr>
          <a:xfrm>
            <a:off x="1836950" y="3056726"/>
            <a:ext cx="5278200" cy="696299"/>
          </a:xfrm>
          <a:prstGeom prst="rect">
            <a:avLst/>
          </a:prstGeom>
          <a:noFill/>
          <a:ln>
            <a:noFill/>
          </a:ln>
        </p:spPr>
        <p:txBody>
          <a:bodyPr lIns="91425" tIns="91425" rIns="91425" bIns="91425" anchor="t" anchorCtr="0">
            <a:noAutofit/>
          </a:bodyPr>
          <a:lstStyle/>
          <a:p>
            <a:r>
              <a:rPr lang="en"/>
              <a:t>Create something cool.  No, do not make these words into text.  No seriously.</a:t>
            </a:r>
          </a:p>
        </p:txBody>
      </p:sp>
    </p:spTree>
    <p:extLst>
      <p:ext uri="{BB962C8B-B14F-4D97-AF65-F5344CB8AC3E}">
        <p14:creationId xmlns:p14="http://schemas.microsoft.com/office/powerpoint/2010/main" val="4261661740"/>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Do Now</a:t>
            </a:r>
          </a:p>
        </p:txBody>
      </p:sp>
      <p:sp>
        <p:nvSpPr>
          <p:cNvPr id="80" name="Shape 8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spcAft>
                <a:spcPts val="1000"/>
              </a:spcAft>
              <a:buNone/>
            </a:pPr>
            <a:r>
              <a:rPr lang="en"/>
              <a:t>Read the problem statement below:</a:t>
            </a:r>
          </a:p>
          <a:p>
            <a:pPr lvl="0" rtl="0">
              <a:spcBef>
                <a:spcPts val="0"/>
              </a:spcBef>
              <a:spcAft>
                <a:spcPts val="1000"/>
              </a:spcAft>
              <a:buClr>
                <a:schemeClr val="dk1"/>
              </a:buClr>
              <a:buSzPct val="61111"/>
              <a:buFont typeface="Arial"/>
              <a:buNone/>
            </a:pPr>
            <a:r>
              <a:rPr lang="en" b="1" i="1">
                <a:solidFill>
                  <a:srgbClr val="333344"/>
                </a:solidFill>
                <a:latin typeface="Trebuchet MS"/>
                <a:ea typeface="Trebuchet MS"/>
                <a:cs typeface="Trebuchet MS"/>
                <a:sym typeface="Trebuchet MS"/>
              </a:rPr>
              <a:t>Design a function named two-by-two which, given an image, produces four copies of the image in a two-by-two-square.</a:t>
            </a:r>
          </a:p>
          <a:p>
            <a:pPr marL="457200" lvl="0" indent="-228600" rtl="0">
              <a:spcBef>
                <a:spcPts val="0"/>
              </a:spcBef>
              <a:spcAft>
                <a:spcPts val="1000"/>
              </a:spcAft>
              <a:buAutoNum type="arabicPeriod"/>
            </a:pPr>
            <a:r>
              <a:rPr lang="en"/>
              <a:t>How many inputs will the function take in?</a:t>
            </a:r>
          </a:p>
          <a:p>
            <a:pPr marL="457200" lvl="0" indent="-228600" rtl="0">
              <a:spcBef>
                <a:spcPts val="0"/>
              </a:spcBef>
              <a:spcAft>
                <a:spcPts val="1000"/>
              </a:spcAft>
              <a:buAutoNum type="arabicPeriod"/>
            </a:pPr>
            <a:r>
              <a:rPr lang="en"/>
              <a:t>What types of data are they?</a:t>
            </a:r>
          </a:p>
          <a:p>
            <a:pPr marL="457200" lvl="0" indent="-228600">
              <a:spcBef>
                <a:spcPts val="0"/>
              </a:spcBef>
              <a:spcAft>
                <a:spcPts val="1000"/>
              </a:spcAft>
              <a:buAutoNum type="arabicPeriod"/>
            </a:pPr>
            <a:r>
              <a:rPr lang="en"/>
              <a:t>What would be an example of this function?</a:t>
            </a:r>
          </a:p>
        </p:txBody>
      </p:sp>
    </p:spTree>
    <p:extLst>
      <p:ext uri="{BB962C8B-B14F-4D97-AF65-F5344CB8AC3E}">
        <p14:creationId xmlns:p14="http://schemas.microsoft.com/office/powerpoint/2010/main" val="366382150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34566"/>
            <a:ext cx="8520599" cy="763500"/>
          </a:xfrm>
          <a:prstGeom prst="rect">
            <a:avLst/>
          </a:prstGeom>
        </p:spPr>
        <p:txBody>
          <a:bodyPr lIns="91425" tIns="91425" rIns="91425" bIns="91425" anchor="t" anchorCtr="0">
            <a:noAutofit/>
          </a:bodyPr>
          <a:lstStyle/>
          <a:p>
            <a:pPr lvl="0">
              <a:lnSpc>
                <a:spcPct val="115000"/>
              </a:lnSpc>
              <a:spcBef>
                <a:spcPts val="0"/>
              </a:spcBef>
              <a:spcAft>
                <a:spcPts val="1000"/>
              </a:spcAft>
              <a:buClr>
                <a:schemeClr val="dk1"/>
              </a:buClr>
              <a:buSzPct val="61111"/>
              <a:buFont typeface="Arial"/>
              <a:buNone/>
            </a:pPr>
            <a:r>
              <a:rPr lang="en" sz="1800" b="1" i="1">
                <a:solidFill>
                  <a:srgbClr val="333344"/>
                </a:solidFill>
                <a:latin typeface="Trebuchet MS"/>
                <a:ea typeface="Trebuchet MS"/>
                <a:cs typeface="Trebuchet MS"/>
                <a:sym typeface="Trebuchet MS"/>
              </a:rPr>
              <a:t>Design a function named two-by-two which, given an image, produces four copies of the image in a two-by-two-square.</a:t>
            </a:r>
          </a:p>
        </p:txBody>
      </p:sp>
      <p:sp>
        <p:nvSpPr>
          <p:cNvPr id="86" name="Shape 86"/>
          <p:cNvSpPr txBox="1">
            <a:spLocks noGrp="1"/>
          </p:cNvSpPr>
          <p:nvPr>
            <p:ph type="body" idx="1"/>
          </p:nvPr>
        </p:nvSpPr>
        <p:spPr>
          <a:xfrm>
            <a:off x="311700" y="889766"/>
            <a:ext cx="8520599" cy="5811599"/>
          </a:xfrm>
          <a:prstGeom prst="rect">
            <a:avLst/>
          </a:prstGeom>
        </p:spPr>
        <p:txBody>
          <a:bodyPr lIns="91425" tIns="91425" rIns="91425" bIns="91425" anchor="t" anchorCtr="0">
            <a:noAutofit/>
          </a:bodyPr>
          <a:lstStyle/>
          <a:p>
            <a:pPr lvl="0" rtl="0">
              <a:spcBef>
                <a:spcPts val="0"/>
              </a:spcBef>
              <a:buNone/>
            </a:pPr>
            <a:r>
              <a:rPr lang="en"/>
              <a:t># Signature and Purpose Statement:</a:t>
            </a:r>
          </a:p>
          <a:p>
            <a:pPr lvl="0" rtl="0">
              <a:spcBef>
                <a:spcPts val="0"/>
              </a:spcBef>
              <a:buNone/>
            </a:pPr>
            <a:endParaRPr/>
          </a:p>
          <a:p>
            <a:pPr lvl="0" rtl="0">
              <a:spcBef>
                <a:spcPts val="0"/>
              </a:spcBef>
              <a:buNone/>
            </a:pPr>
            <a:endParaRPr/>
          </a:p>
          <a:p>
            <a:pPr lvl="0" rtl="0">
              <a:spcBef>
                <a:spcPts val="0"/>
              </a:spcBef>
              <a:buNone/>
            </a:pPr>
            <a:r>
              <a:rPr lang="en"/>
              <a:t># Examples:</a:t>
            </a: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r>
              <a:rPr lang="en"/>
              <a:t># Definition:</a:t>
            </a:r>
          </a:p>
          <a:p>
            <a:pPr lvl="0" rtl="0">
              <a:spcBef>
                <a:spcPts val="0"/>
              </a:spcBef>
              <a:buNone/>
            </a:pPr>
            <a:endParaRPr/>
          </a:p>
          <a:p>
            <a:pPr lvl="0">
              <a:spcBef>
                <a:spcPts val="0"/>
              </a:spcBef>
              <a:buNone/>
            </a:pPr>
            <a:endParaRPr/>
          </a:p>
        </p:txBody>
      </p:sp>
    </p:spTree>
    <p:extLst>
      <p:ext uri="{BB962C8B-B14F-4D97-AF65-F5344CB8AC3E}">
        <p14:creationId xmlns:p14="http://schemas.microsoft.com/office/powerpoint/2010/main" val="40156170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ctrTitle"/>
          </p:nvPr>
        </p:nvSpPr>
        <p:spPr>
          <a:xfrm>
            <a:off x="685800" y="2111123"/>
            <a:ext cx="7772400" cy="1546399"/>
          </a:xfrm>
          <a:prstGeom prst="rect">
            <a:avLst/>
          </a:prstGeom>
        </p:spPr>
        <p:txBody>
          <a:bodyPr lIns="91425" tIns="91425" rIns="91425" bIns="91425" anchor="b" anchorCtr="0">
            <a:noAutofit/>
          </a:bodyPr>
          <a:lstStyle/>
          <a:p>
            <a:pPr lvl="0">
              <a:spcBef>
                <a:spcPts val="0"/>
              </a:spcBef>
              <a:buNone/>
            </a:pPr>
            <a:r>
              <a:rPr lang="en"/>
              <a:t>Switch</a:t>
            </a:r>
          </a:p>
        </p:txBody>
      </p:sp>
      <p:sp>
        <p:nvSpPr>
          <p:cNvPr id="92" name="Shape 92"/>
          <p:cNvSpPr txBox="1"/>
          <p:nvPr/>
        </p:nvSpPr>
        <p:spPr>
          <a:xfrm>
            <a:off x="921675" y="3792366"/>
            <a:ext cx="7536600" cy="1955600"/>
          </a:xfrm>
          <a:prstGeom prst="rect">
            <a:avLst/>
          </a:prstGeom>
          <a:noFill/>
          <a:ln>
            <a:noFill/>
          </a:ln>
        </p:spPr>
        <p:txBody>
          <a:bodyPr lIns="91425" tIns="91425" rIns="91425" bIns="91425" anchor="t" anchorCtr="0">
            <a:noAutofit/>
          </a:bodyPr>
          <a:lstStyle/>
          <a:p>
            <a:pPr lvl="0" algn="ctr">
              <a:spcBef>
                <a:spcPts val="0"/>
              </a:spcBef>
              <a:buNone/>
            </a:pPr>
            <a:r>
              <a:rPr lang="en" sz="3000"/>
              <a:t>Stand up give each other a hi five and switch seats.</a:t>
            </a:r>
          </a:p>
        </p:txBody>
      </p:sp>
    </p:spTree>
    <p:extLst>
      <p:ext uri="{BB962C8B-B14F-4D97-AF65-F5344CB8AC3E}">
        <p14:creationId xmlns:p14="http://schemas.microsoft.com/office/powerpoint/2010/main" val="3026943909"/>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Do Now</a:t>
            </a:r>
          </a:p>
        </p:txBody>
      </p:sp>
      <p:sp>
        <p:nvSpPr>
          <p:cNvPr id="80" name="Shape 8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a:t>Read the problem statement below:</a:t>
            </a:r>
          </a:p>
          <a:p>
            <a:pPr lvl="0" rtl="0">
              <a:spcBef>
                <a:spcPts val="0"/>
              </a:spcBef>
              <a:spcAft>
                <a:spcPts val="1000"/>
              </a:spcAft>
              <a:buNone/>
            </a:pPr>
            <a:r>
              <a:rPr lang="en" b="1" i="1">
                <a:solidFill>
                  <a:srgbClr val="333344"/>
                </a:solidFill>
                <a:latin typeface="Trebuchet MS"/>
                <a:ea typeface="Trebuchet MS"/>
                <a:cs typeface="Trebuchet MS"/>
                <a:sym typeface="Trebuchet MS"/>
              </a:rPr>
              <a:t>Design a function named two-by-two which, given an image, produces four copies of the image in a two-by-two-square.</a:t>
            </a:r>
          </a:p>
          <a:p>
            <a:pPr marL="457200" lvl="0" indent="-228600" rtl="0">
              <a:spcBef>
                <a:spcPts val="0"/>
              </a:spcBef>
              <a:spcAft>
                <a:spcPts val="1000"/>
              </a:spcAft>
              <a:buAutoNum type="arabicPeriod"/>
            </a:pPr>
            <a:r>
              <a:rPr lang="en"/>
              <a:t>What would be a good name for this function?</a:t>
            </a:r>
          </a:p>
          <a:p>
            <a:pPr marL="457200" lvl="0" indent="-228600">
              <a:spcBef>
                <a:spcPts val="0"/>
              </a:spcBef>
              <a:buAutoNum type="arabicPeriod"/>
            </a:pPr>
            <a:r>
              <a:rPr lang="en"/>
              <a:t>How many inputs will the function take in and what types of data are they?</a:t>
            </a:r>
          </a:p>
        </p:txBody>
      </p:sp>
    </p:spTree>
    <p:extLst>
      <p:ext uri="{BB962C8B-B14F-4D97-AF65-F5344CB8AC3E}">
        <p14:creationId xmlns:p14="http://schemas.microsoft.com/office/powerpoint/2010/main" val="4191927692"/>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Objectives	</a:t>
            </a:r>
          </a:p>
        </p:txBody>
      </p:sp>
      <p:sp>
        <p:nvSpPr>
          <p:cNvPr id="86" name="Shape 86"/>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2400"/>
              <a:t>SWBAT use value definitions inside of check blocks to write examples.</a:t>
            </a:r>
          </a:p>
        </p:txBody>
      </p:sp>
    </p:spTree>
    <p:extLst>
      <p:ext uri="{BB962C8B-B14F-4D97-AF65-F5344CB8AC3E}">
        <p14:creationId xmlns:p14="http://schemas.microsoft.com/office/powerpoint/2010/main" val="1793827670"/>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110766"/>
            <a:ext cx="8520599" cy="763500"/>
          </a:xfrm>
          <a:prstGeom prst="rect">
            <a:avLst/>
          </a:prstGeom>
        </p:spPr>
        <p:txBody>
          <a:bodyPr lIns="91425" tIns="91425" rIns="91425" bIns="91425" anchor="t" anchorCtr="0">
            <a:noAutofit/>
          </a:bodyPr>
          <a:lstStyle/>
          <a:p>
            <a:pPr lvl="0">
              <a:lnSpc>
                <a:spcPct val="115000"/>
              </a:lnSpc>
              <a:spcBef>
                <a:spcPts val="0"/>
              </a:spcBef>
              <a:spcAft>
                <a:spcPts val="1000"/>
              </a:spcAft>
              <a:buClr>
                <a:schemeClr val="dk1"/>
              </a:buClr>
              <a:buSzPct val="61111"/>
              <a:buFont typeface="Arial"/>
              <a:buNone/>
            </a:pPr>
            <a:r>
              <a:rPr lang="en" sz="1800" b="1" i="1">
                <a:solidFill>
                  <a:srgbClr val="333344"/>
                </a:solidFill>
                <a:latin typeface="Trebuchet MS"/>
                <a:ea typeface="Trebuchet MS"/>
                <a:cs typeface="Trebuchet MS"/>
                <a:sym typeface="Trebuchet MS"/>
              </a:rPr>
              <a:t>Design a function named two-by-two which, given an image, produces four copies of the image in a two-by-two-square.</a:t>
            </a:r>
          </a:p>
        </p:txBody>
      </p:sp>
      <p:sp>
        <p:nvSpPr>
          <p:cNvPr id="92" name="Shape 92"/>
          <p:cNvSpPr txBox="1">
            <a:spLocks noGrp="1"/>
          </p:cNvSpPr>
          <p:nvPr>
            <p:ph type="body" idx="1"/>
          </p:nvPr>
        </p:nvSpPr>
        <p:spPr>
          <a:xfrm>
            <a:off x="311700" y="889766"/>
            <a:ext cx="8520599" cy="5811599"/>
          </a:xfrm>
          <a:prstGeom prst="rect">
            <a:avLst/>
          </a:prstGeom>
        </p:spPr>
        <p:txBody>
          <a:bodyPr lIns="91425" tIns="91425" rIns="91425" bIns="91425" anchor="t" anchorCtr="0">
            <a:noAutofit/>
          </a:bodyPr>
          <a:lstStyle/>
          <a:p>
            <a:pPr lvl="0" rtl="0">
              <a:spcBef>
                <a:spcPts val="0"/>
              </a:spcBef>
              <a:buNone/>
            </a:pPr>
            <a:r>
              <a:rPr lang="en"/>
              <a:t># Signature and Purpose Statement:</a:t>
            </a:r>
          </a:p>
          <a:p>
            <a:pPr lvl="0" rtl="0">
              <a:spcBef>
                <a:spcPts val="0"/>
              </a:spcBef>
              <a:buNone/>
            </a:pPr>
            <a:endParaRPr/>
          </a:p>
          <a:p>
            <a:pPr lvl="0" rtl="0">
              <a:spcBef>
                <a:spcPts val="0"/>
              </a:spcBef>
              <a:buNone/>
            </a:pPr>
            <a:endParaRPr/>
          </a:p>
          <a:p>
            <a:pPr lvl="0" rtl="0">
              <a:spcBef>
                <a:spcPts val="0"/>
              </a:spcBef>
              <a:buNone/>
            </a:pPr>
            <a:r>
              <a:rPr lang="en"/>
              <a:t># Examples:</a:t>
            </a: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r>
              <a:rPr lang="en"/>
              <a:t># Definition:</a:t>
            </a:r>
          </a:p>
          <a:p>
            <a:pPr lvl="0" rtl="0">
              <a:spcBef>
                <a:spcPts val="0"/>
              </a:spcBef>
              <a:buNone/>
            </a:pPr>
            <a:endParaRPr/>
          </a:p>
          <a:p>
            <a:pPr lvl="0">
              <a:spcBef>
                <a:spcPts val="0"/>
              </a:spcBef>
              <a:buNone/>
            </a:pPr>
            <a:endParaRPr/>
          </a:p>
        </p:txBody>
      </p:sp>
    </p:spTree>
    <p:extLst>
      <p:ext uri="{BB962C8B-B14F-4D97-AF65-F5344CB8AC3E}">
        <p14:creationId xmlns:p14="http://schemas.microsoft.com/office/powerpoint/2010/main" val="562472631"/>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ctrTitle"/>
          </p:nvPr>
        </p:nvSpPr>
        <p:spPr>
          <a:xfrm>
            <a:off x="685800" y="2111123"/>
            <a:ext cx="7772400" cy="1546399"/>
          </a:xfrm>
          <a:prstGeom prst="rect">
            <a:avLst/>
          </a:prstGeom>
        </p:spPr>
        <p:txBody>
          <a:bodyPr lIns="91425" tIns="91425" rIns="91425" bIns="91425" anchor="b" anchorCtr="0">
            <a:noAutofit/>
          </a:bodyPr>
          <a:lstStyle/>
          <a:p>
            <a:pPr lvl="0">
              <a:spcBef>
                <a:spcPts val="0"/>
              </a:spcBef>
              <a:buNone/>
            </a:pPr>
            <a:r>
              <a:rPr lang="en"/>
              <a:t>Switch</a:t>
            </a:r>
          </a:p>
        </p:txBody>
      </p:sp>
      <p:sp>
        <p:nvSpPr>
          <p:cNvPr id="98" name="Shape 98"/>
          <p:cNvSpPr txBox="1"/>
          <p:nvPr/>
        </p:nvSpPr>
        <p:spPr>
          <a:xfrm>
            <a:off x="921675" y="3792366"/>
            <a:ext cx="7536600" cy="1955600"/>
          </a:xfrm>
          <a:prstGeom prst="rect">
            <a:avLst/>
          </a:prstGeom>
          <a:noFill/>
          <a:ln>
            <a:noFill/>
          </a:ln>
        </p:spPr>
        <p:txBody>
          <a:bodyPr lIns="91425" tIns="91425" rIns="91425" bIns="91425" anchor="t" anchorCtr="0">
            <a:noAutofit/>
          </a:bodyPr>
          <a:lstStyle/>
          <a:p>
            <a:pPr lvl="0" algn="ctr">
              <a:spcBef>
                <a:spcPts val="0"/>
              </a:spcBef>
              <a:buNone/>
            </a:pPr>
            <a:r>
              <a:rPr lang="en" sz="3000"/>
              <a:t>Stand up give each other a hi five and switch seats.</a:t>
            </a:r>
          </a:p>
        </p:txBody>
      </p:sp>
    </p:spTree>
    <p:extLst>
      <p:ext uri="{BB962C8B-B14F-4D97-AF65-F5344CB8AC3E}">
        <p14:creationId xmlns:p14="http://schemas.microsoft.com/office/powerpoint/2010/main" val="2579795809"/>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Do Now</a:t>
            </a:r>
          </a:p>
        </p:txBody>
      </p:sp>
      <p:sp>
        <p:nvSpPr>
          <p:cNvPr id="80" name="Shape 8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a:t>Read the problem statement below:</a:t>
            </a:r>
          </a:p>
          <a:p>
            <a:pPr lvl="0" rtl="0">
              <a:spcBef>
                <a:spcPts val="0"/>
              </a:spcBef>
              <a:spcAft>
                <a:spcPts val="1000"/>
              </a:spcAft>
              <a:buNone/>
            </a:pPr>
            <a:r>
              <a:rPr lang="en" b="1" i="1">
                <a:solidFill>
                  <a:srgbClr val="333344"/>
                </a:solidFill>
                <a:latin typeface="Trebuchet MS"/>
                <a:ea typeface="Trebuchet MS"/>
                <a:cs typeface="Trebuchet MS"/>
                <a:sym typeface="Trebuchet MS"/>
              </a:rPr>
              <a:t>Design a function named two-by-two which, given an image, produces four copies of the image in a two-by-two-square.</a:t>
            </a:r>
          </a:p>
          <a:p>
            <a:pPr marL="457200" lvl="0" indent="-228600" rtl="0">
              <a:spcBef>
                <a:spcPts val="0"/>
              </a:spcBef>
              <a:spcAft>
                <a:spcPts val="1000"/>
              </a:spcAft>
              <a:buAutoNum type="arabicPeriod"/>
            </a:pPr>
            <a:r>
              <a:rPr lang="en"/>
              <a:t>What would be a good name for this function?</a:t>
            </a:r>
          </a:p>
          <a:p>
            <a:pPr marL="457200" lvl="0" indent="-228600">
              <a:spcBef>
                <a:spcPts val="0"/>
              </a:spcBef>
              <a:buAutoNum type="arabicPeriod"/>
            </a:pPr>
            <a:r>
              <a:rPr lang="en"/>
              <a:t>How many inputs will the function take in and what types of data are they?</a:t>
            </a:r>
          </a:p>
        </p:txBody>
      </p:sp>
    </p:spTree>
    <p:extLst>
      <p:ext uri="{BB962C8B-B14F-4D97-AF65-F5344CB8AC3E}">
        <p14:creationId xmlns:p14="http://schemas.microsoft.com/office/powerpoint/2010/main" val="39955191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 2</a:t>
            </a:r>
          </a:p>
        </p:txBody>
      </p:sp>
      <p:sp>
        <p:nvSpPr>
          <p:cNvPr id="118" name="Shape 118"/>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843C24"/>
                </a:solidFill>
                <a:highlight>
                  <a:srgbClr val="FFFFFF"/>
                </a:highlight>
                <a:latin typeface="Consolas"/>
                <a:ea typeface="Consolas"/>
                <a:cs typeface="Consolas"/>
                <a:sym typeface="Consolas"/>
              </a:rPr>
              <a:t> (</a:t>
            </a:r>
            <a:r>
              <a:rPr lang="en" sz="1150">
                <a:solidFill>
                  <a:srgbClr val="0077AA"/>
                </a:solidFill>
                <a:highlight>
                  <a:srgbClr val="FFFFFF"/>
                </a:highlight>
                <a:latin typeface="Consolas"/>
                <a:ea typeface="Consolas"/>
                <a:cs typeface="Consolas"/>
                <a:sym typeface="Consolas"/>
                <a:hlinkClick r:id="rId4"/>
              </a:rPr>
              <a:t>string-length</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"hello world"</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60</a:t>
            </a:r>
            <a:r>
              <a:rPr lang="en" sz="1150">
                <a:solidFill>
                  <a:srgbClr val="843C24"/>
                </a:solidFill>
                <a:highlight>
                  <a:srgbClr val="FFFFFF"/>
                </a:highlight>
                <a:latin typeface="Consolas"/>
                <a:ea typeface="Consolas"/>
                <a:cs typeface="Consolas"/>
                <a:sym typeface="Consolas"/>
              </a:rPr>
              <a:t>)</a:t>
            </a:r>
          </a:p>
          <a:p>
            <a:pPr>
              <a:buNone/>
            </a:pPr>
            <a:endParaRPr/>
          </a:p>
        </p:txBody>
      </p:sp>
    </p:spTree>
    <p:extLst>
      <p:ext uri="{BB962C8B-B14F-4D97-AF65-F5344CB8AC3E}">
        <p14:creationId xmlns:p14="http://schemas.microsoft.com/office/powerpoint/2010/main" val="1487433219"/>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Agenda</a:t>
            </a:r>
          </a:p>
        </p:txBody>
      </p:sp>
      <p:sp>
        <p:nvSpPr>
          <p:cNvPr id="86" name="Shape 86"/>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a:t>15 min Review</a:t>
            </a:r>
          </a:p>
          <a:p>
            <a:pPr lvl="0" rtl="0">
              <a:spcBef>
                <a:spcPts val="0"/>
              </a:spcBef>
              <a:buClr>
                <a:schemeClr val="dk1"/>
              </a:buClr>
              <a:buSzPct val="61111"/>
              <a:buFont typeface="Arial"/>
              <a:buNone/>
            </a:pPr>
            <a:r>
              <a:rPr lang="en"/>
              <a:t>15min Introducing Structures</a:t>
            </a:r>
          </a:p>
          <a:p>
            <a:pPr lvl="0" rtl="0">
              <a:spcBef>
                <a:spcPts val="0"/>
              </a:spcBef>
              <a:buClr>
                <a:schemeClr val="dk1"/>
              </a:buClr>
              <a:buSzPct val="61111"/>
              <a:buFont typeface="Arial"/>
              <a:buNone/>
            </a:pPr>
            <a:r>
              <a:rPr lang="en"/>
              <a:t>15min Cakes</a:t>
            </a:r>
          </a:p>
          <a:p>
            <a:pPr lvl="0" rtl="0">
              <a:spcBef>
                <a:spcPts val="0"/>
              </a:spcBef>
              <a:buClr>
                <a:schemeClr val="dk1"/>
              </a:buClr>
              <a:buSzPct val="61111"/>
              <a:buFont typeface="Arial"/>
              <a:buNone/>
            </a:pPr>
            <a:r>
              <a:rPr lang="en"/>
              <a:t>10 min Dot-Accessors</a:t>
            </a:r>
          </a:p>
          <a:p>
            <a:pPr lvl="0" rtl="0">
              <a:spcBef>
                <a:spcPts val="0"/>
              </a:spcBef>
              <a:buClr>
                <a:schemeClr val="dk1"/>
              </a:buClr>
              <a:buSzPct val="61111"/>
              <a:buFont typeface="Arial"/>
              <a:buNone/>
            </a:pPr>
            <a:r>
              <a:rPr lang="en"/>
              <a:t>5 min Closing</a:t>
            </a:r>
          </a:p>
          <a:p>
            <a:pPr lvl="0">
              <a:spcBef>
                <a:spcPts val="0"/>
              </a:spcBef>
              <a:buNone/>
            </a:pPr>
            <a:endParaRPr/>
          </a:p>
        </p:txBody>
      </p:sp>
    </p:spTree>
    <p:extLst>
      <p:ext uri="{BB962C8B-B14F-4D97-AF65-F5344CB8AC3E}">
        <p14:creationId xmlns:p14="http://schemas.microsoft.com/office/powerpoint/2010/main" val="3069687242"/>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Objectives	</a:t>
            </a:r>
          </a:p>
        </p:txBody>
      </p:sp>
      <p:sp>
        <p:nvSpPr>
          <p:cNvPr id="92" name="Shape 92"/>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2400"/>
              <a:t>SWBAT use data structures to solve problems and access fields of data using dot accessors.</a:t>
            </a:r>
          </a:p>
        </p:txBody>
      </p:sp>
    </p:spTree>
    <p:extLst>
      <p:ext uri="{BB962C8B-B14F-4D97-AF65-F5344CB8AC3E}">
        <p14:creationId xmlns:p14="http://schemas.microsoft.com/office/powerpoint/2010/main" val="3021138593"/>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110766"/>
            <a:ext cx="8520599" cy="763500"/>
          </a:xfrm>
          <a:prstGeom prst="rect">
            <a:avLst/>
          </a:prstGeom>
        </p:spPr>
        <p:txBody>
          <a:bodyPr lIns="91425" tIns="91425" rIns="91425" bIns="91425" anchor="t" anchorCtr="0">
            <a:noAutofit/>
          </a:bodyPr>
          <a:lstStyle/>
          <a:p>
            <a:pPr lvl="0">
              <a:lnSpc>
                <a:spcPct val="115000"/>
              </a:lnSpc>
              <a:spcBef>
                <a:spcPts val="0"/>
              </a:spcBef>
              <a:spcAft>
                <a:spcPts val="1000"/>
              </a:spcAft>
              <a:buClr>
                <a:schemeClr val="dk1"/>
              </a:buClr>
              <a:buSzPct val="61111"/>
              <a:buFont typeface="Arial"/>
              <a:buNone/>
            </a:pPr>
            <a:r>
              <a:rPr lang="en" sz="1800" b="1" i="1">
                <a:solidFill>
                  <a:srgbClr val="333344"/>
                </a:solidFill>
                <a:latin typeface="Trebuchet MS"/>
                <a:ea typeface="Trebuchet MS"/>
                <a:cs typeface="Trebuchet MS"/>
                <a:sym typeface="Trebuchet MS"/>
              </a:rPr>
              <a:t>Write a function double-height, which takes in a number (the length of a rectangle) and produces a rectangle whose height is twice the given length. </a:t>
            </a:r>
          </a:p>
        </p:txBody>
      </p:sp>
      <p:sp>
        <p:nvSpPr>
          <p:cNvPr id="98" name="Shape 98"/>
          <p:cNvSpPr txBox="1">
            <a:spLocks noGrp="1"/>
          </p:cNvSpPr>
          <p:nvPr>
            <p:ph type="body" idx="1"/>
          </p:nvPr>
        </p:nvSpPr>
        <p:spPr>
          <a:xfrm>
            <a:off x="311700" y="889766"/>
            <a:ext cx="8520599" cy="5811599"/>
          </a:xfrm>
          <a:prstGeom prst="rect">
            <a:avLst/>
          </a:prstGeom>
        </p:spPr>
        <p:txBody>
          <a:bodyPr lIns="91425" tIns="91425" rIns="91425" bIns="91425" anchor="t" anchorCtr="0">
            <a:noAutofit/>
          </a:bodyPr>
          <a:lstStyle/>
          <a:p>
            <a:pPr lvl="0" rtl="0">
              <a:spcBef>
                <a:spcPts val="0"/>
              </a:spcBef>
              <a:buNone/>
            </a:pPr>
            <a:r>
              <a:rPr lang="en"/>
              <a:t># Signature and Purpose Statement:</a:t>
            </a:r>
          </a:p>
          <a:p>
            <a:pPr lvl="0" rtl="0">
              <a:spcBef>
                <a:spcPts val="0"/>
              </a:spcBef>
              <a:buNone/>
            </a:pPr>
            <a:endParaRPr/>
          </a:p>
          <a:p>
            <a:pPr lvl="0" rtl="0">
              <a:spcBef>
                <a:spcPts val="0"/>
              </a:spcBef>
              <a:buNone/>
            </a:pPr>
            <a:endParaRPr/>
          </a:p>
          <a:p>
            <a:pPr lvl="0" rtl="0">
              <a:spcBef>
                <a:spcPts val="0"/>
              </a:spcBef>
              <a:buNone/>
            </a:pPr>
            <a:r>
              <a:rPr lang="en"/>
              <a:t># Examples:</a:t>
            </a: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r>
              <a:rPr lang="en"/>
              <a:t># Definition:</a:t>
            </a:r>
          </a:p>
          <a:p>
            <a:pPr lvl="0" rtl="0">
              <a:spcBef>
                <a:spcPts val="0"/>
              </a:spcBef>
              <a:buNone/>
            </a:pPr>
            <a:endParaRPr/>
          </a:p>
          <a:p>
            <a:pPr lvl="0">
              <a:spcBef>
                <a:spcPts val="0"/>
              </a:spcBef>
              <a:buNone/>
            </a:pPr>
            <a:endParaRPr/>
          </a:p>
        </p:txBody>
      </p:sp>
    </p:spTree>
    <p:extLst>
      <p:ext uri="{BB962C8B-B14F-4D97-AF65-F5344CB8AC3E}">
        <p14:creationId xmlns:p14="http://schemas.microsoft.com/office/powerpoint/2010/main" val="1614702257"/>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ctrTitle"/>
          </p:nvPr>
        </p:nvSpPr>
        <p:spPr>
          <a:xfrm>
            <a:off x="685800" y="2111123"/>
            <a:ext cx="7772400" cy="1546399"/>
          </a:xfrm>
          <a:prstGeom prst="rect">
            <a:avLst/>
          </a:prstGeom>
        </p:spPr>
        <p:txBody>
          <a:bodyPr lIns="91425" tIns="91425" rIns="91425" bIns="91425" anchor="b" anchorCtr="0">
            <a:noAutofit/>
          </a:bodyPr>
          <a:lstStyle/>
          <a:p>
            <a:pPr lvl="0">
              <a:spcBef>
                <a:spcPts val="0"/>
              </a:spcBef>
              <a:buNone/>
            </a:pPr>
            <a:r>
              <a:rPr lang="en"/>
              <a:t>Switch</a:t>
            </a:r>
          </a:p>
        </p:txBody>
      </p:sp>
      <p:sp>
        <p:nvSpPr>
          <p:cNvPr id="104" name="Shape 104"/>
          <p:cNvSpPr txBox="1"/>
          <p:nvPr/>
        </p:nvSpPr>
        <p:spPr>
          <a:xfrm>
            <a:off x="921675" y="3792366"/>
            <a:ext cx="7536600" cy="1955600"/>
          </a:xfrm>
          <a:prstGeom prst="rect">
            <a:avLst/>
          </a:prstGeom>
          <a:noFill/>
          <a:ln>
            <a:noFill/>
          </a:ln>
        </p:spPr>
        <p:txBody>
          <a:bodyPr lIns="91425" tIns="91425" rIns="91425" bIns="91425" anchor="t" anchorCtr="0">
            <a:noAutofit/>
          </a:bodyPr>
          <a:lstStyle/>
          <a:p>
            <a:pPr lvl="0" algn="ctr">
              <a:spcBef>
                <a:spcPts val="0"/>
              </a:spcBef>
              <a:buNone/>
            </a:pPr>
            <a:r>
              <a:rPr lang="en" sz="3000"/>
              <a:t>Stand up give each other a hi five and switch seats.</a:t>
            </a:r>
          </a:p>
        </p:txBody>
      </p:sp>
    </p:spTree>
    <p:extLst>
      <p:ext uri="{BB962C8B-B14F-4D97-AF65-F5344CB8AC3E}">
        <p14:creationId xmlns:p14="http://schemas.microsoft.com/office/powerpoint/2010/main" val="899382757"/>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Do Now</a:t>
            </a:r>
          </a:p>
        </p:txBody>
      </p:sp>
      <p:sp>
        <p:nvSpPr>
          <p:cNvPr id="80" name="Shape 8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a:t>Read the problem statement below:</a:t>
            </a:r>
          </a:p>
          <a:p>
            <a:pPr lvl="0" rtl="0">
              <a:spcBef>
                <a:spcPts val="0"/>
              </a:spcBef>
              <a:spcAft>
                <a:spcPts val="1000"/>
              </a:spcAft>
              <a:buClr>
                <a:srgbClr val="000000"/>
              </a:buClr>
              <a:buSzPct val="61111"/>
              <a:buFont typeface="Arial"/>
              <a:buNone/>
            </a:pPr>
            <a:r>
              <a:rPr lang="en" b="1" i="1">
                <a:solidFill>
                  <a:srgbClr val="333344"/>
                </a:solidFill>
                <a:latin typeface="Trebuchet MS"/>
                <a:ea typeface="Trebuchet MS"/>
                <a:cs typeface="Trebuchet MS"/>
                <a:sym typeface="Trebuchet MS"/>
              </a:rPr>
              <a:t>Write a function next-position, which takes in two numbers (an x and y coordinate) and returns a Coord, increasing the x-coordinate by 5 and decreasing the y-coordinate by 5.</a:t>
            </a:r>
          </a:p>
          <a:p>
            <a:pPr marL="457200" lvl="0" indent="-228600" rtl="0">
              <a:spcBef>
                <a:spcPts val="0"/>
              </a:spcBef>
              <a:spcAft>
                <a:spcPts val="1000"/>
              </a:spcAft>
              <a:buAutoNum type="arabicPeriod"/>
            </a:pPr>
            <a:r>
              <a:rPr lang="en"/>
              <a:t>What would be a good name for this function?</a:t>
            </a:r>
          </a:p>
          <a:p>
            <a:pPr marL="457200" lvl="0" indent="-228600">
              <a:spcBef>
                <a:spcPts val="0"/>
              </a:spcBef>
              <a:buAutoNum type="arabicPeriod"/>
            </a:pPr>
            <a:r>
              <a:rPr lang="en"/>
              <a:t>How many inputs will the function take in and what types of data are they?</a:t>
            </a:r>
          </a:p>
        </p:txBody>
      </p:sp>
    </p:spTree>
    <p:extLst>
      <p:ext uri="{BB962C8B-B14F-4D97-AF65-F5344CB8AC3E}">
        <p14:creationId xmlns:p14="http://schemas.microsoft.com/office/powerpoint/2010/main" val="1608365170"/>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Agenda</a:t>
            </a:r>
          </a:p>
        </p:txBody>
      </p:sp>
      <p:sp>
        <p:nvSpPr>
          <p:cNvPr id="86" name="Shape 86"/>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a:t>15 min Review</a:t>
            </a:r>
          </a:p>
          <a:p>
            <a:pPr lvl="0" rtl="0">
              <a:spcBef>
                <a:spcPts val="0"/>
              </a:spcBef>
              <a:buClr>
                <a:schemeClr val="dk1"/>
              </a:buClr>
              <a:buSzPct val="61111"/>
              <a:buFont typeface="Arial"/>
              <a:buNone/>
            </a:pPr>
            <a:r>
              <a:rPr lang="en"/>
              <a:t>15min Introducing Structures</a:t>
            </a:r>
          </a:p>
          <a:p>
            <a:pPr lvl="0" rtl="0">
              <a:spcBef>
                <a:spcPts val="0"/>
              </a:spcBef>
              <a:buClr>
                <a:schemeClr val="dk1"/>
              </a:buClr>
              <a:buSzPct val="61111"/>
              <a:buFont typeface="Arial"/>
              <a:buNone/>
            </a:pPr>
            <a:r>
              <a:rPr lang="en"/>
              <a:t>15min Cakes</a:t>
            </a:r>
          </a:p>
          <a:p>
            <a:pPr lvl="0" rtl="0">
              <a:spcBef>
                <a:spcPts val="0"/>
              </a:spcBef>
              <a:buClr>
                <a:schemeClr val="dk1"/>
              </a:buClr>
              <a:buSzPct val="61111"/>
              <a:buFont typeface="Arial"/>
              <a:buNone/>
            </a:pPr>
            <a:r>
              <a:rPr lang="en"/>
              <a:t>10 min Dot-Accessors</a:t>
            </a:r>
          </a:p>
          <a:p>
            <a:pPr lvl="0" rtl="0">
              <a:spcBef>
                <a:spcPts val="0"/>
              </a:spcBef>
              <a:buClr>
                <a:schemeClr val="dk1"/>
              </a:buClr>
              <a:buSzPct val="61111"/>
              <a:buFont typeface="Arial"/>
              <a:buNone/>
            </a:pPr>
            <a:r>
              <a:rPr lang="en"/>
              <a:t>5 min Closing</a:t>
            </a:r>
          </a:p>
          <a:p>
            <a:pPr lvl="0">
              <a:spcBef>
                <a:spcPts val="0"/>
              </a:spcBef>
              <a:buNone/>
            </a:pPr>
            <a:endParaRPr/>
          </a:p>
        </p:txBody>
      </p:sp>
    </p:spTree>
    <p:extLst>
      <p:ext uri="{BB962C8B-B14F-4D97-AF65-F5344CB8AC3E}">
        <p14:creationId xmlns:p14="http://schemas.microsoft.com/office/powerpoint/2010/main" val="3023979090"/>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Objectives	</a:t>
            </a:r>
          </a:p>
        </p:txBody>
      </p:sp>
      <p:sp>
        <p:nvSpPr>
          <p:cNvPr id="92" name="Shape 92"/>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2400"/>
              <a:t>SWBAT use data structures to solve problems and access fields of data using dot accessors.</a:t>
            </a:r>
          </a:p>
        </p:txBody>
      </p:sp>
    </p:spTree>
    <p:extLst>
      <p:ext uri="{BB962C8B-B14F-4D97-AF65-F5344CB8AC3E}">
        <p14:creationId xmlns:p14="http://schemas.microsoft.com/office/powerpoint/2010/main" val="3670038197"/>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110766"/>
            <a:ext cx="8520599" cy="763500"/>
          </a:xfrm>
          <a:prstGeom prst="rect">
            <a:avLst/>
          </a:prstGeom>
        </p:spPr>
        <p:txBody>
          <a:bodyPr lIns="91425" tIns="91425" rIns="91425" bIns="91425" anchor="t" anchorCtr="0">
            <a:noAutofit/>
          </a:bodyPr>
          <a:lstStyle/>
          <a:p>
            <a:pPr lvl="0">
              <a:lnSpc>
                <a:spcPct val="115000"/>
              </a:lnSpc>
              <a:spcBef>
                <a:spcPts val="0"/>
              </a:spcBef>
              <a:spcAft>
                <a:spcPts val="1000"/>
              </a:spcAft>
              <a:buClr>
                <a:schemeClr val="dk1"/>
              </a:buClr>
              <a:buSzPct val="61111"/>
              <a:buFont typeface="Arial"/>
              <a:buNone/>
            </a:pPr>
            <a:r>
              <a:rPr lang="en" sz="1800" b="1" i="1">
                <a:solidFill>
                  <a:srgbClr val="333344"/>
                </a:solidFill>
                <a:latin typeface="Trebuchet MS"/>
                <a:ea typeface="Trebuchet MS"/>
                <a:cs typeface="Trebuchet MS"/>
                <a:sym typeface="Trebuchet MS"/>
              </a:rPr>
              <a:t>Write a function double-height, which takes in a number (the length of a rectangle) and produces a rectangle whose height is twice the given length. </a:t>
            </a:r>
          </a:p>
        </p:txBody>
      </p:sp>
      <p:sp>
        <p:nvSpPr>
          <p:cNvPr id="98" name="Shape 98"/>
          <p:cNvSpPr txBox="1">
            <a:spLocks noGrp="1"/>
          </p:cNvSpPr>
          <p:nvPr>
            <p:ph type="body" idx="1"/>
          </p:nvPr>
        </p:nvSpPr>
        <p:spPr>
          <a:xfrm>
            <a:off x="311700" y="889766"/>
            <a:ext cx="8520599" cy="5811599"/>
          </a:xfrm>
          <a:prstGeom prst="rect">
            <a:avLst/>
          </a:prstGeom>
        </p:spPr>
        <p:txBody>
          <a:bodyPr lIns="91425" tIns="91425" rIns="91425" bIns="91425" anchor="t" anchorCtr="0">
            <a:noAutofit/>
          </a:bodyPr>
          <a:lstStyle/>
          <a:p>
            <a:pPr lvl="0" rtl="0">
              <a:spcBef>
                <a:spcPts val="0"/>
              </a:spcBef>
              <a:buNone/>
            </a:pPr>
            <a:r>
              <a:rPr lang="en"/>
              <a:t># Signature and Purpose Statement:</a:t>
            </a:r>
          </a:p>
          <a:p>
            <a:pPr lvl="0" rtl="0">
              <a:spcBef>
                <a:spcPts val="0"/>
              </a:spcBef>
              <a:buNone/>
            </a:pPr>
            <a:endParaRPr/>
          </a:p>
          <a:p>
            <a:pPr lvl="0" rtl="0">
              <a:spcBef>
                <a:spcPts val="0"/>
              </a:spcBef>
              <a:buNone/>
            </a:pPr>
            <a:endParaRPr/>
          </a:p>
          <a:p>
            <a:pPr lvl="0" rtl="0">
              <a:spcBef>
                <a:spcPts val="0"/>
              </a:spcBef>
              <a:buNone/>
            </a:pPr>
            <a:r>
              <a:rPr lang="en"/>
              <a:t># Examples:</a:t>
            </a: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r>
              <a:rPr lang="en"/>
              <a:t># Definition:</a:t>
            </a:r>
          </a:p>
          <a:p>
            <a:pPr lvl="0" rtl="0">
              <a:spcBef>
                <a:spcPts val="0"/>
              </a:spcBef>
              <a:buNone/>
            </a:pPr>
            <a:endParaRPr/>
          </a:p>
          <a:p>
            <a:pPr lvl="0">
              <a:spcBef>
                <a:spcPts val="0"/>
              </a:spcBef>
              <a:buNone/>
            </a:pPr>
            <a:endParaRPr/>
          </a:p>
        </p:txBody>
      </p:sp>
    </p:spTree>
    <p:extLst>
      <p:ext uri="{BB962C8B-B14F-4D97-AF65-F5344CB8AC3E}">
        <p14:creationId xmlns:p14="http://schemas.microsoft.com/office/powerpoint/2010/main" val="3557104654"/>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ctrTitle"/>
          </p:nvPr>
        </p:nvSpPr>
        <p:spPr>
          <a:xfrm>
            <a:off x="685800" y="2111123"/>
            <a:ext cx="7772400" cy="1546399"/>
          </a:xfrm>
          <a:prstGeom prst="rect">
            <a:avLst/>
          </a:prstGeom>
        </p:spPr>
        <p:txBody>
          <a:bodyPr lIns="91425" tIns="91425" rIns="91425" bIns="91425" anchor="b" anchorCtr="0">
            <a:noAutofit/>
          </a:bodyPr>
          <a:lstStyle/>
          <a:p>
            <a:pPr lvl="0">
              <a:spcBef>
                <a:spcPts val="0"/>
              </a:spcBef>
              <a:buNone/>
            </a:pPr>
            <a:r>
              <a:rPr lang="en"/>
              <a:t>Switch</a:t>
            </a:r>
          </a:p>
        </p:txBody>
      </p:sp>
      <p:sp>
        <p:nvSpPr>
          <p:cNvPr id="104" name="Shape 104"/>
          <p:cNvSpPr txBox="1"/>
          <p:nvPr/>
        </p:nvSpPr>
        <p:spPr>
          <a:xfrm>
            <a:off x="921675" y="3792366"/>
            <a:ext cx="7536600" cy="1955600"/>
          </a:xfrm>
          <a:prstGeom prst="rect">
            <a:avLst/>
          </a:prstGeom>
          <a:noFill/>
          <a:ln>
            <a:noFill/>
          </a:ln>
        </p:spPr>
        <p:txBody>
          <a:bodyPr lIns="91425" tIns="91425" rIns="91425" bIns="91425" anchor="t" anchorCtr="0">
            <a:noAutofit/>
          </a:bodyPr>
          <a:lstStyle/>
          <a:p>
            <a:pPr lvl="0" algn="ctr">
              <a:spcBef>
                <a:spcPts val="0"/>
              </a:spcBef>
              <a:buNone/>
            </a:pPr>
            <a:r>
              <a:rPr lang="en" sz="3000"/>
              <a:t>Stand up give each other a hi five and switch seats.</a:t>
            </a:r>
          </a:p>
        </p:txBody>
      </p:sp>
    </p:spTree>
    <p:extLst>
      <p:ext uri="{BB962C8B-B14F-4D97-AF65-F5344CB8AC3E}">
        <p14:creationId xmlns:p14="http://schemas.microsoft.com/office/powerpoint/2010/main" val="1117693315"/>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Do Now</a:t>
            </a:r>
          </a:p>
        </p:txBody>
      </p:sp>
      <p:sp>
        <p:nvSpPr>
          <p:cNvPr id="55" name="Shape 5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latin typeface="Consolas"/>
                <a:ea typeface="Consolas"/>
                <a:cs typeface="Consolas"/>
                <a:sym typeface="Consolas"/>
              </a:rPr>
              <a:t>CAKE1 = cake(“Strawberry”, “pink”, “Happy Birthday!”, 6, false)</a:t>
            </a:r>
          </a:p>
          <a:p>
            <a:pPr>
              <a:buNone/>
            </a:pPr>
            <a:r>
              <a:rPr lang="en" sz="2400">
                <a:latin typeface="Consolas"/>
                <a:ea typeface="Consolas"/>
                <a:cs typeface="Consolas"/>
                <a:sym typeface="Consolas"/>
              </a:rPr>
              <a:t>Write another example of cake.</a:t>
            </a:r>
          </a:p>
          <a:p>
            <a:pPr>
              <a:buNone/>
            </a:pPr>
            <a:r>
              <a:rPr lang="en" sz="2400">
                <a:latin typeface="Consolas"/>
                <a:ea typeface="Consolas"/>
                <a:cs typeface="Consolas"/>
                <a:sym typeface="Consolas"/>
              </a:rPr>
              <a:t>CAKE2 = ______________________________________</a:t>
            </a:r>
          </a:p>
          <a:p>
            <a:pPr>
              <a:buNone/>
            </a:pPr>
            <a:r>
              <a:rPr lang="en" sz="2400">
                <a:latin typeface="Consolas"/>
                <a:ea typeface="Consolas"/>
                <a:cs typeface="Consolas"/>
                <a:sym typeface="Consolas"/>
              </a:rPr>
              <a:t>How do we get the flavor out of CAKE1?</a:t>
            </a:r>
          </a:p>
          <a:p>
            <a:pPr>
              <a:buNone/>
            </a:pPr>
            <a:r>
              <a:rPr lang="en" sz="2400">
                <a:latin typeface="Consolas"/>
                <a:ea typeface="Consolas"/>
                <a:cs typeface="Consolas"/>
                <a:sym typeface="Consolas"/>
              </a:rPr>
              <a:t>How do we know if CAKE1 is an ice-cream cake?</a:t>
            </a:r>
          </a:p>
        </p:txBody>
      </p:sp>
    </p:spTree>
    <p:extLst>
      <p:ext uri="{BB962C8B-B14F-4D97-AF65-F5344CB8AC3E}">
        <p14:creationId xmlns:p14="http://schemas.microsoft.com/office/powerpoint/2010/main" val="39235499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 3</a:t>
            </a:r>
          </a:p>
        </p:txBody>
      </p:sp>
      <p:sp>
        <p:nvSpPr>
          <p:cNvPr id="124" name="Shape 124"/>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4"/>
              </a:rPr>
              <a:t>string-length</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5"/>
              </a:rPr>
              <a:t>number-&gt;string</a:t>
            </a:r>
            <a:r>
              <a:rPr lang="en" sz="1150">
                <a:solidFill>
                  <a:srgbClr val="228B22"/>
                </a:solidFill>
                <a:highlight>
                  <a:srgbClr val="FFFFFF"/>
                </a:highlight>
                <a:latin typeface="Consolas"/>
                <a:ea typeface="Consolas"/>
                <a:cs typeface="Consolas"/>
                <a:sym typeface="Consolas"/>
              </a:rPr>
              <a:t> 42</a:t>
            </a:r>
            <a:r>
              <a:rPr lang="en" sz="1150">
                <a:solidFill>
                  <a:srgbClr val="843C24"/>
                </a:solidFill>
                <a:highlight>
                  <a:srgbClr val="FFFFFF"/>
                </a:highlight>
                <a:latin typeface="Consolas"/>
                <a:ea typeface="Consolas"/>
                <a:cs typeface="Consolas"/>
                <a:sym typeface="Consolas"/>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2</a:t>
            </a:r>
            <a:r>
              <a:rPr lang="en" sz="115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1233185340"/>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9" y="1601826"/>
            <a:ext cx="8520599" cy="2052599"/>
          </a:xfrm>
          <a:prstGeom prst="rect">
            <a:avLst/>
          </a:prstGeom>
        </p:spPr>
        <p:txBody>
          <a:bodyPr vert="horz" lIns="91425" tIns="91425" rIns="91425" bIns="91425" rtlCol="0" anchor="b" anchorCtr="0">
            <a:noAutofit/>
          </a:bodyPr>
          <a:lstStyle/>
          <a:p>
            <a:pPr>
              <a:spcBef>
                <a:spcPts val="0"/>
              </a:spcBef>
            </a:pPr>
            <a:endParaRPr/>
          </a:p>
        </p:txBody>
      </p:sp>
      <p:sp>
        <p:nvSpPr>
          <p:cNvPr id="55" name="Shape 55"/>
          <p:cNvSpPr txBox="1">
            <a:spLocks noGrp="1"/>
          </p:cNvSpPr>
          <p:nvPr>
            <p:ph type="subTitle" idx="1"/>
          </p:nvPr>
        </p:nvSpPr>
        <p:spPr>
          <a:xfrm>
            <a:off x="311701" y="3691375"/>
            <a:ext cx="8520599" cy="792600"/>
          </a:xfrm>
          <a:prstGeom prst="rect">
            <a:avLst/>
          </a:prstGeom>
        </p:spPr>
        <p:txBody>
          <a:bodyPr vert="horz" lIns="91425" tIns="91425" rIns="91425" bIns="91425" rtlCol="0" anchor="t" anchorCtr="0">
            <a:noAutofit/>
          </a:bodyPr>
          <a:lstStyle/>
          <a:p>
            <a:pPr>
              <a:spcBef>
                <a:spcPts val="0"/>
              </a:spcBef>
            </a:pPr>
            <a:endParaRPr/>
          </a:p>
        </p:txBody>
      </p:sp>
    </p:spTree>
    <p:extLst>
      <p:ext uri="{BB962C8B-B14F-4D97-AF65-F5344CB8AC3E}">
        <p14:creationId xmlns:p14="http://schemas.microsoft.com/office/powerpoint/2010/main" val="2574852016"/>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Do Now</a:t>
            </a: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CAKE1 = cake(“Vanilla”, “white”, “Congrats!”, 3, true)</a:t>
            </a:r>
          </a:p>
          <a:p>
            <a:pPr>
              <a:buNone/>
            </a:pPr>
            <a:r>
              <a:rPr lang="en" sz="2400">
                <a:solidFill>
                  <a:srgbClr val="FF0000"/>
                </a:solidFill>
              </a:rPr>
              <a:t>Write another example of a Cake.</a:t>
            </a:r>
          </a:p>
          <a:p>
            <a:pPr>
              <a:lnSpc>
                <a:spcPct val="100000"/>
              </a:lnSpc>
              <a:buNone/>
            </a:pPr>
            <a:r>
              <a:rPr lang="en"/>
              <a:t># change-flavor: Cake String -&gt; Cake</a:t>
            </a:r>
          </a:p>
          <a:p>
            <a:pPr>
              <a:lnSpc>
                <a:spcPct val="100000"/>
              </a:lnSpc>
              <a:spcAft>
                <a:spcPts val="1000"/>
              </a:spcAft>
              <a:buNone/>
            </a:pPr>
            <a:r>
              <a:rPr lang="en"/>
              <a:t># consumes a cake and a flavor and produces a new cake with the given flavor</a:t>
            </a:r>
          </a:p>
          <a:p>
            <a:pPr>
              <a:lnSpc>
                <a:spcPct val="100000"/>
              </a:lnSpc>
              <a:buNone/>
            </a:pPr>
            <a:r>
              <a:rPr lang="en"/>
              <a:t>check:</a:t>
            </a:r>
          </a:p>
          <a:p>
            <a:pPr>
              <a:lnSpc>
                <a:spcPct val="100000"/>
              </a:lnSpc>
              <a:spcAft>
                <a:spcPts val="1000"/>
              </a:spcAft>
              <a:buNone/>
            </a:pPr>
            <a:r>
              <a:rPr lang="en" sz="2000">
                <a:solidFill>
                  <a:srgbClr val="FF0000"/>
                </a:solidFill>
              </a:rPr>
              <a:t>Finish the examples of change flavor. Give the work to the computer!</a:t>
            </a:r>
          </a:p>
          <a:p>
            <a:pPr>
              <a:lnSpc>
                <a:spcPct val="100000"/>
              </a:lnSpc>
              <a:spcAft>
                <a:spcPts val="1000"/>
              </a:spcAft>
              <a:buNone/>
            </a:pPr>
            <a:r>
              <a:rPr lang="en"/>
              <a:t>  change-flavor(CAKE1, “Chocolate”)  is _________________________________</a:t>
            </a:r>
          </a:p>
          <a:p>
            <a:pPr>
              <a:lnSpc>
                <a:spcPct val="100000"/>
              </a:lnSpc>
              <a:spcAft>
                <a:spcPts val="1000"/>
              </a:spcAft>
              <a:buNone/>
            </a:pPr>
            <a:r>
              <a:rPr lang="en"/>
              <a:t>  change-flavor(CAKE1, “Strawberry”) is _________________________________</a:t>
            </a:r>
          </a:p>
          <a:p>
            <a:pPr>
              <a:lnSpc>
                <a:spcPct val="100000"/>
              </a:lnSpc>
              <a:buNone/>
            </a:pPr>
            <a:r>
              <a:rPr lang="en"/>
              <a:t>end</a:t>
            </a:r>
          </a:p>
        </p:txBody>
      </p:sp>
    </p:spTree>
    <p:extLst>
      <p:ext uri="{BB962C8B-B14F-4D97-AF65-F5344CB8AC3E}">
        <p14:creationId xmlns:p14="http://schemas.microsoft.com/office/powerpoint/2010/main" val="2233375570"/>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9" y="1601826"/>
            <a:ext cx="8520599" cy="2052599"/>
          </a:xfrm>
          <a:prstGeom prst="rect">
            <a:avLst/>
          </a:prstGeom>
        </p:spPr>
        <p:txBody>
          <a:bodyPr vert="horz" lIns="91425" tIns="91425" rIns="91425" bIns="91425" rtlCol="0" anchor="b" anchorCtr="0">
            <a:noAutofit/>
          </a:bodyPr>
          <a:lstStyle/>
          <a:p>
            <a:pPr>
              <a:spcBef>
                <a:spcPts val="0"/>
              </a:spcBef>
            </a:pPr>
            <a:endParaRPr/>
          </a:p>
        </p:txBody>
      </p:sp>
      <p:sp>
        <p:nvSpPr>
          <p:cNvPr id="55" name="Shape 55"/>
          <p:cNvSpPr txBox="1">
            <a:spLocks noGrp="1"/>
          </p:cNvSpPr>
          <p:nvPr>
            <p:ph type="subTitle" idx="1"/>
          </p:nvPr>
        </p:nvSpPr>
        <p:spPr>
          <a:xfrm>
            <a:off x="311701" y="3691375"/>
            <a:ext cx="8520599" cy="792600"/>
          </a:xfrm>
          <a:prstGeom prst="rect">
            <a:avLst/>
          </a:prstGeom>
        </p:spPr>
        <p:txBody>
          <a:bodyPr vert="horz" lIns="91425" tIns="91425" rIns="91425" bIns="91425" rtlCol="0" anchor="t" anchorCtr="0">
            <a:noAutofit/>
          </a:bodyPr>
          <a:lstStyle/>
          <a:p>
            <a:pPr>
              <a:spcBef>
                <a:spcPts val="0"/>
              </a:spcBef>
            </a:pPr>
            <a:endParaRPr/>
          </a:p>
        </p:txBody>
      </p:sp>
    </p:spTree>
    <p:extLst>
      <p:ext uri="{BB962C8B-B14F-4D97-AF65-F5344CB8AC3E}">
        <p14:creationId xmlns:p14="http://schemas.microsoft.com/office/powerpoint/2010/main" val="2129808058"/>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Clr>
                <a:schemeClr val="dk1"/>
              </a:buClr>
              <a:buSzPct val="45833"/>
              <a:buNone/>
            </a:pPr>
            <a:r>
              <a:rPr lang="en" sz="2400">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Clr>
                <a:schemeClr val="dk1"/>
              </a:buClr>
              <a:buSzPct val="45833"/>
              <a:buNone/>
            </a:pPr>
            <a:r>
              <a:rPr lang="en" sz="2400">
                <a:latin typeface="Consolas"/>
                <a:ea typeface="Consolas"/>
                <a:cs typeface="Consolas"/>
                <a:sym typeface="Consolas"/>
              </a:rPr>
              <a:t>data Party:</a:t>
            </a:r>
          </a:p>
          <a:p>
            <a:pPr>
              <a:lnSpc>
                <a:spcPct val="100000"/>
              </a:lnSpc>
              <a:buClr>
                <a:schemeClr val="dk1"/>
              </a:buClr>
              <a:buSzPct val="45833"/>
              <a:buNone/>
            </a:pPr>
            <a:r>
              <a:rPr lang="en" sz="2400">
                <a:latin typeface="Consolas"/>
                <a:ea typeface="Consolas"/>
                <a:cs typeface="Consolas"/>
                <a:sym typeface="Consolas"/>
              </a:rPr>
              <a:t>  | party(location :: String,</a:t>
            </a:r>
          </a:p>
          <a:p>
            <a:pPr>
              <a:lnSpc>
                <a:spcPct val="100000"/>
              </a:lnSpc>
              <a:buClr>
                <a:schemeClr val="dk1"/>
              </a:buClr>
              <a:buSzPct val="45833"/>
              <a:buNone/>
            </a:pPr>
            <a:r>
              <a:rPr lang="en" sz="2400">
                <a:latin typeface="Consolas"/>
                <a:ea typeface="Consolas"/>
                <a:cs typeface="Consolas"/>
                <a:sym typeface="Consolas"/>
              </a:rPr>
              <a:t>          theme    :: String,</a:t>
            </a:r>
          </a:p>
          <a:p>
            <a:pPr>
              <a:lnSpc>
                <a:spcPct val="100000"/>
              </a:lnSpc>
              <a:buClr>
                <a:schemeClr val="dk1"/>
              </a:buClr>
              <a:buSzPct val="45833"/>
              <a:buNone/>
            </a:pPr>
            <a:r>
              <a:rPr lang="en" sz="2400">
                <a:latin typeface="Consolas"/>
                <a:ea typeface="Consolas"/>
                <a:cs typeface="Consolas"/>
                <a:sym typeface="Consolas"/>
              </a:rPr>
              <a:t>          guests   :: Number)</a:t>
            </a:r>
          </a:p>
          <a:p>
            <a:pPr>
              <a:lnSpc>
                <a:spcPct val="100000"/>
              </a:lnSpc>
              <a:buNone/>
            </a:pPr>
            <a:r>
              <a:rPr lang="en" sz="2400">
                <a:latin typeface="Consolas"/>
                <a:ea typeface="Consolas"/>
                <a:cs typeface="Consolas"/>
                <a:sym typeface="Consolas"/>
              </a:rPr>
              <a:t>end</a:t>
            </a:r>
          </a:p>
        </p:txBody>
      </p:sp>
    </p:spTree>
    <p:extLst>
      <p:ext uri="{BB962C8B-B14F-4D97-AF65-F5344CB8AC3E}">
        <p14:creationId xmlns:p14="http://schemas.microsoft.com/office/powerpoint/2010/main" val="470409337"/>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67" name="Shape 67"/>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None/>
            </a:pPr>
            <a:r>
              <a:rPr lang="en" sz="2400">
                <a:solidFill>
                  <a:srgbClr val="FF0000"/>
                </a:solidFill>
                <a:latin typeface="Consolas"/>
                <a:ea typeface="Consolas"/>
                <a:cs typeface="Consolas"/>
                <a:sym typeface="Consolas"/>
              </a:rPr>
              <a:t>data</a:t>
            </a:r>
            <a:r>
              <a:rPr lang="en" sz="2400">
                <a:latin typeface="Consolas"/>
                <a:ea typeface="Consolas"/>
                <a:cs typeface="Consolas"/>
                <a:sym typeface="Consolas"/>
              </a:rPr>
              <a:t> </a:t>
            </a:r>
            <a:r>
              <a:rPr lang="en" sz="2400">
                <a:solidFill>
                  <a:srgbClr val="B7B7B7"/>
                </a:solidFill>
                <a:latin typeface="Consolas"/>
                <a:ea typeface="Consolas"/>
                <a:cs typeface="Consolas"/>
                <a:sym typeface="Consolas"/>
              </a:rPr>
              <a:t>Party:</a:t>
            </a:r>
          </a:p>
          <a:p>
            <a:pPr>
              <a:lnSpc>
                <a:spcPct val="100000"/>
              </a:lnSpc>
              <a:buNone/>
            </a:pPr>
            <a:r>
              <a:rPr lang="en" sz="2400">
                <a:solidFill>
                  <a:srgbClr val="B7B7B7"/>
                </a:solidFill>
                <a:latin typeface="Consolas"/>
                <a:ea typeface="Consolas"/>
                <a:cs typeface="Consolas"/>
                <a:sym typeface="Consolas"/>
              </a:rPr>
              <a:t>  | party(location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68" name="Shape 68"/>
          <p:cNvCxnSpPr>
            <a:endCxn id="69" idx="1"/>
          </p:cNvCxnSpPr>
          <p:nvPr/>
        </p:nvCxnSpPr>
        <p:spPr>
          <a:xfrm rot="10800000" flipH="1">
            <a:off x="1027325" y="3075100"/>
            <a:ext cx="2054400" cy="576000"/>
          </a:xfrm>
          <a:prstGeom prst="straightConnector1">
            <a:avLst/>
          </a:prstGeom>
          <a:noFill/>
          <a:ln w="38100" cap="flat" cmpd="sng">
            <a:solidFill>
              <a:srgbClr val="FF0000"/>
            </a:solidFill>
            <a:prstDash val="solid"/>
            <a:round/>
            <a:headEnd type="stealth" w="lg" len="lg"/>
            <a:tailEnd type="none" w="lg" len="lg"/>
          </a:ln>
        </p:spPr>
      </p:cxnSp>
      <p:sp>
        <p:nvSpPr>
          <p:cNvPr id="70" name="Shape 70"/>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69" name="Shape 69"/>
          <p:cNvSpPr txBox="1"/>
          <p:nvPr/>
        </p:nvSpPr>
        <p:spPr>
          <a:xfrm>
            <a:off x="3081726" y="2709401"/>
            <a:ext cx="3641999" cy="731399"/>
          </a:xfrm>
          <a:prstGeom prst="rect">
            <a:avLst/>
          </a:prstGeom>
          <a:noFill/>
          <a:ln>
            <a:noFill/>
          </a:ln>
        </p:spPr>
        <p:txBody>
          <a:bodyPr lIns="91425" tIns="91425" rIns="91425" bIns="91425" anchor="t" anchorCtr="0">
            <a:noAutofit/>
          </a:bodyPr>
          <a:lstStyle/>
          <a:p>
            <a:r>
              <a:rPr lang="en" sz="2400">
                <a:solidFill>
                  <a:srgbClr val="FF0000"/>
                </a:solidFill>
              </a:rPr>
              <a:t>define a new type of data</a:t>
            </a:r>
          </a:p>
        </p:txBody>
      </p:sp>
    </p:spTree>
    <p:extLst>
      <p:ext uri="{BB962C8B-B14F-4D97-AF65-F5344CB8AC3E}">
        <p14:creationId xmlns:p14="http://schemas.microsoft.com/office/powerpoint/2010/main" val="3694232727"/>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76" name="Shape 7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None/>
            </a:pPr>
            <a:r>
              <a:rPr lang="en" sz="2400">
                <a:solidFill>
                  <a:srgbClr val="B7B7B7"/>
                </a:solidFill>
                <a:latin typeface="Consolas"/>
                <a:ea typeface="Consolas"/>
                <a:cs typeface="Consolas"/>
                <a:sym typeface="Consolas"/>
              </a:rPr>
              <a:t>data </a:t>
            </a:r>
            <a:r>
              <a:rPr lang="en" sz="2400">
                <a:solidFill>
                  <a:srgbClr val="FF0000"/>
                </a:solidFill>
                <a:latin typeface="Consolas"/>
                <a:ea typeface="Consolas"/>
                <a:cs typeface="Consolas"/>
                <a:sym typeface="Consolas"/>
              </a:rPr>
              <a:t>Party</a:t>
            </a:r>
            <a:r>
              <a:rPr lang="en" sz="2400">
                <a:solidFill>
                  <a:srgbClr val="B7B7B7"/>
                </a:solidFill>
                <a:latin typeface="Consolas"/>
                <a:ea typeface="Consolas"/>
                <a:cs typeface="Consolas"/>
                <a:sym typeface="Consolas"/>
              </a:rPr>
              <a:t>:</a:t>
            </a:r>
          </a:p>
          <a:p>
            <a:pPr>
              <a:lnSpc>
                <a:spcPct val="100000"/>
              </a:lnSpc>
              <a:buNone/>
            </a:pPr>
            <a:r>
              <a:rPr lang="en" sz="2400">
                <a:solidFill>
                  <a:srgbClr val="B7B7B7"/>
                </a:solidFill>
                <a:latin typeface="Consolas"/>
                <a:ea typeface="Consolas"/>
                <a:cs typeface="Consolas"/>
                <a:sym typeface="Consolas"/>
              </a:rPr>
              <a:t>  | party(location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77" name="Shape 77"/>
          <p:cNvCxnSpPr>
            <a:endCxn id="78" idx="1"/>
          </p:cNvCxnSpPr>
          <p:nvPr/>
        </p:nvCxnSpPr>
        <p:spPr>
          <a:xfrm rot="10800000" flipH="1">
            <a:off x="1766525" y="3075100"/>
            <a:ext cx="1315200" cy="513600"/>
          </a:xfrm>
          <a:prstGeom prst="straightConnector1">
            <a:avLst/>
          </a:prstGeom>
          <a:noFill/>
          <a:ln w="38100" cap="flat" cmpd="sng">
            <a:solidFill>
              <a:srgbClr val="FF0000"/>
            </a:solidFill>
            <a:prstDash val="solid"/>
            <a:round/>
            <a:headEnd type="stealth" w="lg" len="lg"/>
            <a:tailEnd type="none" w="lg" len="lg"/>
          </a:ln>
        </p:spPr>
      </p:cxnSp>
      <p:sp>
        <p:nvSpPr>
          <p:cNvPr id="79" name="Shape 79"/>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78" name="Shape 78"/>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 of the new data </a:t>
            </a:r>
            <a:r>
              <a:rPr lang="en" sz="2400" u="sng">
                <a:solidFill>
                  <a:srgbClr val="FF0000"/>
                </a:solidFill>
              </a:rPr>
              <a:t>type</a:t>
            </a:r>
          </a:p>
        </p:txBody>
      </p:sp>
    </p:spTree>
    <p:extLst>
      <p:ext uri="{BB962C8B-B14F-4D97-AF65-F5344CB8AC3E}">
        <p14:creationId xmlns:p14="http://schemas.microsoft.com/office/powerpoint/2010/main" val="470796009"/>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85" name="Shape 8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a:lnSpc>
                <a:spcPct val="100000"/>
              </a:lnSpc>
              <a:buNone/>
            </a:pPr>
            <a:r>
              <a:rPr lang="en" sz="2400">
                <a:solidFill>
                  <a:srgbClr val="B7B7B7"/>
                </a:solidFill>
                <a:latin typeface="Consolas"/>
                <a:ea typeface="Consolas"/>
                <a:cs typeface="Consolas"/>
                <a:sym typeface="Consolas"/>
              </a:rPr>
              <a:t>  | </a:t>
            </a:r>
            <a:r>
              <a:rPr lang="en" sz="2400">
                <a:solidFill>
                  <a:srgbClr val="FF0000"/>
                </a:solidFill>
                <a:latin typeface="Consolas"/>
                <a:ea typeface="Consolas"/>
                <a:cs typeface="Consolas"/>
                <a:sym typeface="Consolas"/>
              </a:rPr>
              <a:t>party(</a:t>
            </a:r>
            <a:r>
              <a:rPr lang="en" sz="2400">
                <a:solidFill>
                  <a:srgbClr val="B7B7B7"/>
                </a:solidFill>
                <a:latin typeface="Consolas"/>
                <a:ea typeface="Consolas"/>
                <a:cs typeface="Consolas"/>
                <a:sym typeface="Consolas"/>
              </a:rPr>
              <a:t>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86" name="Shape 86"/>
          <p:cNvCxnSpPr>
            <a:endCxn id="87" idx="1"/>
          </p:cNvCxnSpPr>
          <p:nvPr/>
        </p:nvCxnSpPr>
        <p:spPr>
          <a:xfrm rot="10800000" flipH="1">
            <a:off x="1558625" y="3075100"/>
            <a:ext cx="1523100" cy="920100"/>
          </a:xfrm>
          <a:prstGeom prst="straightConnector1">
            <a:avLst/>
          </a:prstGeom>
          <a:noFill/>
          <a:ln w="38100" cap="flat" cmpd="sng">
            <a:solidFill>
              <a:srgbClr val="FF0000"/>
            </a:solidFill>
            <a:prstDash val="solid"/>
            <a:round/>
            <a:headEnd type="stealth" w="lg" len="lg"/>
            <a:tailEnd type="none" w="lg" len="lg"/>
          </a:ln>
        </p:spPr>
      </p:cxnSp>
      <p:sp>
        <p:nvSpPr>
          <p:cNvPr id="88" name="Shape 88"/>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87" name="Shape 87"/>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 of the </a:t>
            </a:r>
            <a:r>
              <a:rPr lang="en" sz="2400" u="sng">
                <a:solidFill>
                  <a:srgbClr val="FF0000"/>
                </a:solidFill>
              </a:rPr>
              <a:t>function </a:t>
            </a:r>
            <a:r>
              <a:rPr lang="en" sz="2400">
                <a:solidFill>
                  <a:srgbClr val="FF0000"/>
                </a:solidFill>
              </a:rPr>
              <a:t>that can produce this type of data</a:t>
            </a:r>
          </a:p>
        </p:txBody>
      </p:sp>
    </p:spTree>
    <p:extLst>
      <p:ext uri="{BB962C8B-B14F-4D97-AF65-F5344CB8AC3E}">
        <p14:creationId xmlns:p14="http://schemas.microsoft.com/office/powerpoint/2010/main" val="166072102"/>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94" name="Shape 94"/>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marL="0" indent="0">
              <a:lnSpc>
                <a:spcPct val="100000"/>
              </a:lnSpc>
              <a:buNone/>
            </a:pPr>
            <a:r>
              <a:rPr lang="en" sz="2400">
                <a:solidFill>
                  <a:srgbClr val="B7B7B7"/>
                </a:solidFill>
                <a:latin typeface="Consolas"/>
                <a:ea typeface="Consolas"/>
                <a:cs typeface="Consolas"/>
                <a:sym typeface="Consolas"/>
              </a:rPr>
              <a:t>  | party(</a:t>
            </a:r>
            <a:r>
              <a:rPr lang="en" sz="2400">
                <a:solidFill>
                  <a:srgbClr val="FF0000"/>
                </a:solidFill>
                <a:latin typeface="Consolas"/>
                <a:ea typeface="Consolas"/>
                <a:cs typeface="Consolas"/>
                <a:sym typeface="Consolas"/>
              </a:rPr>
              <a:t>location </a:t>
            </a:r>
            <a:r>
              <a:rPr lang="en" sz="2400">
                <a:solidFill>
                  <a:srgbClr val="B7B7B7"/>
                </a:solidFill>
                <a:latin typeface="Consolas"/>
                <a:ea typeface="Consolas"/>
                <a:cs typeface="Consolas"/>
                <a:sym typeface="Consolas"/>
              </a:rPr>
              <a:t>:: String,</a:t>
            </a:r>
          </a:p>
          <a:p>
            <a:pPr marL="0" indent="0">
              <a:lnSpc>
                <a:spcPct val="100000"/>
              </a:lnSpc>
              <a:buNone/>
            </a:pPr>
            <a:r>
              <a:rPr lang="en" sz="2400">
                <a:solidFill>
                  <a:srgbClr val="B7B7B7"/>
                </a:solidFill>
                <a:latin typeface="Consolas"/>
                <a:ea typeface="Consolas"/>
                <a:cs typeface="Consolas"/>
                <a:sym typeface="Consolas"/>
              </a:rPr>
              <a:t>          </a:t>
            </a:r>
            <a:r>
              <a:rPr lang="en" sz="2400">
                <a:solidFill>
                  <a:srgbClr val="FF0000"/>
                </a:solidFill>
                <a:latin typeface="Consolas"/>
                <a:ea typeface="Consolas"/>
                <a:cs typeface="Consolas"/>
                <a:sym typeface="Consolas"/>
              </a:rPr>
              <a:t>theme </a:t>
            </a:r>
            <a:r>
              <a:rPr lang="en" sz="2400">
                <a:solidFill>
                  <a:srgbClr val="B7B7B7"/>
                </a:solidFill>
                <a:latin typeface="Consolas"/>
                <a:ea typeface="Consolas"/>
                <a:cs typeface="Consolas"/>
                <a:sym typeface="Consolas"/>
              </a:rPr>
              <a:t>   :: String,</a:t>
            </a:r>
          </a:p>
          <a:p>
            <a:pPr marL="0" indent="0">
              <a:lnSpc>
                <a:spcPct val="100000"/>
              </a:lnSpc>
              <a:buNone/>
            </a:pPr>
            <a:r>
              <a:rPr lang="en" sz="2400">
                <a:solidFill>
                  <a:srgbClr val="B7B7B7"/>
                </a:solidFill>
                <a:latin typeface="Consolas"/>
                <a:ea typeface="Consolas"/>
                <a:cs typeface="Consolas"/>
                <a:sym typeface="Consolas"/>
              </a:rPr>
              <a:t>          </a:t>
            </a:r>
            <a:r>
              <a:rPr lang="en" sz="2400">
                <a:solidFill>
                  <a:srgbClr val="FF0000"/>
                </a:solidFill>
                <a:latin typeface="Consolas"/>
                <a:ea typeface="Consolas"/>
                <a:cs typeface="Consolas"/>
                <a:sym typeface="Consolas"/>
              </a:rPr>
              <a:t>guests </a:t>
            </a:r>
            <a:r>
              <a:rPr lang="en" sz="2400">
                <a:solidFill>
                  <a:srgbClr val="B7B7B7"/>
                </a:solidFill>
                <a:latin typeface="Consolas"/>
                <a:ea typeface="Consolas"/>
                <a:cs typeface="Consolas"/>
                <a:sym typeface="Consolas"/>
              </a:rPr>
              <a:t>  :: Number)</a:t>
            </a:r>
          </a:p>
          <a:p>
            <a:pPr>
              <a:lnSpc>
                <a:spcPct val="100000"/>
              </a:lnSpc>
              <a:buNone/>
            </a:pPr>
            <a:r>
              <a:rPr lang="en" sz="2400">
                <a:solidFill>
                  <a:srgbClr val="B7B7B7"/>
                </a:solidFill>
                <a:latin typeface="Consolas"/>
                <a:ea typeface="Consolas"/>
                <a:cs typeface="Consolas"/>
                <a:sym typeface="Consolas"/>
              </a:rPr>
              <a:t>end</a:t>
            </a:r>
          </a:p>
        </p:txBody>
      </p:sp>
      <p:cxnSp>
        <p:nvCxnSpPr>
          <p:cNvPr id="95" name="Shape 95"/>
          <p:cNvCxnSpPr>
            <a:endCxn id="96" idx="1"/>
          </p:cNvCxnSpPr>
          <p:nvPr/>
        </p:nvCxnSpPr>
        <p:spPr>
          <a:xfrm rot="10800000" flipH="1">
            <a:off x="2618525" y="3075100"/>
            <a:ext cx="463200" cy="868200"/>
          </a:xfrm>
          <a:prstGeom prst="straightConnector1">
            <a:avLst/>
          </a:prstGeom>
          <a:noFill/>
          <a:ln w="38100" cap="flat" cmpd="sng">
            <a:solidFill>
              <a:srgbClr val="FF0000"/>
            </a:solidFill>
            <a:prstDash val="solid"/>
            <a:round/>
            <a:headEnd type="stealth" w="lg" len="lg"/>
            <a:tailEnd type="none" w="lg" len="lg"/>
          </a:ln>
        </p:spPr>
      </p:cxnSp>
      <p:sp>
        <p:nvSpPr>
          <p:cNvPr id="97" name="Shape 97"/>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96" name="Shape 96"/>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names of parameters that make up the data</a:t>
            </a:r>
          </a:p>
        </p:txBody>
      </p:sp>
      <p:cxnSp>
        <p:nvCxnSpPr>
          <p:cNvPr id="98" name="Shape 98"/>
          <p:cNvCxnSpPr>
            <a:endCxn id="96" idx="1"/>
          </p:cNvCxnSpPr>
          <p:nvPr/>
        </p:nvCxnSpPr>
        <p:spPr>
          <a:xfrm rot="10800000" flipH="1">
            <a:off x="2727425" y="3075100"/>
            <a:ext cx="354300" cy="1233900"/>
          </a:xfrm>
          <a:prstGeom prst="straightConnector1">
            <a:avLst/>
          </a:prstGeom>
          <a:noFill/>
          <a:ln w="38100" cap="flat" cmpd="sng">
            <a:solidFill>
              <a:srgbClr val="FF0000"/>
            </a:solidFill>
            <a:prstDash val="solid"/>
            <a:round/>
            <a:headEnd type="stealth" w="lg" len="lg"/>
            <a:tailEnd type="none" w="lg" len="lg"/>
          </a:ln>
        </p:spPr>
      </p:cxnSp>
      <p:cxnSp>
        <p:nvCxnSpPr>
          <p:cNvPr id="99" name="Shape 99"/>
          <p:cNvCxnSpPr>
            <a:endCxn id="96" idx="1"/>
          </p:cNvCxnSpPr>
          <p:nvPr/>
        </p:nvCxnSpPr>
        <p:spPr>
          <a:xfrm rot="10800000" flipH="1">
            <a:off x="2888525" y="3075100"/>
            <a:ext cx="193200" cy="1605900"/>
          </a:xfrm>
          <a:prstGeom prst="straightConnector1">
            <a:avLst/>
          </a:prstGeom>
          <a:noFill/>
          <a:ln w="38100" cap="flat" cmpd="sng">
            <a:solidFill>
              <a:srgbClr val="FF0000"/>
            </a:solidFill>
            <a:prstDash val="solid"/>
            <a:round/>
            <a:headEnd type="stealth" w="lg" len="lg"/>
            <a:tailEnd type="none" w="lg" len="lg"/>
          </a:ln>
        </p:spPr>
      </p:cxnSp>
    </p:spTree>
    <p:extLst>
      <p:ext uri="{BB962C8B-B14F-4D97-AF65-F5344CB8AC3E}">
        <p14:creationId xmlns:p14="http://schemas.microsoft.com/office/powerpoint/2010/main" val="2538928433"/>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105" name="Shape 10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marL="0" indent="0">
              <a:lnSpc>
                <a:spcPct val="100000"/>
              </a:lnSpc>
              <a:buNone/>
            </a:pPr>
            <a:r>
              <a:rPr lang="en" sz="2400">
                <a:solidFill>
                  <a:srgbClr val="B7B7B7"/>
                </a:solidFill>
                <a:latin typeface="Consolas"/>
                <a:ea typeface="Consolas"/>
                <a:cs typeface="Consolas"/>
                <a:sym typeface="Consolas"/>
              </a:rPr>
              <a:t>  | party(location :: </a:t>
            </a:r>
            <a:r>
              <a:rPr lang="en" sz="2400">
                <a:solidFill>
                  <a:srgbClr val="FF0000"/>
                </a:solidFill>
                <a:latin typeface="Consolas"/>
                <a:ea typeface="Consolas"/>
                <a:cs typeface="Consolas"/>
                <a:sym typeface="Consolas"/>
              </a:rPr>
              <a:t>String,</a:t>
            </a:r>
          </a:p>
          <a:p>
            <a:pPr marL="0" indent="0">
              <a:lnSpc>
                <a:spcPct val="100000"/>
              </a:lnSpc>
              <a:buNone/>
            </a:pPr>
            <a:r>
              <a:rPr lang="en" sz="2400">
                <a:solidFill>
                  <a:srgbClr val="B7B7B7"/>
                </a:solidFill>
                <a:latin typeface="Consolas"/>
                <a:ea typeface="Consolas"/>
                <a:cs typeface="Consolas"/>
                <a:sym typeface="Consolas"/>
              </a:rPr>
              <a:t>          theme    :: </a:t>
            </a:r>
            <a:r>
              <a:rPr lang="en" sz="2400">
                <a:solidFill>
                  <a:srgbClr val="FF0000"/>
                </a:solidFill>
                <a:latin typeface="Consolas"/>
                <a:ea typeface="Consolas"/>
                <a:cs typeface="Consolas"/>
                <a:sym typeface="Consolas"/>
              </a:rPr>
              <a:t>String,</a:t>
            </a:r>
          </a:p>
          <a:p>
            <a:pPr marL="0" indent="0">
              <a:lnSpc>
                <a:spcPct val="100000"/>
              </a:lnSpc>
              <a:buNone/>
            </a:pPr>
            <a:r>
              <a:rPr lang="en" sz="2400">
                <a:solidFill>
                  <a:srgbClr val="B7B7B7"/>
                </a:solidFill>
                <a:latin typeface="Consolas"/>
                <a:ea typeface="Consolas"/>
                <a:cs typeface="Consolas"/>
                <a:sym typeface="Consolas"/>
              </a:rPr>
              <a:t>          guests   :: </a:t>
            </a:r>
            <a:r>
              <a:rPr lang="en" sz="2400">
                <a:solidFill>
                  <a:srgbClr val="FF0000"/>
                </a:solidFill>
                <a:latin typeface="Consolas"/>
                <a:ea typeface="Consolas"/>
                <a:cs typeface="Consolas"/>
                <a:sym typeface="Consolas"/>
              </a:rPr>
              <a:t>Number)</a:t>
            </a:r>
          </a:p>
          <a:p>
            <a:pPr>
              <a:lnSpc>
                <a:spcPct val="100000"/>
              </a:lnSpc>
              <a:buNone/>
            </a:pPr>
            <a:r>
              <a:rPr lang="en" sz="2400">
                <a:solidFill>
                  <a:srgbClr val="B7B7B7"/>
                </a:solidFill>
                <a:latin typeface="Consolas"/>
                <a:ea typeface="Consolas"/>
                <a:cs typeface="Consolas"/>
                <a:sym typeface="Consolas"/>
              </a:rPr>
              <a:t>end</a:t>
            </a:r>
          </a:p>
        </p:txBody>
      </p:sp>
      <p:cxnSp>
        <p:nvCxnSpPr>
          <p:cNvPr id="106" name="Shape 106"/>
          <p:cNvCxnSpPr>
            <a:endCxn id="107" idx="2"/>
          </p:cNvCxnSpPr>
          <p:nvPr/>
        </p:nvCxnSpPr>
        <p:spPr>
          <a:xfrm rot="10800000" flipH="1">
            <a:off x="4997974" y="3440799"/>
            <a:ext cx="227700" cy="1250700"/>
          </a:xfrm>
          <a:prstGeom prst="straightConnector1">
            <a:avLst/>
          </a:prstGeom>
          <a:noFill/>
          <a:ln w="38100" cap="flat" cmpd="sng">
            <a:solidFill>
              <a:srgbClr val="FF0000"/>
            </a:solidFill>
            <a:prstDash val="solid"/>
            <a:round/>
            <a:headEnd type="stealth" w="lg" len="lg"/>
            <a:tailEnd type="none" w="lg" len="lg"/>
          </a:ln>
        </p:spPr>
      </p:cxnSp>
      <p:sp>
        <p:nvSpPr>
          <p:cNvPr id="108" name="Shape 108"/>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107" name="Shape 107"/>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a:t>
            </a:r>
            <a:r>
              <a:rPr lang="en" sz="2400" u="sng">
                <a:solidFill>
                  <a:srgbClr val="FF0000"/>
                </a:solidFill>
              </a:rPr>
              <a:t>types of data</a:t>
            </a:r>
            <a:r>
              <a:rPr lang="en" sz="2400">
                <a:solidFill>
                  <a:srgbClr val="FF0000"/>
                </a:solidFill>
              </a:rPr>
              <a:t> of the individual parameters</a:t>
            </a:r>
          </a:p>
        </p:txBody>
      </p:sp>
      <p:cxnSp>
        <p:nvCxnSpPr>
          <p:cNvPr id="109" name="Shape 109"/>
          <p:cNvCxnSpPr>
            <a:endCxn id="107" idx="2"/>
          </p:cNvCxnSpPr>
          <p:nvPr/>
        </p:nvCxnSpPr>
        <p:spPr>
          <a:xfrm rot="10800000" flipH="1">
            <a:off x="4842274" y="3440799"/>
            <a:ext cx="383400" cy="907800"/>
          </a:xfrm>
          <a:prstGeom prst="straightConnector1">
            <a:avLst/>
          </a:prstGeom>
          <a:noFill/>
          <a:ln w="38100" cap="flat" cmpd="sng">
            <a:solidFill>
              <a:srgbClr val="FF0000"/>
            </a:solidFill>
            <a:prstDash val="solid"/>
            <a:round/>
            <a:headEnd type="stealth" w="lg" len="lg"/>
            <a:tailEnd type="none" w="lg" len="lg"/>
          </a:ln>
        </p:spPr>
      </p:cxnSp>
      <p:cxnSp>
        <p:nvCxnSpPr>
          <p:cNvPr id="110" name="Shape 110"/>
          <p:cNvCxnSpPr>
            <a:endCxn id="107" idx="2"/>
          </p:cNvCxnSpPr>
          <p:nvPr/>
        </p:nvCxnSpPr>
        <p:spPr>
          <a:xfrm rot="10800000" flipH="1">
            <a:off x="4862974" y="3440799"/>
            <a:ext cx="362700" cy="492300"/>
          </a:xfrm>
          <a:prstGeom prst="straightConnector1">
            <a:avLst/>
          </a:prstGeom>
          <a:noFill/>
          <a:ln w="38100" cap="flat" cmpd="sng">
            <a:solidFill>
              <a:srgbClr val="FF0000"/>
            </a:solidFill>
            <a:prstDash val="solid"/>
            <a:round/>
            <a:headEnd type="stealth" w="lg" len="lg"/>
            <a:tailEnd type="none" w="lg" len="lg"/>
          </a:ln>
        </p:spPr>
      </p:cxnSp>
    </p:spTree>
    <p:extLst>
      <p:ext uri="{BB962C8B-B14F-4D97-AF65-F5344CB8AC3E}">
        <p14:creationId xmlns:p14="http://schemas.microsoft.com/office/powerpoint/2010/main" val="1698897644"/>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9" y="1601826"/>
            <a:ext cx="8520599" cy="2052599"/>
          </a:xfrm>
          <a:prstGeom prst="rect">
            <a:avLst/>
          </a:prstGeom>
        </p:spPr>
        <p:txBody>
          <a:bodyPr vert="horz" lIns="91425" tIns="91425" rIns="91425" bIns="91425" rtlCol="0" anchor="b" anchorCtr="0">
            <a:noAutofit/>
          </a:bodyPr>
          <a:lstStyle/>
          <a:p>
            <a:pPr>
              <a:spcBef>
                <a:spcPts val="0"/>
              </a:spcBef>
            </a:pPr>
            <a:endParaRPr/>
          </a:p>
        </p:txBody>
      </p:sp>
      <p:sp>
        <p:nvSpPr>
          <p:cNvPr id="55" name="Shape 55"/>
          <p:cNvSpPr txBox="1">
            <a:spLocks noGrp="1"/>
          </p:cNvSpPr>
          <p:nvPr>
            <p:ph type="subTitle" idx="1"/>
          </p:nvPr>
        </p:nvSpPr>
        <p:spPr>
          <a:xfrm>
            <a:off x="311701" y="3691375"/>
            <a:ext cx="8520599" cy="792600"/>
          </a:xfrm>
          <a:prstGeom prst="rect">
            <a:avLst/>
          </a:prstGeom>
        </p:spPr>
        <p:txBody>
          <a:bodyPr vert="horz" lIns="91425" tIns="91425" rIns="91425" bIns="91425" rtlCol="0" anchor="t" anchorCtr="0">
            <a:noAutofit/>
          </a:bodyPr>
          <a:lstStyle/>
          <a:p>
            <a:pPr>
              <a:spcBef>
                <a:spcPts val="0"/>
              </a:spcBef>
            </a:pPr>
            <a:endParaRPr/>
          </a:p>
        </p:txBody>
      </p:sp>
    </p:spTree>
    <p:extLst>
      <p:ext uri="{BB962C8B-B14F-4D97-AF65-F5344CB8AC3E}">
        <p14:creationId xmlns:p14="http://schemas.microsoft.com/office/powerpoint/2010/main" val="18607600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71900" y="1557051"/>
            <a:ext cx="8222100" cy="767699"/>
          </a:xfrm>
          <a:prstGeom prst="rect">
            <a:avLst/>
          </a:prstGeom>
        </p:spPr>
        <p:txBody>
          <a:bodyPr vert="horz" lIns="91425" tIns="91425" rIns="91425" bIns="91425" rtlCol="0" anchor="b" anchorCtr="0">
            <a:noAutofit/>
          </a:bodyPr>
          <a:lstStyle/>
          <a:p>
            <a:r>
              <a:rPr lang="en"/>
              <a:t>Practice 4</a:t>
            </a:r>
          </a:p>
        </p:txBody>
      </p:sp>
      <p:sp>
        <p:nvSpPr>
          <p:cNvPr id="130" name="Shape 130"/>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843C24"/>
                </a:solidFill>
                <a:highlight>
                  <a:srgbClr val="FFFFFF"/>
                </a:highlight>
                <a:latin typeface="Consolas"/>
                <a:ea typeface="Consolas"/>
                <a:cs typeface="Consolas"/>
                <a:sym typeface="Consolas"/>
              </a:rPr>
              <a:t> (</a:t>
            </a:r>
            <a:r>
              <a:rPr lang="en" sz="1150">
                <a:solidFill>
                  <a:srgbClr val="0077AA"/>
                </a:solidFill>
                <a:highlight>
                  <a:srgbClr val="FFFFFF"/>
                </a:highlight>
                <a:latin typeface="Consolas"/>
                <a:ea typeface="Consolas"/>
                <a:cs typeface="Consolas"/>
                <a:sym typeface="Consolas"/>
                <a:hlinkClick r:id="rId4"/>
              </a:rPr>
              <a:t>string-length</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42</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a:t>
            </a:r>
            <a:r>
              <a:rPr lang="en" sz="115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2150812707"/>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Clr>
                <a:schemeClr val="dk1"/>
              </a:buClr>
              <a:buSzPct val="45833"/>
              <a:buNone/>
            </a:pPr>
            <a:r>
              <a:rPr lang="en" sz="2400">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Clr>
                <a:schemeClr val="dk1"/>
              </a:buClr>
              <a:buSzPct val="45833"/>
              <a:buNone/>
            </a:pPr>
            <a:r>
              <a:rPr lang="en" sz="2400">
                <a:latin typeface="Consolas"/>
                <a:ea typeface="Consolas"/>
                <a:cs typeface="Consolas"/>
                <a:sym typeface="Consolas"/>
              </a:rPr>
              <a:t>data Party:</a:t>
            </a:r>
          </a:p>
          <a:p>
            <a:pPr>
              <a:lnSpc>
                <a:spcPct val="100000"/>
              </a:lnSpc>
              <a:buClr>
                <a:schemeClr val="dk1"/>
              </a:buClr>
              <a:buSzPct val="45833"/>
              <a:buNone/>
            </a:pPr>
            <a:r>
              <a:rPr lang="en" sz="2400">
                <a:latin typeface="Consolas"/>
                <a:ea typeface="Consolas"/>
                <a:cs typeface="Consolas"/>
                <a:sym typeface="Consolas"/>
              </a:rPr>
              <a:t>  | party(location :: String,</a:t>
            </a:r>
          </a:p>
          <a:p>
            <a:pPr>
              <a:lnSpc>
                <a:spcPct val="100000"/>
              </a:lnSpc>
              <a:buClr>
                <a:schemeClr val="dk1"/>
              </a:buClr>
              <a:buSzPct val="45833"/>
              <a:buNone/>
            </a:pPr>
            <a:r>
              <a:rPr lang="en" sz="2400">
                <a:latin typeface="Consolas"/>
                <a:ea typeface="Consolas"/>
                <a:cs typeface="Consolas"/>
                <a:sym typeface="Consolas"/>
              </a:rPr>
              <a:t>          theme    :: String,</a:t>
            </a:r>
          </a:p>
          <a:p>
            <a:pPr>
              <a:lnSpc>
                <a:spcPct val="100000"/>
              </a:lnSpc>
              <a:buClr>
                <a:schemeClr val="dk1"/>
              </a:buClr>
              <a:buSzPct val="45833"/>
              <a:buNone/>
            </a:pPr>
            <a:r>
              <a:rPr lang="en" sz="2400">
                <a:latin typeface="Consolas"/>
                <a:ea typeface="Consolas"/>
                <a:cs typeface="Consolas"/>
                <a:sym typeface="Consolas"/>
              </a:rPr>
              <a:t>          guests   :: Number)</a:t>
            </a:r>
          </a:p>
          <a:p>
            <a:pPr>
              <a:lnSpc>
                <a:spcPct val="100000"/>
              </a:lnSpc>
              <a:buNone/>
            </a:pPr>
            <a:r>
              <a:rPr lang="en" sz="2400">
                <a:latin typeface="Consolas"/>
                <a:ea typeface="Consolas"/>
                <a:cs typeface="Consolas"/>
                <a:sym typeface="Consolas"/>
              </a:rPr>
              <a:t>end</a:t>
            </a:r>
          </a:p>
        </p:txBody>
      </p:sp>
    </p:spTree>
    <p:extLst>
      <p:ext uri="{BB962C8B-B14F-4D97-AF65-F5344CB8AC3E}">
        <p14:creationId xmlns:p14="http://schemas.microsoft.com/office/powerpoint/2010/main" val="1296050194"/>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67" name="Shape 67"/>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None/>
            </a:pPr>
            <a:r>
              <a:rPr lang="en" sz="2400">
                <a:solidFill>
                  <a:srgbClr val="FF0000"/>
                </a:solidFill>
                <a:latin typeface="Consolas"/>
                <a:ea typeface="Consolas"/>
                <a:cs typeface="Consolas"/>
                <a:sym typeface="Consolas"/>
              </a:rPr>
              <a:t>data</a:t>
            </a:r>
            <a:r>
              <a:rPr lang="en" sz="2400">
                <a:latin typeface="Consolas"/>
                <a:ea typeface="Consolas"/>
                <a:cs typeface="Consolas"/>
                <a:sym typeface="Consolas"/>
              </a:rPr>
              <a:t> </a:t>
            </a:r>
            <a:r>
              <a:rPr lang="en" sz="2400">
                <a:solidFill>
                  <a:srgbClr val="B7B7B7"/>
                </a:solidFill>
                <a:latin typeface="Consolas"/>
                <a:ea typeface="Consolas"/>
                <a:cs typeface="Consolas"/>
                <a:sym typeface="Consolas"/>
              </a:rPr>
              <a:t>Party:</a:t>
            </a:r>
          </a:p>
          <a:p>
            <a:pPr>
              <a:lnSpc>
                <a:spcPct val="100000"/>
              </a:lnSpc>
              <a:buNone/>
            </a:pPr>
            <a:r>
              <a:rPr lang="en" sz="2400">
                <a:solidFill>
                  <a:srgbClr val="B7B7B7"/>
                </a:solidFill>
                <a:latin typeface="Consolas"/>
                <a:ea typeface="Consolas"/>
                <a:cs typeface="Consolas"/>
                <a:sym typeface="Consolas"/>
              </a:rPr>
              <a:t>  | party(location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68" name="Shape 68"/>
          <p:cNvCxnSpPr>
            <a:endCxn id="69" idx="1"/>
          </p:cNvCxnSpPr>
          <p:nvPr/>
        </p:nvCxnSpPr>
        <p:spPr>
          <a:xfrm rot="10800000" flipH="1">
            <a:off x="1027325" y="3075100"/>
            <a:ext cx="2054400" cy="576000"/>
          </a:xfrm>
          <a:prstGeom prst="straightConnector1">
            <a:avLst/>
          </a:prstGeom>
          <a:noFill/>
          <a:ln w="38100" cap="flat" cmpd="sng">
            <a:solidFill>
              <a:srgbClr val="FF0000"/>
            </a:solidFill>
            <a:prstDash val="solid"/>
            <a:round/>
            <a:headEnd type="stealth" w="lg" len="lg"/>
            <a:tailEnd type="none" w="lg" len="lg"/>
          </a:ln>
        </p:spPr>
      </p:cxnSp>
      <p:sp>
        <p:nvSpPr>
          <p:cNvPr id="70" name="Shape 70"/>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69" name="Shape 69"/>
          <p:cNvSpPr txBox="1"/>
          <p:nvPr/>
        </p:nvSpPr>
        <p:spPr>
          <a:xfrm>
            <a:off x="3081726" y="2709401"/>
            <a:ext cx="3641999" cy="731399"/>
          </a:xfrm>
          <a:prstGeom prst="rect">
            <a:avLst/>
          </a:prstGeom>
          <a:noFill/>
          <a:ln>
            <a:noFill/>
          </a:ln>
        </p:spPr>
        <p:txBody>
          <a:bodyPr lIns="91425" tIns="91425" rIns="91425" bIns="91425" anchor="t" anchorCtr="0">
            <a:noAutofit/>
          </a:bodyPr>
          <a:lstStyle/>
          <a:p>
            <a:r>
              <a:rPr lang="en" sz="2400">
                <a:solidFill>
                  <a:srgbClr val="FF0000"/>
                </a:solidFill>
              </a:rPr>
              <a:t>define a new type of data</a:t>
            </a:r>
          </a:p>
        </p:txBody>
      </p:sp>
    </p:spTree>
    <p:extLst>
      <p:ext uri="{BB962C8B-B14F-4D97-AF65-F5344CB8AC3E}">
        <p14:creationId xmlns:p14="http://schemas.microsoft.com/office/powerpoint/2010/main" val="2215729613"/>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76" name="Shape 7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None/>
            </a:pPr>
            <a:r>
              <a:rPr lang="en" sz="2400">
                <a:solidFill>
                  <a:srgbClr val="B7B7B7"/>
                </a:solidFill>
                <a:latin typeface="Consolas"/>
                <a:ea typeface="Consolas"/>
                <a:cs typeface="Consolas"/>
                <a:sym typeface="Consolas"/>
              </a:rPr>
              <a:t>data </a:t>
            </a:r>
            <a:r>
              <a:rPr lang="en" sz="2400">
                <a:solidFill>
                  <a:srgbClr val="FF0000"/>
                </a:solidFill>
                <a:latin typeface="Consolas"/>
                <a:ea typeface="Consolas"/>
                <a:cs typeface="Consolas"/>
                <a:sym typeface="Consolas"/>
              </a:rPr>
              <a:t>Party</a:t>
            </a:r>
            <a:r>
              <a:rPr lang="en" sz="2400">
                <a:solidFill>
                  <a:srgbClr val="B7B7B7"/>
                </a:solidFill>
                <a:latin typeface="Consolas"/>
                <a:ea typeface="Consolas"/>
                <a:cs typeface="Consolas"/>
                <a:sym typeface="Consolas"/>
              </a:rPr>
              <a:t>:</a:t>
            </a:r>
          </a:p>
          <a:p>
            <a:pPr>
              <a:lnSpc>
                <a:spcPct val="100000"/>
              </a:lnSpc>
              <a:buNone/>
            </a:pPr>
            <a:r>
              <a:rPr lang="en" sz="2400">
                <a:solidFill>
                  <a:srgbClr val="B7B7B7"/>
                </a:solidFill>
                <a:latin typeface="Consolas"/>
                <a:ea typeface="Consolas"/>
                <a:cs typeface="Consolas"/>
                <a:sym typeface="Consolas"/>
              </a:rPr>
              <a:t>  | party(location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77" name="Shape 77"/>
          <p:cNvCxnSpPr>
            <a:endCxn id="78" idx="1"/>
          </p:cNvCxnSpPr>
          <p:nvPr/>
        </p:nvCxnSpPr>
        <p:spPr>
          <a:xfrm rot="10800000" flipH="1">
            <a:off x="1766525" y="3075100"/>
            <a:ext cx="1315200" cy="513600"/>
          </a:xfrm>
          <a:prstGeom prst="straightConnector1">
            <a:avLst/>
          </a:prstGeom>
          <a:noFill/>
          <a:ln w="38100" cap="flat" cmpd="sng">
            <a:solidFill>
              <a:srgbClr val="FF0000"/>
            </a:solidFill>
            <a:prstDash val="solid"/>
            <a:round/>
            <a:headEnd type="stealth" w="lg" len="lg"/>
            <a:tailEnd type="none" w="lg" len="lg"/>
          </a:ln>
        </p:spPr>
      </p:cxnSp>
      <p:sp>
        <p:nvSpPr>
          <p:cNvPr id="79" name="Shape 79"/>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78" name="Shape 78"/>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 of the new data </a:t>
            </a:r>
            <a:r>
              <a:rPr lang="en" sz="2400" u="sng">
                <a:solidFill>
                  <a:srgbClr val="FF0000"/>
                </a:solidFill>
              </a:rPr>
              <a:t>type</a:t>
            </a:r>
          </a:p>
        </p:txBody>
      </p:sp>
    </p:spTree>
    <p:extLst>
      <p:ext uri="{BB962C8B-B14F-4D97-AF65-F5344CB8AC3E}">
        <p14:creationId xmlns:p14="http://schemas.microsoft.com/office/powerpoint/2010/main" val="4272078949"/>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85" name="Shape 8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a:lnSpc>
                <a:spcPct val="100000"/>
              </a:lnSpc>
              <a:buNone/>
            </a:pPr>
            <a:r>
              <a:rPr lang="en" sz="2400">
                <a:solidFill>
                  <a:srgbClr val="B7B7B7"/>
                </a:solidFill>
                <a:latin typeface="Consolas"/>
                <a:ea typeface="Consolas"/>
                <a:cs typeface="Consolas"/>
                <a:sym typeface="Consolas"/>
              </a:rPr>
              <a:t>  | </a:t>
            </a:r>
            <a:r>
              <a:rPr lang="en" sz="2400">
                <a:solidFill>
                  <a:srgbClr val="FF0000"/>
                </a:solidFill>
                <a:latin typeface="Consolas"/>
                <a:ea typeface="Consolas"/>
                <a:cs typeface="Consolas"/>
                <a:sym typeface="Consolas"/>
              </a:rPr>
              <a:t>party(</a:t>
            </a:r>
            <a:r>
              <a:rPr lang="en" sz="2400">
                <a:solidFill>
                  <a:srgbClr val="B7B7B7"/>
                </a:solidFill>
                <a:latin typeface="Consolas"/>
                <a:ea typeface="Consolas"/>
                <a:cs typeface="Consolas"/>
                <a:sym typeface="Consolas"/>
              </a:rPr>
              <a:t>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86" name="Shape 86"/>
          <p:cNvCxnSpPr>
            <a:endCxn id="87" idx="1"/>
          </p:cNvCxnSpPr>
          <p:nvPr/>
        </p:nvCxnSpPr>
        <p:spPr>
          <a:xfrm rot="10800000" flipH="1">
            <a:off x="1558625" y="3075100"/>
            <a:ext cx="1523100" cy="920100"/>
          </a:xfrm>
          <a:prstGeom prst="straightConnector1">
            <a:avLst/>
          </a:prstGeom>
          <a:noFill/>
          <a:ln w="38100" cap="flat" cmpd="sng">
            <a:solidFill>
              <a:srgbClr val="FF0000"/>
            </a:solidFill>
            <a:prstDash val="solid"/>
            <a:round/>
            <a:headEnd type="stealth" w="lg" len="lg"/>
            <a:tailEnd type="none" w="lg" len="lg"/>
          </a:ln>
        </p:spPr>
      </p:cxnSp>
      <p:sp>
        <p:nvSpPr>
          <p:cNvPr id="88" name="Shape 88"/>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87" name="Shape 87"/>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 of the </a:t>
            </a:r>
            <a:r>
              <a:rPr lang="en" sz="2400" u="sng">
                <a:solidFill>
                  <a:srgbClr val="FF0000"/>
                </a:solidFill>
              </a:rPr>
              <a:t>function </a:t>
            </a:r>
            <a:r>
              <a:rPr lang="en" sz="2400">
                <a:solidFill>
                  <a:srgbClr val="FF0000"/>
                </a:solidFill>
              </a:rPr>
              <a:t>that can produce this type of data</a:t>
            </a:r>
          </a:p>
        </p:txBody>
      </p:sp>
    </p:spTree>
    <p:extLst>
      <p:ext uri="{BB962C8B-B14F-4D97-AF65-F5344CB8AC3E}">
        <p14:creationId xmlns:p14="http://schemas.microsoft.com/office/powerpoint/2010/main" val="4157675890"/>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94" name="Shape 94"/>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marL="0" indent="0">
              <a:lnSpc>
                <a:spcPct val="100000"/>
              </a:lnSpc>
              <a:buNone/>
            </a:pPr>
            <a:r>
              <a:rPr lang="en" sz="2400">
                <a:solidFill>
                  <a:srgbClr val="B7B7B7"/>
                </a:solidFill>
                <a:latin typeface="Consolas"/>
                <a:ea typeface="Consolas"/>
                <a:cs typeface="Consolas"/>
                <a:sym typeface="Consolas"/>
              </a:rPr>
              <a:t>  | party(</a:t>
            </a:r>
            <a:r>
              <a:rPr lang="en" sz="2400">
                <a:solidFill>
                  <a:srgbClr val="FF0000"/>
                </a:solidFill>
                <a:latin typeface="Consolas"/>
                <a:ea typeface="Consolas"/>
                <a:cs typeface="Consolas"/>
                <a:sym typeface="Consolas"/>
              </a:rPr>
              <a:t>location </a:t>
            </a:r>
            <a:r>
              <a:rPr lang="en" sz="2400">
                <a:solidFill>
                  <a:srgbClr val="B7B7B7"/>
                </a:solidFill>
                <a:latin typeface="Consolas"/>
                <a:ea typeface="Consolas"/>
                <a:cs typeface="Consolas"/>
                <a:sym typeface="Consolas"/>
              </a:rPr>
              <a:t>:: String,</a:t>
            </a:r>
          </a:p>
          <a:p>
            <a:pPr marL="0" indent="0">
              <a:lnSpc>
                <a:spcPct val="100000"/>
              </a:lnSpc>
              <a:buNone/>
            </a:pPr>
            <a:r>
              <a:rPr lang="en" sz="2400">
                <a:solidFill>
                  <a:srgbClr val="B7B7B7"/>
                </a:solidFill>
                <a:latin typeface="Consolas"/>
                <a:ea typeface="Consolas"/>
                <a:cs typeface="Consolas"/>
                <a:sym typeface="Consolas"/>
              </a:rPr>
              <a:t>          </a:t>
            </a:r>
            <a:r>
              <a:rPr lang="en" sz="2400">
                <a:solidFill>
                  <a:srgbClr val="FF0000"/>
                </a:solidFill>
                <a:latin typeface="Consolas"/>
                <a:ea typeface="Consolas"/>
                <a:cs typeface="Consolas"/>
                <a:sym typeface="Consolas"/>
              </a:rPr>
              <a:t>theme </a:t>
            </a:r>
            <a:r>
              <a:rPr lang="en" sz="2400">
                <a:solidFill>
                  <a:srgbClr val="B7B7B7"/>
                </a:solidFill>
                <a:latin typeface="Consolas"/>
                <a:ea typeface="Consolas"/>
                <a:cs typeface="Consolas"/>
                <a:sym typeface="Consolas"/>
              </a:rPr>
              <a:t>   :: String,</a:t>
            </a:r>
          </a:p>
          <a:p>
            <a:pPr marL="0" indent="0">
              <a:lnSpc>
                <a:spcPct val="100000"/>
              </a:lnSpc>
              <a:buNone/>
            </a:pPr>
            <a:r>
              <a:rPr lang="en" sz="2400">
                <a:solidFill>
                  <a:srgbClr val="B7B7B7"/>
                </a:solidFill>
                <a:latin typeface="Consolas"/>
                <a:ea typeface="Consolas"/>
                <a:cs typeface="Consolas"/>
                <a:sym typeface="Consolas"/>
              </a:rPr>
              <a:t>          </a:t>
            </a:r>
            <a:r>
              <a:rPr lang="en" sz="2400">
                <a:solidFill>
                  <a:srgbClr val="FF0000"/>
                </a:solidFill>
                <a:latin typeface="Consolas"/>
                <a:ea typeface="Consolas"/>
                <a:cs typeface="Consolas"/>
                <a:sym typeface="Consolas"/>
              </a:rPr>
              <a:t>guests </a:t>
            </a:r>
            <a:r>
              <a:rPr lang="en" sz="2400">
                <a:solidFill>
                  <a:srgbClr val="B7B7B7"/>
                </a:solidFill>
                <a:latin typeface="Consolas"/>
                <a:ea typeface="Consolas"/>
                <a:cs typeface="Consolas"/>
                <a:sym typeface="Consolas"/>
              </a:rPr>
              <a:t>  :: Number)</a:t>
            </a:r>
          </a:p>
          <a:p>
            <a:pPr>
              <a:lnSpc>
                <a:spcPct val="100000"/>
              </a:lnSpc>
              <a:buNone/>
            </a:pPr>
            <a:r>
              <a:rPr lang="en" sz="2400">
                <a:solidFill>
                  <a:srgbClr val="B7B7B7"/>
                </a:solidFill>
                <a:latin typeface="Consolas"/>
                <a:ea typeface="Consolas"/>
                <a:cs typeface="Consolas"/>
                <a:sym typeface="Consolas"/>
              </a:rPr>
              <a:t>end</a:t>
            </a:r>
          </a:p>
        </p:txBody>
      </p:sp>
      <p:cxnSp>
        <p:nvCxnSpPr>
          <p:cNvPr id="95" name="Shape 95"/>
          <p:cNvCxnSpPr>
            <a:endCxn id="96" idx="1"/>
          </p:cNvCxnSpPr>
          <p:nvPr/>
        </p:nvCxnSpPr>
        <p:spPr>
          <a:xfrm rot="10800000" flipH="1">
            <a:off x="2618525" y="3075100"/>
            <a:ext cx="463200" cy="868200"/>
          </a:xfrm>
          <a:prstGeom prst="straightConnector1">
            <a:avLst/>
          </a:prstGeom>
          <a:noFill/>
          <a:ln w="38100" cap="flat" cmpd="sng">
            <a:solidFill>
              <a:srgbClr val="FF0000"/>
            </a:solidFill>
            <a:prstDash val="solid"/>
            <a:round/>
            <a:headEnd type="stealth" w="lg" len="lg"/>
            <a:tailEnd type="none" w="lg" len="lg"/>
          </a:ln>
        </p:spPr>
      </p:cxnSp>
      <p:sp>
        <p:nvSpPr>
          <p:cNvPr id="97" name="Shape 97"/>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96" name="Shape 96"/>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names of parameters that make up the data</a:t>
            </a:r>
          </a:p>
        </p:txBody>
      </p:sp>
      <p:cxnSp>
        <p:nvCxnSpPr>
          <p:cNvPr id="98" name="Shape 98"/>
          <p:cNvCxnSpPr>
            <a:endCxn id="96" idx="1"/>
          </p:cNvCxnSpPr>
          <p:nvPr/>
        </p:nvCxnSpPr>
        <p:spPr>
          <a:xfrm rot="10800000" flipH="1">
            <a:off x="2727425" y="3075100"/>
            <a:ext cx="354300" cy="1233900"/>
          </a:xfrm>
          <a:prstGeom prst="straightConnector1">
            <a:avLst/>
          </a:prstGeom>
          <a:noFill/>
          <a:ln w="38100" cap="flat" cmpd="sng">
            <a:solidFill>
              <a:srgbClr val="FF0000"/>
            </a:solidFill>
            <a:prstDash val="solid"/>
            <a:round/>
            <a:headEnd type="stealth" w="lg" len="lg"/>
            <a:tailEnd type="none" w="lg" len="lg"/>
          </a:ln>
        </p:spPr>
      </p:cxnSp>
      <p:cxnSp>
        <p:nvCxnSpPr>
          <p:cNvPr id="99" name="Shape 99"/>
          <p:cNvCxnSpPr>
            <a:endCxn id="96" idx="1"/>
          </p:cNvCxnSpPr>
          <p:nvPr/>
        </p:nvCxnSpPr>
        <p:spPr>
          <a:xfrm rot="10800000" flipH="1">
            <a:off x="2888525" y="3075100"/>
            <a:ext cx="193200" cy="1605900"/>
          </a:xfrm>
          <a:prstGeom prst="straightConnector1">
            <a:avLst/>
          </a:prstGeom>
          <a:noFill/>
          <a:ln w="38100" cap="flat" cmpd="sng">
            <a:solidFill>
              <a:srgbClr val="FF0000"/>
            </a:solidFill>
            <a:prstDash val="solid"/>
            <a:round/>
            <a:headEnd type="stealth" w="lg" len="lg"/>
            <a:tailEnd type="none" w="lg" len="lg"/>
          </a:ln>
        </p:spPr>
      </p:cxnSp>
    </p:spTree>
    <p:extLst>
      <p:ext uri="{BB962C8B-B14F-4D97-AF65-F5344CB8AC3E}">
        <p14:creationId xmlns:p14="http://schemas.microsoft.com/office/powerpoint/2010/main" val="4012019225"/>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105" name="Shape 10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marL="0" indent="0">
              <a:lnSpc>
                <a:spcPct val="100000"/>
              </a:lnSpc>
              <a:buNone/>
            </a:pPr>
            <a:r>
              <a:rPr lang="en" sz="2400">
                <a:solidFill>
                  <a:srgbClr val="B7B7B7"/>
                </a:solidFill>
                <a:latin typeface="Consolas"/>
                <a:ea typeface="Consolas"/>
                <a:cs typeface="Consolas"/>
                <a:sym typeface="Consolas"/>
              </a:rPr>
              <a:t>  | party(location :: </a:t>
            </a:r>
            <a:r>
              <a:rPr lang="en" sz="2400">
                <a:solidFill>
                  <a:srgbClr val="FF0000"/>
                </a:solidFill>
                <a:latin typeface="Consolas"/>
                <a:ea typeface="Consolas"/>
                <a:cs typeface="Consolas"/>
                <a:sym typeface="Consolas"/>
              </a:rPr>
              <a:t>String,</a:t>
            </a:r>
          </a:p>
          <a:p>
            <a:pPr marL="0" indent="0">
              <a:lnSpc>
                <a:spcPct val="100000"/>
              </a:lnSpc>
              <a:buNone/>
            </a:pPr>
            <a:r>
              <a:rPr lang="en" sz="2400">
                <a:solidFill>
                  <a:srgbClr val="B7B7B7"/>
                </a:solidFill>
                <a:latin typeface="Consolas"/>
                <a:ea typeface="Consolas"/>
                <a:cs typeface="Consolas"/>
                <a:sym typeface="Consolas"/>
              </a:rPr>
              <a:t>          theme    :: </a:t>
            </a:r>
            <a:r>
              <a:rPr lang="en" sz="2400">
                <a:solidFill>
                  <a:srgbClr val="FF0000"/>
                </a:solidFill>
                <a:latin typeface="Consolas"/>
                <a:ea typeface="Consolas"/>
                <a:cs typeface="Consolas"/>
                <a:sym typeface="Consolas"/>
              </a:rPr>
              <a:t>String,</a:t>
            </a:r>
          </a:p>
          <a:p>
            <a:pPr marL="0" indent="0">
              <a:lnSpc>
                <a:spcPct val="100000"/>
              </a:lnSpc>
              <a:buNone/>
            </a:pPr>
            <a:r>
              <a:rPr lang="en" sz="2400">
                <a:solidFill>
                  <a:srgbClr val="B7B7B7"/>
                </a:solidFill>
                <a:latin typeface="Consolas"/>
                <a:ea typeface="Consolas"/>
                <a:cs typeface="Consolas"/>
                <a:sym typeface="Consolas"/>
              </a:rPr>
              <a:t>          guests   :: </a:t>
            </a:r>
            <a:r>
              <a:rPr lang="en" sz="2400">
                <a:solidFill>
                  <a:srgbClr val="FF0000"/>
                </a:solidFill>
                <a:latin typeface="Consolas"/>
                <a:ea typeface="Consolas"/>
                <a:cs typeface="Consolas"/>
                <a:sym typeface="Consolas"/>
              </a:rPr>
              <a:t>Number)</a:t>
            </a:r>
          </a:p>
          <a:p>
            <a:pPr>
              <a:lnSpc>
                <a:spcPct val="100000"/>
              </a:lnSpc>
              <a:buNone/>
            </a:pPr>
            <a:r>
              <a:rPr lang="en" sz="2400">
                <a:solidFill>
                  <a:srgbClr val="B7B7B7"/>
                </a:solidFill>
                <a:latin typeface="Consolas"/>
                <a:ea typeface="Consolas"/>
                <a:cs typeface="Consolas"/>
                <a:sym typeface="Consolas"/>
              </a:rPr>
              <a:t>end</a:t>
            </a:r>
          </a:p>
        </p:txBody>
      </p:sp>
      <p:cxnSp>
        <p:nvCxnSpPr>
          <p:cNvPr id="106" name="Shape 106"/>
          <p:cNvCxnSpPr>
            <a:endCxn id="107" idx="2"/>
          </p:cNvCxnSpPr>
          <p:nvPr/>
        </p:nvCxnSpPr>
        <p:spPr>
          <a:xfrm rot="10800000" flipH="1">
            <a:off x="4997974" y="3440799"/>
            <a:ext cx="227700" cy="1250700"/>
          </a:xfrm>
          <a:prstGeom prst="straightConnector1">
            <a:avLst/>
          </a:prstGeom>
          <a:noFill/>
          <a:ln w="38100" cap="flat" cmpd="sng">
            <a:solidFill>
              <a:srgbClr val="FF0000"/>
            </a:solidFill>
            <a:prstDash val="solid"/>
            <a:round/>
            <a:headEnd type="stealth" w="lg" len="lg"/>
            <a:tailEnd type="none" w="lg" len="lg"/>
          </a:ln>
        </p:spPr>
      </p:cxnSp>
      <p:sp>
        <p:nvSpPr>
          <p:cNvPr id="108" name="Shape 108"/>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107" name="Shape 107"/>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a:t>
            </a:r>
            <a:r>
              <a:rPr lang="en" sz="2400" u="sng">
                <a:solidFill>
                  <a:srgbClr val="FF0000"/>
                </a:solidFill>
              </a:rPr>
              <a:t>types of data</a:t>
            </a:r>
            <a:r>
              <a:rPr lang="en" sz="2400">
                <a:solidFill>
                  <a:srgbClr val="FF0000"/>
                </a:solidFill>
              </a:rPr>
              <a:t> of the individual parameters</a:t>
            </a:r>
          </a:p>
        </p:txBody>
      </p:sp>
      <p:cxnSp>
        <p:nvCxnSpPr>
          <p:cNvPr id="109" name="Shape 109"/>
          <p:cNvCxnSpPr>
            <a:endCxn id="107" idx="2"/>
          </p:cNvCxnSpPr>
          <p:nvPr/>
        </p:nvCxnSpPr>
        <p:spPr>
          <a:xfrm rot="10800000" flipH="1">
            <a:off x="4842274" y="3440799"/>
            <a:ext cx="383400" cy="907800"/>
          </a:xfrm>
          <a:prstGeom prst="straightConnector1">
            <a:avLst/>
          </a:prstGeom>
          <a:noFill/>
          <a:ln w="38100" cap="flat" cmpd="sng">
            <a:solidFill>
              <a:srgbClr val="FF0000"/>
            </a:solidFill>
            <a:prstDash val="solid"/>
            <a:round/>
            <a:headEnd type="stealth" w="lg" len="lg"/>
            <a:tailEnd type="none" w="lg" len="lg"/>
          </a:ln>
        </p:spPr>
      </p:cxnSp>
      <p:cxnSp>
        <p:nvCxnSpPr>
          <p:cNvPr id="110" name="Shape 110"/>
          <p:cNvCxnSpPr>
            <a:endCxn id="107" idx="2"/>
          </p:cNvCxnSpPr>
          <p:nvPr/>
        </p:nvCxnSpPr>
        <p:spPr>
          <a:xfrm rot="10800000" flipH="1">
            <a:off x="4862974" y="3440799"/>
            <a:ext cx="362700" cy="492300"/>
          </a:xfrm>
          <a:prstGeom prst="straightConnector1">
            <a:avLst/>
          </a:prstGeom>
          <a:noFill/>
          <a:ln w="38100" cap="flat" cmpd="sng">
            <a:solidFill>
              <a:srgbClr val="FF0000"/>
            </a:solidFill>
            <a:prstDash val="solid"/>
            <a:round/>
            <a:headEnd type="stealth" w="lg" len="lg"/>
            <a:tailEnd type="none" w="lg" len="lg"/>
          </a:ln>
        </p:spPr>
      </p:cxnSp>
    </p:spTree>
    <p:extLst>
      <p:ext uri="{BB962C8B-B14F-4D97-AF65-F5344CB8AC3E}">
        <p14:creationId xmlns:p14="http://schemas.microsoft.com/office/powerpoint/2010/main" val="84770442"/>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16" name="Shape 11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17" name="Shape 117" descr="20160202_103357.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4000601429"/>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23" name="Shape 123"/>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24" name="Shape 124" descr="20160202_103409.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2767531672"/>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30" name="Shape 130"/>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31" name="Shape 131" descr="20160202_103550.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4155210399"/>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37" name="Shape 137"/>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38" name="Shape 138" descr="20160202_103531.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19161802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 5</a:t>
            </a:r>
          </a:p>
        </p:txBody>
      </p:sp>
      <p:sp>
        <p:nvSpPr>
          <p:cNvPr id="136" name="Shape 13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image-width</a:t>
            </a:r>
            <a:r>
              <a:rPr lang="en" sz="1150">
                <a:solidFill>
                  <a:srgbClr val="843C24"/>
                </a:solidFill>
                <a:highlight>
                  <a:srgbClr val="FFFFFF"/>
                </a:highlight>
                <a:latin typeface="Consolas"/>
                <a:ea typeface="Consolas"/>
                <a:cs typeface="Consolas"/>
                <a:sym typeface="Consolas"/>
              </a:rPr>
              <a:t> (</a:t>
            </a:r>
            <a:r>
              <a:rPr lang="en" sz="1150">
                <a:solidFill>
                  <a:srgbClr val="0077AA"/>
                </a:solidFill>
                <a:highlight>
                  <a:srgbClr val="FFFFFF"/>
                </a:highlight>
                <a:latin typeface="Consolas"/>
                <a:ea typeface="Consolas"/>
                <a:cs typeface="Consolas"/>
                <a:sym typeface="Consolas"/>
                <a:hlinkClick r:id="rId4"/>
              </a:rPr>
              <a:t>circle</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10</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"solid"</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"red"</a:t>
            </a:r>
            <a:r>
              <a:rPr lang="en" sz="115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2224677511"/>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44" name="Shape 144"/>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45" name="Shape 145" descr="20160202_103510.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3364947059"/>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51" name="Shape 15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52" name="Shape 152" descr="20160202_103502.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149110641"/>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58" name="Shape 158"/>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59" name="Shape 159" descr="20160202_103640.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705855490"/>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65" name="Shape 16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66" name="Shape 166" descr="20160202_103423.jpg"/>
          <p:cNvPicPr preferRelativeResize="0"/>
          <p:nvPr/>
        </p:nvPicPr>
        <p:blipFill>
          <a:blip r:embed="rId3">
            <a:alphaModFix/>
          </a:blip>
          <a:stretch>
            <a:fillRect/>
          </a:stretch>
        </p:blipFill>
        <p:spPr>
          <a:xfrm rot="-5400000">
            <a:off x="2824498" y="194752"/>
            <a:ext cx="3604026" cy="6407173"/>
          </a:xfrm>
          <a:prstGeom prst="rect">
            <a:avLst/>
          </a:prstGeom>
          <a:noFill/>
          <a:ln>
            <a:noFill/>
          </a:ln>
        </p:spPr>
      </p:pic>
    </p:spTree>
    <p:extLst>
      <p:ext uri="{BB962C8B-B14F-4D97-AF65-F5344CB8AC3E}">
        <p14:creationId xmlns:p14="http://schemas.microsoft.com/office/powerpoint/2010/main" val="1267582942"/>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72" name="Shape 172"/>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73" name="Shape 173" descr="20160202_103735.jpg"/>
          <p:cNvPicPr preferRelativeResize="0"/>
          <p:nvPr/>
        </p:nvPicPr>
        <p:blipFill>
          <a:blip r:embed="rId3">
            <a:alphaModFix/>
          </a:blip>
          <a:stretch>
            <a:fillRect/>
          </a:stretch>
        </p:blipFill>
        <p:spPr>
          <a:xfrm rot="-5400000">
            <a:off x="2616377" y="714727"/>
            <a:ext cx="3259699" cy="5795051"/>
          </a:xfrm>
          <a:prstGeom prst="rect">
            <a:avLst/>
          </a:prstGeom>
          <a:noFill/>
          <a:ln>
            <a:noFill/>
          </a:ln>
        </p:spPr>
      </p:pic>
    </p:spTree>
    <p:extLst>
      <p:ext uri="{BB962C8B-B14F-4D97-AF65-F5344CB8AC3E}">
        <p14:creationId xmlns:p14="http://schemas.microsoft.com/office/powerpoint/2010/main" val="1855458247"/>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1601825"/>
            <a:ext cx="8520600" cy="2052600"/>
          </a:xfrm>
          <a:prstGeom prst="rect">
            <a:avLst/>
          </a:prstGeom>
        </p:spPr>
        <p:txBody>
          <a:bodyPr vert="horz" lIns="91425" tIns="91425" rIns="91425" bIns="91425" rtlCol="0" anchor="b" anchorCtr="0">
            <a:noAutofit/>
          </a:bodyPr>
          <a:lstStyle/>
          <a:p>
            <a:pPr>
              <a:spcBef>
                <a:spcPts val="0"/>
              </a:spcBef>
            </a:pPr>
            <a:endParaRPr/>
          </a:p>
        </p:txBody>
      </p:sp>
      <p:sp>
        <p:nvSpPr>
          <p:cNvPr id="55" name="Shape 55"/>
          <p:cNvSpPr txBox="1">
            <a:spLocks noGrp="1"/>
          </p:cNvSpPr>
          <p:nvPr>
            <p:ph type="subTitle" idx="1"/>
          </p:nvPr>
        </p:nvSpPr>
        <p:spPr>
          <a:xfrm>
            <a:off x="311700" y="3691375"/>
            <a:ext cx="8520600" cy="792600"/>
          </a:xfrm>
          <a:prstGeom prst="rect">
            <a:avLst/>
          </a:prstGeom>
        </p:spPr>
        <p:txBody>
          <a:bodyPr vert="horz" lIns="91425" tIns="91425" rIns="91425" bIns="91425" rtlCol="0" anchor="t" anchorCtr="0">
            <a:noAutofit/>
          </a:bodyPr>
          <a:lstStyle/>
          <a:p>
            <a:pPr>
              <a:spcBef>
                <a:spcPts val="0"/>
              </a:spcBef>
            </a:pPr>
            <a:endParaRPr/>
          </a:p>
        </p:txBody>
      </p:sp>
    </p:spTree>
    <p:extLst>
      <p:ext uri="{BB962C8B-B14F-4D97-AF65-F5344CB8AC3E}">
        <p14:creationId xmlns:p14="http://schemas.microsoft.com/office/powerpoint/2010/main" val="1019014584"/>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pPr>
              <a:lnSpc>
                <a:spcPct val="115000"/>
              </a:lnSpc>
              <a:spcAft>
                <a:spcPts val="1600"/>
              </a:spcAft>
              <a:buClr>
                <a:schemeClr val="dk1"/>
              </a:buClr>
              <a:buSzPct val="45833"/>
            </a:pPr>
            <a:r>
              <a:rPr lang="en" sz="2400">
                <a:solidFill>
                  <a:srgbClr val="0000FF"/>
                </a:solidFill>
                <a:latin typeface="Droid Sans Mono"/>
                <a:ea typeface="Droid Sans Mono"/>
                <a:cs typeface="Droid Sans Mono"/>
                <a:sym typeface="Droid Sans Mono"/>
              </a:rPr>
              <a:t>How far apart?</a:t>
            </a:r>
          </a:p>
          <a:p>
            <a:endParaRPr sz="2400">
              <a:solidFill>
                <a:srgbClr val="0000FF"/>
              </a:solidFill>
              <a:latin typeface="Droid Sans Mono"/>
              <a:ea typeface="Droid Sans Mono"/>
              <a:cs typeface="Droid Sans Mono"/>
              <a:sym typeface="Droid Sans Mono"/>
            </a:endParaRPr>
          </a:p>
        </p:txBody>
      </p:sp>
      <p:pic>
        <p:nvPicPr>
          <p:cNvPr id="61" name="Shape 61" descr="image"/>
          <p:cNvPicPr preferRelativeResize="0"/>
          <p:nvPr/>
        </p:nvPicPr>
        <p:blipFill rotWithShape="1">
          <a:blip r:embed="rId3">
            <a:alphaModFix/>
          </a:blip>
          <a:srcRect t="57735" b="12387"/>
          <a:stretch/>
        </p:blipFill>
        <p:spPr>
          <a:xfrm>
            <a:off x="2490275" y="3604351"/>
            <a:ext cx="3175000" cy="459125"/>
          </a:xfrm>
          <a:prstGeom prst="rect">
            <a:avLst/>
          </a:prstGeom>
          <a:noFill/>
          <a:ln>
            <a:noFill/>
          </a:ln>
        </p:spPr>
      </p:pic>
      <p:pic>
        <p:nvPicPr>
          <p:cNvPr id="62" name="Shape 62" descr="image"/>
          <p:cNvPicPr preferRelativeResize="0"/>
          <p:nvPr/>
        </p:nvPicPr>
        <p:blipFill rotWithShape="1">
          <a:blip r:embed="rId3">
            <a:alphaModFix/>
          </a:blip>
          <a:srcRect l="54167" t="14180" r="14947" b="38215"/>
          <a:stretch/>
        </p:blipFill>
        <p:spPr>
          <a:xfrm>
            <a:off x="4307400" y="2782603"/>
            <a:ext cx="980550" cy="731524"/>
          </a:xfrm>
          <a:prstGeom prst="rect">
            <a:avLst/>
          </a:prstGeom>
          <a:noFill/>
          <a:ln>
            <a:noFill/>
          </a:ln>
        </p:spPr>
      </p:pic>
      <p:pic>
        <p:nvPicPr>
          <p:cNvPr id="63" name="Shape 63" descr="image"/>
          <p:cNvPicPr preferRelativeResize="0"/>
          <p:nvPr/>
        </p:nvPicPr>
        <p:blipFill rotWithShape="1">
          <a:blip r:embed="rId3">
            <a:alphaModFix/>
          </a:blip>
          <a:srcRect l="17156" r="53429" b="38214"/>
          <a:stretch/>
        </p:blipFill>
        <p:spPr>
          <a:xfrm>
            <a:off x="2845566" y="2672340"/>
            <a:ext cx="933875" cy="949450"/>
          </a:xfrm>
          <a:prstGeom prst="rect">
            <a:avLst/>
          </a:prstGeom>
          <a:noFill/>
          <a:ln>
            <a:noFill/>
          </a:ln>
        </p:spPr>
      </p:pic>
      <p:cxnSp>
        <p:nvCxnSpPr>
          <p:cNvPr id="64" name="Shape 64"/>
          <p:cNvCxnSpPr/>
          <p:nvPr/>
        </p:nvCxnSpPr>
        <p:spPr>
          <a:xfrm>
            <a:off x="3317050" y="3154600"/>
            <a:ext cx="1447500" cy="7800"/>
          </a:xfrm>
          <a:prstGeom prst="straightConnector1">
            <a:avLst/>
          </a:prstGeom>
          <a:noFill/>
          <a:ln w="19050" cap="flat" cmpd="sng">
            <a:solidFill>
              <a:srgbClr val="FF0000"/>
            </a:solidFill>
            <a:prstDash val="solid"/>
            <a:round/>
            <a:headEnd type="oval" w="lg" len="lg"/>
            <a:tailEnd type="oval" w="lg" len="lg"/>
          </a:ln>
        </p:spPr>
      </p:cxnSp>
    </p:spTree>
    <p:extLst>
      <p:ext uri="{BB962C8B-B14F-4D97-AF65-F5344CB8AC3E}">
        <p14:creationId xmlns:p14="http://schemas.microsoft.com/office/powerpoint/2010/main" val="661234535"/>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pPr>
              <a:lnSpc>
                <a:spcPct val="115000"/>
              </a:lnSpc>
              <a:spcAft>
                <a:spcPts val="1600"/>
              </a:spcAft>
            </a:pPr>
            <a:r>
              <a:rPr lang="en" sz="2400">
                <a:solidFill>
                  <a:srgbClr val="0000FF"/>
                </a:solidFill>
                <a:latin typeface="Droid Sans Mono"/>
                <a:ea typeface="Droid Sans Mono"/>
                <a:cs typeface="Droid Sans Mono"/>
                <a:sym typeface="Droid Sans Mono"/>
              </a:rPr>
              <a:t>How far apart?</a:t>
            </a:r>
          </a:p>
          <a:p>
            <a:endParaRPr sz="2400">
              <a:solidFill>
                <a:srgbClr val="0000FF"/>
              </a:solidFill>
              <a:latin typeface="Droid Sans Mono"/>
              <a:ea typeface="Droid Sans Mono"/>
              <a:cs typeface="Droid Sans Mono"/>
              <a:sym typeface="Droid Sans Mono"/>
            </a:endParaRPr>
          </a:p>
        </p:txBody>
      </p:sp>
      <p:pic>
        <p:nvPicPr>
          <p:cNvPr id="70" name="Shape 70" descr="image"/>
          <p:cNvPicPr preferRelativeResize="0"/>
          <p:nvPr/>
        </p:nvPicPr>
        <p:blipFill rotWithShape="1">
          <a:blip r:embed="rId3">
            <a:alphaModFix/>
          </a:blip>
          <a:srcRect t="57735" b="12387"/>
          <a:stretch/>
        </p:blipFill>
        <p:spPr>
          <a:xfrm>
            <a:off x="2490275" y="3604351"/>
            <a:ext cx="3175000" cy="459125"/>
          </a:xfrm>
          <a:prstGeom prst="rect">
            <a:avLst/>
          </a:prstGeom>
          <a:noFill/>
          <a:ln>
            <a:noFill/>
          </a:ln>
        </p:spPr>
      </p:pic>
      <p:pic>
        <p:nvPicPr>
          <p:cNvPr id="71" name="Shape 71" descr="image"/>
          <p:cNvPicPr preferRelativeResize="0"/>
          <p:nvPr/>
        </p:nvPicPr>
        <p:blipFill rotWithShape="1">
          <a:blip r:embed="rId3">
            <a:alphaModFix/>
          </a:blip>
          <a:srcRect l="54167" t="14180" r="14947" b="38215"/>
          <a:stretch/>
        </p:blipFill>
        <p:spPr>
          <a:xfrm>
            <a:off x="4307400" y="2782603"/>
            <a:ext cx="980550" cy="731524"/>
          </a:xfrm>
          <a:prstGeom prst="rect">
            <a:avLst/>
          </a:prstGeom>
          <a:noFill/>
          <a:ln>
            <a:noFill/>
          </a:ln>
        </p:spPr>
      </p:pic>
      <p:pic>
        <p:nvPicPr>
          <p:cNvPr id="72" name="Shape 72" descr="image"/>
          <p:cNvPicPr preferRelativeResize="0"/>
          <p:nvPr/>
        </p:nvPicPr>
        <p:blipFill rotWithShape="1">
          <a:blip r:embed="rId3">
            <a:alphaModFix/>
          </a:blip>
          <a:srcRect l="17156" r="53429" b="38214"/>
          <a:stretch/>
        </p:blipFill>
        <p:spPr>
          <a:xfrm>
            <a:off x="3094026" y="2672340"/>
            <a:ext cx="933875" cy="949450"/>
          </a:xfrm>
          <a:prstGeom prst="rect">
            <a:avLst/>
          </a:prstGeom>
          <a:noFill/>
          <a:ln>
            <a:noFill/>
          </a:ln>
        </p:spPr>
      </p:pic>
      <p:cxnSp>
        <p:nvCxnSpPr>
          <p:cNvPr id="73" name="Shape 73"/>
          <p:cNvCxnSpPr/>
          <p:nvPr/>
        </p:nvCxnSpPr>
        <p:spPr>
          <a:xfrm>
            <a:off x="3568025" y="3174150"/>
            <a:ext cx="1237800" cy="19800"/>
          </a:xfrm>
          <a:prstGeom prst="straightConnector1">
            <a:avLst/>
          </a:prstGeom>
          <a:noFill/>
          <a:ln w="19050" cap="flat" cmpd="sng">
            <a:solidFill>
              <a:srgbClr val="FF0000"/>
            </a:solidFill>
            <a:prstDash val="solid"/>
            <a:round/>
            <a:headEnd type="oval" w="lg" len="lg"/>
            <a:tailEnd type="oval" w="lg" len="lg"/>
          </a:ln>
        </p:spPr>
      </p:cxnSp>
    </p:spTree>
    <p:extLst>
      <p:ext uri="{BB962C8B-B14F-4D97-AF65-F5344CB8AC3E}">
        <p14:creationId xmlns:p14="http://schemas.microsoft.com/office/powerpoint/2010/main" val="2239688565"/>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endParaRPr/>
          </a:p>
        </p:txBody>
      </p:sp>
      <p:sp>
        <p:nvSpPr>
          <p:cNvPr id="79" name="Shape 79"/>
          <p:cNvSpPr txBox="1">
            <a:spLocks noGrp="1"/>
          </p:cNvSpPr>
          <p:nvPr>
            <p:ph type="body" idx="1"/>
          </p:nvPr>
        </p:nvSpPr>
        <p:spPr>
          <a:xfrm>
            <a:off x="311700" y="2009725"/>
            <a:ext cx="8520600" cy="3416400"/>
          </a:xfrm>
          <a:prstGeom prst="rect">
            <a:avLst/>
          </a:prstGeom>
        </p:spPr>
        <p:txBody>
          <a:bodyPr vert="horz" lIns="91425" tIns="91425" rIns="91425" bIns="91425" rtlCol="0" anchor="t" anchorCtr="0">
            <a:noAutofit/>
          </a:bodyPr>
          <a:lstStyle/>
          <a:p>
            <a:pPr>
              <a:buNone/>
            </a:pPr>
            <a:endParaRPr/>
          </a:p>
        </p:txBody>
      </p:sp>
    </p:spTree>
    <p:extLst>
      <p:ext uri="{BB962C8B-B14F-4D97-AF65-F5344CB8AC3E}">
        <p14:creationId xmlns:p14="http://schemas.microsoft.com/office/powerpoint/2010/main" val="949075448"/>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Unit 4 Lesson 0 - Introduction  to Compound Data</a:t>
            </a:r>
          </a:p>
        </p:txBody>
      </p:sp>
      <p:sp>
        <p:nvSpPr>
          <p:cNvPr id="80" name="Shape 80"/>
          <p:cNvSpPr txBox="1">
            <a:spLocks noGrp="1"/>
          </p:cNvSpPr>
          <p:nvPr>
            <p:ph type="body" idx="1"/>
          </p:nvPr>
        </p:nvSpPr>
        <p:spPr>
          <a:xfrm>
            <a:off x="6900" y="2924675"/>
            <a:ext cx="8520600" cy="2423699"/>
          </a:xfrm>
          <a:prstGeom prst="rect">
            <a:avLst/>
          </a:prstGeom>
        </p:spPr>
        <p:txBody>
          <a:bodyPr lIns="91425" tIns="91425" rIns="91425" bIns="91425" anchor="t" anchorCtr="0">
            <a:noAutofit/>
          </a:bodyPr>
          <a:lstStyle/>
          <a:p>
            <a:pPr lvl="0">
              <a:spcBef>
                <a:spcPts val="0"/>
              </a:spcBef>
              <a:buNone/>
            </a:pPr>
            <a:r>
              <a:rPr lang="en" sz="3000">
                <a:solidFill>
                  <a:srgbClr val="0000FF"/>
                </a:solidFill>
              </a:rPr>
              <a:t>Do now</a:t>
            </a:r>
          </a:p>
          <a:p>
            <a:pPr lvl="0">
              <a:spcBef>
                <a:spcPts val="0"/>
              </a:spcBef>
              <a:buNone/>
            </a:pPr>
            <a:r>
              <a:rPr lang="en" sz="3000">
                <a:solidFill>
                  <a:srgbClr val="0000FF"/>
                </a:solidFill>
              </a:rPr>
              <a:t>How many </a:t>
            </a:r>
            <a:r>
              <a:rPr lang="en" sz="3000" i="1">
                <a:solidFill>
                  <a:srgbClr val="0000FF"/>
                </a:solidFill>
              </a:rPr>
              <a:t>fields </a:t>
            </a:r>
            <a:r>
              <a:rPr lang="en" sz="3000">
                <a:solidFill>
                  <a:srgbClr val="0000FF"/>
                </a:solidFill>
              </a:rPr>
              <a:t>make up </a:t>
            </a:r>
            <a:r>
              <a:rPr lang="en" sz="3000" u="sng">
                <a:solidFill>
                  <a:srgbClr val="0000FF"/>
                </a:solidFill>
              </a:rPr>
              <a:t>email</a:t>
            </a:r>
            <a:r>
              <a:rPr lang="en" sz="3000">
                <a:solidFill>
                  <a:srgbClr val="0000FF"/>
                </a:solidFill>
              </a:rPr>
              <a:t> data?</a:t>
            </a:r>
          </a:p>
          <a:p>
            <a:pPr lvl="0">
              <a:spcBef>
                <a:spcPts val="0"/>
              </a:spcBef>
              <a:buNone/>
            </a:pPr>
            <a:r>
              <a:rPr lang="en" sz="3000">
                <a:solidFill>
                  <a:srgbClr val="0000FF"/>
                </a:solidFill>
              </a:rPr>
              <a:t>For example a </a:t>
            </a:r>
            <a:r>
              <a:rPr lang="en" sz="3000" b="1">
                <a:solidFill>
                  <a:srgbClr val="0000FF"/>
                </a:solidFill>
              </a:rPr>
              <a:t>subject </a:t>
            </a:r>
            <a:r>
              <a:rPr lang="en" sz="3000">
                <a:solidFill>
                  <a:srgbClr val="0000FF"/>
                </a:solidFill>
              </a:rPr>
              <a:t>is a </a:t>
            </a:r>
            <a:r>
              <a:rPr lang="en" sz="3000" i="1">
                <a:solidFill>
                  <a:srgbClr val="0000FF"/>
                </a:solidFill>
              </a:rPr>
              <a:t>field.</a:t>
            </a:r>
          </a:p>
          <a:p>
            <a:pPr lvl="0" rtl="0">
              <a:spcBef>
                <a:spcPts val="0"/>
              </a:spcBef>
              <a:buNone/>
            </a:pPr>
            <a:endParaRPr sz="3000">
              <a:solidFill>
                <a:srgbClr val="0000FF"/>
              </a:solidFill>
            </a:endParaRPr>
          </a:p>
        </p:txBody>
      </p:sp>
      <p:pic>
        <p:nvPicPr>
          <p:cNvPr id="81" name="Shape 81"/>
          <p:cNvPicPr preferRelativeResize="0"/>
          <p:nvPr/>
        </p:nvPicPr>
        <p:blipFill>
          <a:blip r:embed="rId3">
            <a:alphaModFix/>
          </a:blip>
          <a:stretch>
            <a:fillRect/>
          </a:stretch>
        </p:blipFill>
        <p:spPr>
          <a:xfrm>
            <a:off x="6900" y="1822274"/>
            <a:ext cx="9144000" cy="763499"/>
          </a:xfrm>
          <a:prstGeom prst="rect">
            <a:avLst/>
          </a:prstGeom>
          <a:noFill/>
          <a:ln>
            <a:noFill/>
          </a:ln>
        </p:spPr>
      </p:pic>
      <p:sp>
        <p:nvSpPr>
          <p:cNvPr id="82" name="Shape 82"/>
          <p:cNvSpPr/>
          <p:nvPr/>
        </p:nvSpPr>
        <p:spPr>
          <a:xfrm>
            <a:off x="2098875" y="1944356"/>
            <a:ext cx="1319400" cy="522900"/>
          </a:xfrm>
          <a:prstGeom prst="ellipse">
            <a:avLst/>
          </a:prstGeom>
          <a:no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83" name="Shape 83"/>
          <p:cNvCxnSpPr>
            <a:endCxn id="82" idx="4"/>
          </p:cNvCxnSpPr>
          <p:nvPr/>
        </p:nvCxnSpPr>
        <p:spPr>
          <a:xfrm rot="10800000">
            <a:off x="2758575" y="2467256"/>
            <a:ext cx="426900" cy="2191800"/>
          </a:xfrm>
          <a:prstGeom prst="straightConnector1">
            <a:avLst/>
          </a:prstGeom>
          <a:noFill/>
          <a:ln w="2857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36074951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 6</a:t>
            </a:r>
          </a:p>
        </p:txBody>
      </p:sp>
      <p:sp>
        <p:nvSpPr>
          <p:cNvPr id="142" name="Shape 14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4"/>
              </a:rPr>
              <a:t>image-width</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5"/>
              </a:rPr>
              <a:t>circle</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10</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"solid"</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"red"</a:t>
            </a:r>
            <a:r>
              <a:rPr lang="en" sz="1150">
                <a:solidFill>
                  <a:srgbClr val="843C24"/>
                </a:solidFill>
                <a:highlight>
                  <a:srgbClr val="FFFFFF"/>
                </a:highlight>
                <a:latin typeface="Consolas"/>
                <a:ea typeface="Consolas"/>
                <a:cs typeface="Consolas"/>
                <a:sym typeface="Consolas"/>
              </a:rPr>
              <a:t>))</a:t>
            </a:r>
          </a:p>
          <a:p>
            <a:pPr>
              <a:buNone/>
            </a:pP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6"/>
              </a:rPr>
              <a:t>image-height</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7"/>
              </a:rPr>
              <a:t>rectangle</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10</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20</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"solid"</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"blue"</a:t>
            </a:r>
            <a:r>
              <a:rPr lang="en" sz="1150">
                <a:solidFill>
                  <a:srgbClr val="843C24"/>
                </a:solidFill>
                <a:highlight>
                  <a:srgbClr val="FFFFFF"/>
                </a:highlight>
                <a:latin typeface="Consolas"/>
                <a:ea typeface="Consolas"/>
                <a:cs typeface="Consolas"/>
                <a:sym typeface="Consolas"/>
              </a:rPr>
              <a:t>)))</a:t>
            </a:r>
          </a:p>
          <a:p>
            <a:pPr>
              <a:buNone/>
            </a:pPr>
            <a:endParaRPr/>
          </a:p>
        </p:txBody>
      </p:sp>
    </p:spTree>
    <p:extLst>
      <p:ext uri="{BB962C8B-B14F-4D97-AF65-F5344CB8AC3E}">
        <p14:creationId xmlns:p14="http://schemas.microsoft.com/office/powerpoint/2010/main" val="3756485600"/>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Unit 4 Lesson 0 - Introduction  to Compound Data</a:t>
            </a:r>
          </a:p>
        </p:txBody>
      </p:sp>
      <p:sp>
        <p:nvSpPr>
          <p:cNvPr id="89" name="Shape 89"/>
          <p:cNvSpPr txBox="1">
            <a:spLocks noGrp="1"/>
          </p:cNvSpPr>
          <p:nvPr>
            <p:ph type="body" idx="1"/>
          </p:nvPr>
        </p:nvSpPr>
        <p:spPr>
          <a:xfrm>
            <a:off x="6900" y="2924675"/>
            <a:ext cx="8520600" cy="2423699"/>
          </a:xfrm>
          <a:prstGeom prst="rect">
            <a:avLst/>
          </a:prstGeom>
        </p:spPr>
        <p:txBody>
          <a:bodyPr lIns="91425" tIns="91425" rIns="91425" bIns="91425" anchor="t" anchorCtr="0">
            <a:noAutofit/>
          </a:bodyPr>
          <a:lstStyle/>
          <a:p>
            <a:pPr lvl="0" rtl="0">
              <a:spcBef>
                <a:spcPts val="0"/>
              </a:spcBef>
              <a:buNone/>
            </a:pPr>
            <a:r>
              <a:rPr lang="en" sz="3000">
                <a:solidFill>
                  <a:srgbClr val="0000FF"/>
                </a:solidFill>
              </a:rPr>
              <a:t>How many </a:t>
            </a:r>
            <a:r>
              <a:rPr lang="en" sz="3000" i="1">
                <a:solidFill>
                  <a:srgbClr val="0000FF"/>
                </a:solidFill>
              </a:rPr>
              <a:t>fields </a:t>
            </a:r>
            <a:r>
              <a:rPr lang="en" sz="3000">
                <a:solidFill>
                  <a:srgbClr val="0000FF"/>
                </a:solidFill>
              </a:rPr>
              <a:t>make up </a:t>
            </a:r>
            <a:r>
              <a:rPr lang="en" sz="3000" u="sng">
                <a:solidFill>
                  <a:srgbClr val="0000FF"/>
                </a:solidFill>
              </a:rPr>
              <a:t>a song</a:t>
            </a:r>
            <a:r>
              <a:rPr lang="en" sz="3000">
                <a:solidFill>
                  <a:srgbClr val="0000FF"/>
                </a:solidFill>
              </a:rPr>
              <a:t> in iTunes?</a:t>
            </a:r>
          </a:p>
          <a:p>
            <a:pPr lvl="0" rtl="0">
              <a:spcBef>
                <a:spcPts val="0"/>
              </a:spcBef>
              <a:buNone/>
            </a:pPr>
            <a:r>
              <a:rPr lang="en" sz="3000">
                <a:solidFill>
                  <a:srgbClr val="0000FF"/>
                </a:solidFill>
              </a:rPr>
              <a:t>For example a </a:t>
            </a:r>
            <a:r>
              <a:rPr lang="en" sz="3000" b="1">
                <a:solidFill>
                  <a:srgbClr val="0000FF"/>
                </a:solidFill>
              </a:rPr>
              <a:t>title </a:t>
            </a:r>
            <a:r>
              <a:rPr lang="en" sz="3000">
                <a:solidFill>
                  <a:srgbClr val="0000FF"/>
                </a:solidFill>
              </a:rPr>
              <a:t>is a </a:t>
            </a:r>
            <a:r>
              <a:rPr lang="en" sz="3000" i="1">
                <a:solidFill>
                  <a:srgbClr val="0000FF"/>
                </a:solidFill>
              </a:rPr>
              <a:t>field.</a:t>
            </a:r>
          </a:p>
          <a:p>
            <a:pPr lvl="0" rtl="0">
              <a:spcBef>
                <a:spcPts val="0"/>
              </a:spcBef>
              <a:buNone/>
            </a:pPr>
            <a:endParaRPr sz="3000">
              <a:solidFill>
                <a:srgbClr val="0000FF"/>
              </a:solidFill>
            </a:endParaRPr>
          </a:p>
        </p:txBody>
      </p:sp>
      <p:pic>
        <p:nvPicPr>
          <p:cNvPr id="90" name="Shape 90"/>
          <p:cNvPicPr preferRelativeResize="0"/>
          <p:nvPr/>
        </p:nvPicPr>
        <p:blipFill>
          <a:blip r:embed="rId3">
            <a:alphaModFix/>
          </a:blip>
          <a:stretch>
            <a:fillRect/>
          </a:stretch>
        </p:blipFill>
        <p:spPr>
          <a:xfrm>
            <a:off x="-59425" y="1893125"/>
            <a:ext cx="9144000" cy="495300"/>
          </a:xfrm>
          <a:prstGeom prst="rect">
            <a:avLst/>
          </a:prstGeom>
          <a:noFill/>
          <a:ln>
            <a:noFill/>
          </a:ln>
        </p:spPr>
      </p:pic>
    </p:spTree>
    <p:extLst>
      <p:ext uri="{BB962C8B-B14F-4D97-AF65-F5344CB8AC3E}">
        <p14:creationId xmlns:p14="http://schemas.microsoft.com/office/powerpoint/2010/main" val="2361459272"/>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a Boa </a:t>
            </a:r>
          </a:p>
          <a:p>
            <a:pPr lvl="0">
              <a:spcBef>
                <a:spcPts val="0"/>
              </a:spcBef>
              <a:buNone/>
            </a:pPr>
            <a:r>
              <a:rPr lang="en"/>
              <a:t>is a boa(string, number, string)</a:t>
            </a:r>
          </a:p>
        </p:txBody>
      </p:sp>
      <p:sp>
        <p:nvSpPr>
          <p:cNvPr id="96" name="Shape 96"/>
          <p:cNvSpPr txBox="1">
            <a:spLocks noGrp="1"/>
          </p:cNvSpPr>
          <p:nvPr>
            <p:ph type="body" idx="1"/>
          </p:nvPr>
        </p:nvSpPr>
        <p:spPr>
          <a:xfrm>
            <a:off x="62225" y="1614033"/>
            <a:ext cx="8938800" cy="3176100"/>
          </a:xfrm>
          <a:prstGeom prst="rect">
            <a:avLst/>
          </a:prstGeom>
        </p:spPr>
        <p:txBody>
          <a:bodyPr lIns="91425" tIns="91425" rIns="91425" bIns="91425" anchor="t" anchorCtr="0">
            <a:noAutofit/>
          </a:bodyPr>
          <a:lstStyle/>
          <a:p>
            <a:pPr lvl="0" rtl="0">
              <a:spcBef>
                <a:spcPts val="0"/>
              </a:spcBef>
              <a:buClr>
                <a:schemeClr val="dk1"/>
              </a:buClr>
              <a:buSzPct val="36666"/>
              <a:buFont typeface="Arial"/>
              <a:buNone/>
            </a:pPr>
            <a:r>
              <a:rPr lang="en">
                <a:latin typeface="Consolas"/>
                <a:ea typeface="Consolas"/>
                <a:cs typeface="Consolas"/>
                <a:sym typeface="Consolas"/>
              </a:rPr>
              <a:t>data Boa:</a:t>
            </a:r>
          </a:p>
          <a:p>
            <a:pPr lvl="0">
              <a:spcBef>
                <a:spcPts val="0"/>
              </a:spcBef>
              <a:buClr>
                <a:schemeClr val="dk1"/>
              </a:buClr>
              <a:buSzPct val="36666"/>
              <a:buFont typeface="Arial"/>
              <a:buNone/>
            </a:pPr>
            <a:r>
              <a:rPr lang="en">
                <a:latin typeface="Consolas"/>
                <a:ea typeface="Consolas"/>
                <a:cs typeface="Consolas"/>
                <a:sym typeface="Consolas"/>
              </a:rPr>
              <a:t>   boa(name :: String,</a:t>
            </a:r>
          </a:p>
          <a:p>
            <a:pPr lvl="0">
              <a:spcBef>
                <a:spcPts val="0"/>
              </a:spcBef>
              <a:buClr>
                <a:schemeClr val="dk1"/>
              </a:buClr>
              <a:buSzPct val="36666"/>
              <a:buFont typeface="Arial"/>
              <a:buNone/>
            </a:pPr>
            <a:r>
              <a:rPr lang="en">
                <a:latin typeface="Consolas"/>
                <a:ea typeface="Consolas"/>
                <a:cs typeface="Consolas"/>
                <a:sym typeface="Consolas"/>
              </a:rPr>
              <a:t>   length   :: Number, </a:t>
            </a:r>
          </a:p>
          <a:p>
            <a:pPr lvl="0" rtl="0">
              <a:spcBef>
                <a:spcPts val="0"/>
              </a:spcBef>
              <a:buClr>
                <a:schemeClr val="dk1"/>
              </a:buClr>
              <a:buSzPct val="36666"/>
              <a:buFont typeface="Arial"/>
              <a:buNone/>
            </a:pPr>
            <a:r>
              <a:rPr lang="en">
                <a:latin typeface="Consolas"/>
                <a:ea typeface="Consolas"/>
                <a:cs typeface="Consolas"/>
                <a:sym typeface="Consolas"/>
              </a:rPr>
              <a:t>   eats     :: String)</a:t>
            </a:r>
          </a:p>
          <a:p>
            <a:pPr lvl="0">
              <a:spcBef>
                <a:spcPts val="0"/>
              </a:spcBef>
              <a:buNone/>
            </a:pPr>
            <a:r>
              <a:rPr lang="en">
                <a:latin typeface="Consolas"/>
                <a:ea typeface="Consolas"/>
                <a:cs typeface="Consolas"/>
                <a:sym typeface="Consolas"/>
              </a:rPr>
              <a:t>end</a:t>
            </a:r>
          </a:p>
        </p:txBody>
      </p:sp>
      <p:pic>
        <p:nvPicPr>
          <p:cNvPr id="97" name="Shape 97"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3527957141"/>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a boa is a boa(string, number, string)</a:t>
            </a:r>
          </a:p>
        </p:txBody>
      </p:sp>
      <p:sp>
        <p:nvSpPr>
          <p:cNvPr id="103" name="Shape 103"/>
          <p:cNvSpPr txBox="1">
            <a:spLocks noGrp="1"/>
          </p:cNvSpPr>
          <p:nvPr>
            <p:ph type="body" idx="1"/>
          </p:nvPr>
        </p:nvSpPr>
        <p:spPr>
          <a:xfrm>
            <a:off x="62225" y="1614033"/>
            <a:ext cx="8938800" cy="3734400"/>
          </a:xfrm>
          <a:prstGeom prst="rect">
            <a:avLst/>
          </a:prstGeom>
        </p:spPr>
        <p:txBody>
          <a:bodyPr lIns="91425" tIns="91425" rIns="91425" bIns="91425" anchor="t" anchorCtr="0">
            <a:noAutofit/>
          </a:bodyPr>
          <a:lstStyle/>
          <a:p>
            <a:pPr lvl="0" rtl="0">
              <a:spcBef>
                <a:spcPts val="0"/>
              </a:spcBef>
              <a:buNone/>
            </a:pPr>
            <a:r>
              <a:rPr lang="en" sz="2200">
                <a:latin typeface="Consolas"/>
                <a:ea typeface="Consolas"/>
                <a:cs typeface="Consolas"/>
                <a:sym typeface="Consolas"/>
              </a:rPr>
              <a:t>data Boa:</a:t>
            </a:r>
          </a:p>
          <a:p>
            <a:pPr lvl="0" rtl="0">
              <a:spcBef>
                <a:spcPts val="0"/>
              </a:spcBef>
              <a:buNone/>
            </a:pPr>
            <a:r>
              <a:rPr lang="en" sz="2200">
                <a:latin typeface="Consolas"/>
                <a:ea typeface="Consolas"/>
                <a:cs typeface="Consolas"/>
                <a:sym typeface="Consolas"/>
              </a:rPr>
              <a:t>  boa(name :: String, length :: Number, eats :: String)</a:t>
            </a:r>
          </a:p>
          <a:p>
            <a:pPr lvl="0" rtl="0">
              <a:spcBef>
                <a:spcPts val="0"/>
              </a:spcBef>
              <a:buNone/>
            </a:pPr>
            <a:r>
              <a:rPr lang="en" sz="2200">
                <a:latin typeface="Consolas"/>
                <a:ea typeface="Consolas"/>
                <a:cs typeface="Consolas"/>
                <a:sym typeface="Consolas"/>
              </a:rPr>
              <a:t>end</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B1 = boa("Slinky", 30, "pets")</a:t>
            </a:r>
          </a:p>
          <a:p>
            <a:pPr lvl="0" rtl="0">
              <a:spcBef>
                <a:spcPts val="0"/>
              </a:spcBef>
              <a:buNone/>
            </a:pPr>
            <a:r>
              <a:rPr lang="en" sz="2200">
                <a:latin typeface="Consolas"/>
                <a:ea typeface="Consolas"/>
                <a:cs typeface="Consolas"/>
                <a:sym typeface="Consolas"/>
              </a:rPr>
              <a:t>B2 = boa("Slim", 50, "homework")</a:t>
            </a:r>
          </a:p>
          <a:p>
            <a:pPr lvl="0" rtl="0">
              <a:spcBef>
                <a:spcPts val="0"/>
              </a:spcBef>
              <a:buNone/>
            </a:pPr>
            <a:endParaRPr sz="2200">
              <a:latin typeface="Consolas"/>
              <a:ea typeface="Consolas"/>
              <a:cs typeface="Consolas"/>
              <a:sym typeface="Consolas"/>
            </a:endParaRPr>
          </a:p>
        </p:txBody>
      </p:sp>
      <p:pic>
        <p:nvPicPr>
          <p:cNvPr id="104" name="Shape 104"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4269253968"/>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p:nvPr/>
        </p:nvSpPr>
        <p:spPr>
          <a:xfrm>
            <a:off x="873600" y="4250175"/>
            <a:ext cx="556800" cy="440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0" name="Shape 110"/>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11" name="Shape 111"/>
          <p:cNvSpPr txBox="1">
            <a:spLocks noGrp="1"/>
          </p:cNvSpPr>
          <p:nvPr>
            <p:ph type="body" idx="1"/>
          </p:nvPr>
        </p:nvSpPr>
        <p:spPr>
          <a:xfrm>
            <a:off x="62225" y="1614028"/>
            <a:ext cx="8938800" cy="30213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data Boa:</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  boa(name :: String, length :: Number, eats :: String)</a:t>
            </a:r>
          </a:p>
          <a:p>
            <a:pPr lvl="0">
              <a:spcBef>
                <a:spcPts val="0"/>
              </a:spcBef>
              <a:buNone/>
            </a:pPr>
            <a:r>
              <a:rPr lang="en" sz="2200">
                <a:solidFill>
                  <a:srgbClr val="999999"/>
                </a:solidFill>
                <a:latin typeface="Consolas"/>
                <a:ea typeface="Consolas"/>
                <a:cs typeface="Consolas"/>
                <a:sym typeface="Consolas"/>
              </a:rPr>
              <a:t>end</a:t>
            </a:r>
          </a:p>
          <a:p>
            <a:pPr lvl="0">
              <a:spcBef>
                <a:spcPts val="0"/>
              </a:spcBef>
              <a:buClr>
                <a:schemeClr val="dk1"/>
              </a:buClr>
              <a:buSzPct val="50000"/>
              <a:buFont typeface="Arial"/>
              <a:buNone/>
            </a:pPr>
            <a:endParaRPr sz="2200">
              <a:latin typeface="Consolas"/>
              <a:ea typeface="Consolas"/>
              <a:cs typeface="Consolas"/>
              <a:sym typeface="Consolas"/>
            </a:endParaRPr>
          </a:p>
          <a:p>
            <a:pPr lv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constructor </a:t>
            </a:r>
            <a:r>
              <a:rPr lang="en" sz="2200">
                <a:latin typeface="Consolas"/>
                <a:ea typeface="Consolas"/>
                <a:cs typeface="Consolas"/>
                <a:sym typeface="Consolas"/>
              </a:rPr>
              <a:t>function</a:t>
            </a:r>
          </a:p>
          <a:p>
            <a:pPr lvl="0">
              <a:spcBef>
                <a:spcPts val="0"/>
              </a:spcBef>
              <a:buNone/>
            </a:pPr>
            <a:r>
              <a:rPr lang="en" sz="2200">
                <a:latin typeface="Consolas"/>
                <a:ea typeface="Consolas"/>
                <a:cs typeface="Consolas"/>
                <a:sym typeface="Consolas"/>
              </a:rPr>
              <a:t># boa : String Number String -&gt; Boa</a:t>
            </a:r>
          </a:p>
          <a:p>
            <a:pPr lvl="0" rtl="0">
              <a:spcBef>
                <a:spcPts val="0"/>
              </a:spcBef>
              <a:buNone/>
            </a:pPr>
            <a:r>
              <a:rPr lang="en" sz="2200">
                <a:latin typeface="Consolas"/>
                <a:ea typeface="Consolas"/>
                <a:cs typeface="Consolas"/>
                <a:sym typeface="Consolas"/>
              </a:rPr>
              <a:t>B1 = boa("Slinky", 30, "pets")</a:t>
            </a:r>
          </a:p>
        </p:txBody>
      </p:sp>
      <p:pic>
        <p:nvPicPr>
          <p:cNvPr id="112" name="Shape 112"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cxnSp>
        <p:nvCxnSpPr>
          <p:cNvPr id="113" name="Shape 113"/>
          <p:cNvCxnSpPr/>
          <p:nvPr/>
        </p:nvCxnSpPr>
        <p:spPr>
          <a:xfrm rot="10800000" flipH="1">
            <a:off x="1200450" y="3702150"/>
            <a:ext cx="514200" cy="55290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3572997662"/>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19" name="Shape 119"/>
          <p:cNvSpPr txBox="1">
            <a:spLocks noGrp="1"/>
          </p:cNvSpPr>
          <p:nvPr>
            <p:ph type="body" idx="1"/>
          </p:nvPr>
        </p:nvSpPr>
        <p:spPr>
          <a:xfrm>
            <a:off x="62225" y="1614033"/>
            <a:ext cx="8938800" cy="49677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data Boa:</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  boa(name :: String, length :: Number, eats :: String)</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end</a:t>
            </a:r>
          </a:p>
          <a:p>
            <a:pPr lv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accessor </a:t>
            </a:r>
            <a:r>
              <a:rPr lang="en" sz="2200">
                <a:latin typeface="Consolas"/>
                <a:ea typeface="Consolas"/>
                <a:cs typeface="Consolas"/>
                <a:sym typeface="Consolas"/>
              </a:rPr>
              <a:t>functions</a:t>
            </a:r>
          </a:p>
          <a:p>
            <a:pPr lvl="0" rt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.name   : Boa -&gt; String</a:t>
            </a:r>
          </a:p>
          <a:p>
            <a:pPr lvl="0" rt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.length : Boa -&gt; Number</a:t>
            </a:r>
          </a:p>
          <a:p>
            <a:pPr lv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.eats   : Boa -&gt; String</a:t>
            </a:r>
          </a:p>
          <a:p>
            <a:pPr lvl="0" rtl="0">
              <a:spcBef>
                <a:spcPts val="0"/>
              </a:spcBef>
              <a:buNone/>
            </a:pPr>
            <a:endParaRPr sz="2200">
              <a:latin typeface="Consolas"/>
              <a:ea typeface="Consolas"/>
              <a:cs typeface="Consolas"/>
              <a:sym typeface="Consolas"/>
            </a:endParaRPr>
          </a:p>
          <a:p>
            <a:pPr lvl="0">
              <a:spcBef>
                <a:spcPts val="0"/>
              </a:spcBef>
              <a:buClr>
                <a:schemeClr val="dk1"/>
              </a:buClr>
              <a:buSzPct val="50000"/>
              <a:buFont typeface="Arial"/>
              <a:buNone/>
            </a:pPr>
            <a:r>
              <a:rPr lang="en" sz="2200">
                <a:latin typeface="Consolas"/>
                <a:ea typeface="Consolas"/>
                <a:cs typeface="Consolas"/>
                <a:sym typeface="Consolas"/>
              </a:rPr>
              <a:t>B2 = boa("Slim", 50, "homework")</a:t>
            </a:r>
          </a:p>
          <a:p>
            <a:pPr lvl="0">
              <a:spcBef>
                <a:spcPts val="0"/>
              </a:spcBef>
              <a:buClr>
                <a:schemeClr val="dk1"/>
              </a:buClr>
              <a:buSzPct val="50000"/>
              <a:buFont typeface="Arial"/>
              <a:buNone/>
            </a:pPr>
            <a:r>
              <a:rPr lang="en" sz="2200">
                <a:latin typeface="Consolas"/>
                <a:ea typeface="Consolas"/>
                <a:cs typeface="Consolas"/>
                <a:sym typeface="Consolas"/>
              </a:rPr>
              <a:t>B2.name   -&gt; “Slim”</a:t>
            </a:r>
          </a:p>
          <a:p>
            <a:pPr lvl="0">
              <a:spcBef>
                <a:spcPts val="0"/>
              </a:spcBef>
              <a:buClr>
                <a:schemeClr val="dk1"/>
              </a:buClr>
              <a:buSzPct val="50000"/>
              <a:buFont typeface="Arial"/>
              <a:buNone/>
            </a:pPr>
            <a:r>
              <a:rPr lang="en" sz="2200">
                <a:latin typeface="Consolas"/>
                <a:ea typeface="Consolas"/>
                <a:cs typeface="Consolas"/>
                <a:sym typeface="Consolas"/>
              </a:rPr>
              <a:t>B2.length -&gt; 50</a:t>
            </a:r>
          </a:p>
          <a:p>
            <a:pPr lvl="0" rtl="0">
              <a:spcBef>
                <a:spcPts val="0"/>
              </a:spcBef>
              <a:buClr>
                <a:schemeClr val="dk1"/>
              </a:buClr>
              <a:buSzPct val="50000"/>
              <a:buFont typeface="Arial"/>
              <a:buNone/>
            </a:pPr>
            <a:r>
              <a:rPr lang="en" sz="2200">
                <a:latin typeface="Consolas"/>
                <a:ea typeface="Consolas"/>
                <a:cs typeface="Consolas"/>
                <a:sym typeface="Consolas"/>
              </a:rPr>
              <a:t>B2.eats   -&gt; “homework”</a:t>
            </a:r>
          </a:p>
        </p:txBody>
      </p:sp>
      <p:pic>
        <p:nvPicPr>
          <p:cNvPr id="120" name="Shape 120"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2866707818"/>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26" name="Shape 126"/>
          <p:cNvSpPr txBox="1">
            <a:spLocks noGrp="1"/>
          </p:cNvSpPr>
          <p:nvPr>
            <p:ph type="body" idx="1"/>
          </p:nvPr>
        </p:nvSpPr>
        <p:spPr>
          <a:xfrm>
            <a:off x="62225" y="1614033"/>
            <a:ext cx="8938800" cy="49677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latin typeface="Consolas"/>
                <a:ea typeface="Consolas"/>
                <a:cs typeface="Consolas"/>
                <a:sym typeface="Consolas"/>
              </a:rPr>
              <a:t>data Boa:</a:t>
            </a:r>
          </a:p>
          <a:p>
            <a:pPr lvl="0">
              <a:spcBef>
                <a:spcPts val="0"/>
              </a:spcBef>
              <a:buClr>
                <a:schemeClr val="dk1"/>
              </a:buClr>
              <a:buSzPct val="50000"/>
              <a:buFont typeface="Arial"/>
              <a:buNone/>
            </a:pPr>
            <a:r>
              <a:rPr lang="en" sz="2200">
                <a:latin typeface="Consolas"/>
                <a:ea typeface="Consolas"/>
                <a:cs typeface="Consolas"/>
                <a:sym typeface="Consolas"/>
              </a:rPr>
              <a:t>  boa(name :: String, length :: Number, eats :: String)</a:t>
            </a:r>
          </a:p>
          <a:p>
            <a:pPr lvl="0">
              <a:spcBef>
                <a:spcPts val="0"/>
              </a:spcBef>
              <a:buClr>
                <a:schemeClr val="dk1"/>
              </a:buClr>
              <a:buSzPct val="50000"/>
              <a:buFont typeface="Arial"/>
              <a:buNone/>
            </a:pPr>
            <a:r>
              <a:rPr lang="en" sz="2200">
                <a:latin typeface="Consolas"/>
                <a:ea typeface="Consolas"/>
                <a:cs typeface="Consolas"/>
                <a:sym typeface="Consolas"/>
              </a:rPr>
              <a:t>end</a:t>
            </a:r>
          </a:p>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predicate</a:t>
            </a:r>
            <a:r>
              <a:rPr lang="en" sz="2200">
                <a:latin typeface="Consolas"/>
                <a:ea typeface="Consolas"/>
                <a:cs typeface="Consolas"/>
                <a:sym typeface="Consolas"/>
              </a:rPr>
              <a:t> function</a:t>
            </a:r>
          </a:p>
          <a:p>
            <a:pPr lvl="0">
              <a:spcBef>
                <a:spcPts val="0"/>
              </a:spcBef>
              <a:buNone/>
            </a:pPr>
            <a:r>
              <a:rPr lang="en" sz="2200">
                <a:latin typeface="Consolas"/>
                <a:ea typeface="Consolas"/>
                <a:cs typeface="Consolas"/>
                <a:sym typeface="Consolas"/>
              </a:rPr>
              <a:t># is-boa: Data -&gt; Boolean</a:t>
            </a:r>
          </a:p>
          <a:p>
            <a:pPr lvl="0">
              <a:spcBef>
                <a:spcPts val="0"/>
              </a:spcBef>
              <a:buNone/>
            </a:pPr>
            <a:endParaRPr sz="2200">
              <a:latin typeface="Consolas"/>
              <a:ea typeface="Consolas"/>
              <a:cs typeface="Consolas"/>
              <a:sym typeface="Consolas"/>
            </a:endParaRPr>
          </a:p>
          <a:p>
            <a:pPr lvl="0">
              <a:spcBef>
                <a:spcPts val="0"/>
              </a:spcBef>
              <a:buClr>
                <a:schemeClr val="dk1"/>
              </a:buClr>
              <a:buSzPct val="50000"/>
              <a:buFont typeface="Arial"/>
              <a:buNone/>
            </a:pPr>
            <a:r>
              <a:rPr lang="en" sz="2200">
                <a:latin typeface="Consolas"/>
                <a:ea typeface="Consolas"/>
                <a:cs typeface="Consolas"/>
                <a:sym typeface="Consolas"/>
              </a:rPr>
              <a:t>B2 = boa("Slim", 50, "homework")</a:t>
            </a:r>
          </a:p>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is-boa(B2) -&gt; true</a:t>
            </a:r>
          </a:p>
          <a:p>
            <a:pPr lvl="0" rtl="0">
              <a:spcBef>
                <a:spcPts val="0"/>
              </a:spcBef>
              <a:buNone/>
            </a:pPr>
            <a:endParaRPr sz="2200">
              <a:latin typeface="Consolas"/>
              <a:ea typeface="Consolas"/>
              <a:cs typeface="Consolas"/>
              <a:sym typeface="Consolas"/>
            </a:endParaRPr>
          </a:p>
        </p:txBody>
      </p:sp>
      <p:pic>
        <p:nvPicPr>
          <p:cNvPr id="127" name="Shape 127"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258620012"/>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write 3 examples of boa-fit-cage </a:t>
            </a:r>
          </a:p>
        </p:txBody>
      </p:sp>
      <p:sp>
        <p:nvSpPr>
          <p:cNvPr id="133" name="Shape 133"/>
          <p:cNvSpPr txBox="1">
            <a:spLocks noGrp="1"/>
          </p:cNvSpPr>
          <p:nvPr>
            <p:ph type="body" idx="1"/>
          </p:nvPr>
        </p:nvSpPr>
        <p:spPr>
          <a:xfrm>
            <a:off x="62225" y="1614033"/>
            <a:ext cx="9081900" cy="4967700"/>
          </a:xfrm>
          <a:prstGeom prst="rect">
            <a:avLst/>
          </a:prstGeom>
        </p:spPr>
        <p:txBody>
          <a:bodyPr lIns="91425" tIns="91425" rIns="91425" bIns="91425" anchor="t" anchorCtr="0">
            <a:noAutofit/>
          </a:bodyPr>
          <a:lstStyle/>
          <a:p>
            <a:pPr lvl="0" rtl="0">
              <a:spcBef>
                <a:spcPts val="0"/>
              </a:spcBef>
              <a:buNone/>
            </a:pPr>
            <a:r>
              <a:rPr lang="en" sz="1800">
                <a:latin typeface="Consolas"/>
                <a:ea typeface="Consolas"/>
                <a:cs typeface="Consolas"/>
                <a:sym typeface="Consolas"/>
              </a:rPr>
              <a:t>fun boa-fit-cage(aboa :: Boa, limit :: Number) -&gt; Boolean:</a:t>
            </a:r>
          </a:p>
          <a:p>
            <a:pPr lvl="0">
              <a:spcBef>
                <a:spcPts val="0"/>
              </a:spcBef>
              <a:buNone/>
            </a:pPr>
            <a:r>
              <a:rPr lang="en" sz="2200">
                <a:latin typeface="Consolas"/>
                <a:ea typeface="Consolas"/>
                <a:cs typeface="Consolas"/>
                <a:sym typeface="Consolas"/>
              </a:rPr>
              <a:t>  doc: “consumes a boa and a limit and produces true if the boa will fit inside the cage, false if it will not”</a:t>
            </a:r>
          </a:p>
          <a:p>
            <a:pPr lvl="0">
              <a:spcBef>
                <a:spcPts val="0"/>
              </a:spcBef>
              <a:buNone/>
            </a:pPr>
            <a:endParaRPr sz="2200">
              <a:latin typeface="Consolas"/>
              <a:ea typeface="Consolas"/>
              <a:cs typeface="Consolas"/>
              <a:sym typeface="Consolas"/>
            </a:endParaRPr>
          </a:p>
          <a:p>
            <a:pPr lvl="0" rtl="0">
              <a:spcBef>
                <a:spcPts val="0"/>
              </a:spcBef>
              <a:buNone/>
            </a:pPr>
            <a:endParaRPr sz="2200">
              <a:latin typeface="Consolas"/>
              <a:ea typeface="Consolas"/>
              <a:cs typeface="Consolas"/>
              <a:sym typeface="Consolas"/>
            </a:endParaRPr>
          </a:p>
        </p:txBody>
      </p:sp>
      <p:pic>
        <p:nvPicPr>
          <p:cNvPr id="134" name="Shape 134"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1650674524"/>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write 3 examples of boa-fit-cage </a:t>
            </a:r>
          </a:p>
        </p:txBody>
      </p:sp>
      <p:sp>
        <p:nvSpPr>
          <p:cNvPr id="140" name="Shape 140"/>
          <p:cNvSpPr txBox="1">
            <a:spLocks noGrp="1"/>
          </p:cNvSpPr>
          <p:nvPr>
            <p:ph type="body" idx="1"/>
          </p:nvPr>
        </p:nvSpPr>
        <p:spPr>
          <a:xfrm>
            <a:off x="31050" y="1070383"/>
            <a:ext cx="9081900" cy="5668800"/>
          </a:xfrm>
          <a:prstGeom prst="rect">
            <a:avLst/>
          </a:prstGeom>
        </p:spPr>
        <p:txBody>
          <a:bodyPr lIns="91425" tIns="91425" rIns="91425" bIns="91425" anchor="t" anchorCtr="0">
            <a:noAutofit/>
          </a:bodyPr>
          <a:lstStyle/>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fun boa-fit-cage(aboa :: Boa, limit :: Number) -&gt; Boolean:</a:t>
            </a:r>
          </a:p>
          <a:p>
            <a:pPr lvl="0" rtl="0">
              <a:spcBef>
                <a:spcPts val="0"/>
              </a:spcBef>
              <a:buNone/>
            </a:pPr>
            <a:r>
              <a:rPr lang="en" sz="2200">
                <a:latin typeface="Consolas"/>
                <a:ea typeface="Consolas"/>
                <a:cs typeface="Consolas"/>
                <a:sym typeface="Consolas"/>
              </a:rPr>
              <a:t>  doc: “consumes a boa and a limit and produces true if the boa will fit inside the cage, false if it will not”</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  aboa.length &lt;= limit  </a:t>
            </a:r>
          </a:p>
          <a:p>
            <a:pPr lvl="0">
              <a:spcBef>
                <a:spcPts val="0"/>
              </a:spcBef>
              <a:buNone/>
            </a:pPr>
            <a:r>
              <a:rPr lang="en" sz="2200">
                <a:latin typeface="Consolas"/>
                <a:ea typeface="Consolas"/>
                <a:cs typeface="Consolas"/>
                <a:sym typeface="Consolas"/>
              </a:rPr>
              <a:t>end</a:t>
            </a:r>
          </a:p>
          <a:p>
            <a:pPr lvl="0" rtl="0">
              <a:spcBef>
                <a:spcPts val="0"/>
              </a:spcBef>
              <a:buNone/>
            </a:pPr>
            <a:r>
              <a:rPr lang="en" sz="2200">
                <a:latin typeface="Consolas"/>
                <a:ea typeface="Consolas"/>
                <a:cs typeface="Consolas"/>
                <a:sym typeface="Consolas"/>
              </a:rPr>
              <a:t>check:</a:t>
            </a:r>
          </a:p>
          <a:p>
            <a:pPr lvl="0" rtl="0">
              <a:spcBef>
                <a:spcPts val="0"/>
              </a:spcBef>
              <a:buNone/>
            </a:pPr>
            <a:r>
              <a:rPr lang="en" sz="2200">
                <a:latin typeface="Consolas"/>
                <a:ea typeface="Consolas"/>
                <a:cs typeface="Consolas"/>
                <a:sym typeface="Consolas"/>
              </a:rPr>
              <a:t>  boa-fit-cage(B2), 10)                       is false</a:t>
            </a:r>
          </a:p>
          <a:p>
            <a:pPr lvl="0" rtl="0">
              <a:spcBef>
                <a:spcPts val="0"/>
              </a:spcBef>
              <a:buNone/>
            </a:pPr>
            <a:r>
              <a:rPr lang="en" sz="2200">
                <a:latin typeface="Consolas"/>
                <a:ea typeface="Consolas"/>
                <a:cs typeface="Consolas"/>
                <a:sym typeface="Consolas"/>
              </a:rPr>
              <a:t>  boa-fit-cage(boa("Slinky", 30, "pets"), 30) is true</a:t>
            </a:r>
          </a:p>
          <a:p>
            <a:pPr lvl="0" rtl="0">
              <a:spcBef>
                <a:spcPts val="0"/>
              </a:spcBef>
              <a:buNone/>
            </a:pPr>
            <a:r>
              <a:rPr lang="en" sz="2200">
                <a:latin typeface="Consolas"/>
                <a:ea typeface="Consolas"/>
                <a:cs typeface="Consolas"/>
                <a:sym typeface="Consolas"/>
              </a:rPr>
              <a:t>  boa-fit-cage(boa(“Slinky”, 30, “pets”), 55) is true</a:t>
            </a:r>
          </a:p>
          <a:p>
            <a:pPr lvl="0" rtl="0">
              <a:spcBef>
                <a:spcPts val="0"/>
              </a:spcBef>
              <a:buNone/>
            </a:pPr>
            <a:r>
              <a:rPr lang="en" sz="2200">
                <a:latin typeface="Consolas"/>
                <a:ea typeface="Consolas"/>
                <a:cs typeface="Consolas"/>
                <a:sym typeface="Consolas"/>
              </a:rPr>
              <a:t>end</a:t>
            </a:r>
          </a:p>
        </p:txBody>
      </p:sp>
    </p:spTree>
    <p:extLst>
      <p:ext uri="{BB962C8B-B14F-4D97-AF65-F5344CB8AC3E}">
        <p14:creationId xmlns:p14="http://schemas.microsoft.com/office/powerpoint/2010/main" val="3141162221"/>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 a dillo is a dillo(number, boolean)</a:t>
            </a:r>
          </a:p>
        </p:txBody>
      </p:sp>
      <p:sp>
        <p:nvSpPr>
          <p:cNvPr id="146" name="Shape 146"/>
          <p:cNvSpPr txBox="1">
            <a:spLocks noGrp="1"/>
          </p:cNvSpPr>
          <p:nvPr>
            <p:ph type="body" idx="1"/>
          </p:nvPr>
        </p:nvSpPr>
        <p:spPr>
          <a:xfrm>
            <a:off x="62225" y="1106033"/>
            <a:ext cx="9081900" cy="5668800"/>
          </a:xfrm>
          <a:prstGeom prst="rect">
            <a:avLst/>
          </a:prstGeom>
        </p:spPr>
        <p:txBody>
          <a:bodyPr lIns="91425" tIns="91425" rIns="91425" bIns="91425" anchor="t" anchorCtr="0">
            <a:noAutofit/>
          </a:bodyPr>
          <a:lstStyle/>
          <a:p>
            <a:pPr lvl="0" rtl="0">
              <a:spcBef>
                <a:spcPts val="0"/>
              </a:spcBef>
              <a:buNone/>
            </a:pPr>
            <a:r>
              <a:rPr lang="en" sz="2200">
                <a:latin typeface="Consolas"/>
                <a:ea typeface="Consolas"/>
                <a:cs typeface="Consolas"/>
                <a:sym typeface="Consolas"/>
              </a:rPr>
              <a:t>data Armadillo:</a:t>
            </a:r>
          </a:p>
          <a:p>
            <a:pPr lvl="0" rtl="0">
              <a:spcBef>
                <a:spcPts val="0"/>
              </a:spcBef>
              <a:buNone/>
            </a:pPr>
            <a:r>
              <a:rPr lang="en" sz="2200">
                <a:latin typeface="Consolas"/>
                <a:ea typeface="Consolas"/>
                <a:cs typeface="Consolas"/>
                <a:sym typeface="Consolas"/>
              </a:rPr>
              <a:t>  | dillo(length :: Number, dead :: Boolean)</a:t>
            </a:r>
          </a:p>
          <a:p>
            <a:pPr lvl="0" rtl="0">
              <a:spcBef>
                <a:spcPts val="0"/>
              </a:spcBef>
              <a:buNone/>
            </a:pPr>
            <a:r>
              <a:rPr lang="en" sz="2200">
                <a:latin typeface="Consolas"/>
                <a:ea typeface="Consolas"/>
                <a:cs typeface="Consolas"/>
                <a:sym typeface="Consolas"/>
              </a:rPr>
              <a:t>end</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D1 = dillo(20, true)</a:t>
            </a:r>
          </a:p>
          <a:p>
            <a:pPr lvl="0" rtl="0">
              <a:spcBef>
                <a:spcPts val="0"/>
              </a:spcBef>
              <a:buNone/>
            </a:pPr>
            <a:r>
              <a:rPr lang="en" sz="2200">
                <a:latin typeface="Consolas"/>
                <a:ea typeface="Consolas"/>
                <a:cs typeface="Consolas"/>
                <a:sym typeface="Consolas"/>
              </a:rPr>
              <a:t>D2 = dillo(5, false)</a:t>
            </a:r>
          </a:p>
          <a:p>
            <a:pPr lvl="0" rtl="0">
              <a:spcBef>
                <a:spcPts val="0"/>
              </a:spcBef>
              <a:buNone/>
            </a:pPr>
            <a:endParaRPr sz="2200">
              <a:latin typeface="Consolas"/>
              <a:ea typeface="Consolas"/>
              <a:cs typeface="Consolas"/>
              <a:sym typeface="Consolas"/>
            </a:endParaRPr>
          </a:p>
        </p:txBody>
      </p:sp>
    </p:spTree>
    <p:extLst>
      <p:ext uri="{BB962C8B-B14F-4D97-AF65-F5344CB8AC3E}">
        <p14:creationId xmlns:p14="http://schemas.microsoft.com/office/powerpoint/2010/main" val="3185071270"/>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 hit-with-truck: dillo -&gt; dillo</a:t>
            </a:r>
          </a:p>
        </p:txBody>
      </p:sp>
      <p:sp>
        <p:nvSpPr>
          <p:cNvPr id="152" name="Shape 152"/>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36666"/>
              <a:buFont typeface="Arial"/>
              <a:buNone/>
            </a:pPr>
            <a:r>
              <a:rPr lang="en"/>
              <a:t> # return dead dillo one unit longer than given dillo </a:t>
            </a:r>
          </a:p>
          <a:p>
            <a:pPr lvl="0">
              <a:spcBef>
                <a:spcPts val="0"/>
              </a:spcBef>
              <a:buNone/>
            </a:pPr>
            <a:endParaRPr/>
          </a:p>
        </p:txBody>
      </p:sp>
      <p:sp>
        <p:nvSpPr>
          <p:cNvPr id="153" name="Shape 153"/>
          <p:cNvSpPr txBox="1"/>
          <p:nvPr/>
        </p:nvSpPr>
        <p:spPr>
          <a:xfrm>
            <a:off x="1617725" y="2696200"/>
            <a:ext cx="4998300" cy="3442800"/>
          </a:xfrm>
          <a:prstGeom prst="rect">
            <a:avLst/>
          </a:prstGeom>
          <a:noFill/>
          <a:ln>
            <a:noFill/>
          </a:ln>
        </p:spPr>
        <p:txBody>
          <a:bodyPr lIns="91425" tIns="91425" rIns="91425" bIns="91425" anchor="t" anchorCtr="0">
            <a:noAutofit/>
          </a:bodyPr>
          <a:lstStyle/>
          <a:p>
            <a:pPr lvl="0">
              <a:spcBef>
                <a:spcPts val="0"/>
              </a:spcBef>
              <a:buNone/>
            </a:pPr>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2807610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Other math function</a:t>
            </a:r>
          </a:p>
        </p:txBody>
      </p:sp>
      <p:sp>
        <p:nvSpPr>
          <p:cNvPr id="100" name="Shape 100"/>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highlight>
                  <a:srgbClr val="FFFFFF"/>
                </a:highlight>
                <a:latin typeface="Times New Roman"/>
                <a:ea typeface="Times New Roman"/>
                <a:cs typeface="Times New Roman"/>
                <a:sym typeface="Times New Roman"/>
              </a:rPr>
              <a:t>Here are some of the operations on numbers that our language provides: </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4"/>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5"/>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6"/>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7"/>
              </a:rPr>
              <a:t>abs</a:t>
            </a:r>
            <a:r>
              <a:rPr lang="en" sz="2400">
                <a:solidFill>
                  <a:srgbClr val="000000"/>
                </a:solidFill>
                <a:highlight>
                  <a:srgbClr val="FFFFFF"/>
                </a:highlight>
                <a:latin typeface="Times New Roman"/>
                <a:ea typeface="Times New Roman"/>
                <a:cs typeface="Times New Roman"/>
                <a:sym typeface="Times New Roman"/>
              </a:rPr>
              <a:t>, </a:t>
            </a:r>
            <a:r>
              <a:rPr lang="en" sz="2400" u="sng">
                <a:solidFill>
                  <a:srgbClr val="0077AA"/>
                </a:solidFill>
                <a:highlight>
                  <a:srgbClr val="FFFFFF"/>
                </a:highlight>
                <a:latin typeface="Verdana"/>
                <a:ea typeface="Verdana"/>
                <a:cs typeface="Verdana"/>
                <a:sym typeface="Verdana"/>
                <a:hlinkClick r:id="rId8"/>
              </a:rPr>
              <a:t>add1</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9"/>
              </a:rPr>
              <a:t>ceiling</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0"/>
              </a:rPr>
              <a:t>denominator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1"/>
              </a:rPr>
              <a:t>exact-&gt;inexact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2"/>
              </a:rPr>
              <a:t>expt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3"/>
              </a:rPr>
              <a:t>floor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4"/>
              </a:rPr>
              <a:t>gcd</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5"/>
              </a:rPr>
              <a:t>log</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6"/>
              </a:rPr>
              <a:t>max</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7"/>
              </a:rPr>
              <a:t>numerator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8"/>
              </a:rPr>
              <a:t>quotient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9"/>
              </a:rPr>
              <a:t>random</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20"/>
              </a:rPr>
              <a:t>remainder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21"/>
              </a:rPr>
              <a:t>sqr</a:t>
            </a:r>
            <a:r>
              <a:rPr lang="en" sz="2400">
                <a:solidFill>
                  <a:srgbClr val="000000"/>
                </a:solidFill>
                <a:highlight>
                  <a:srgbClr val="FFFFFF"/>
                </a:highlight>
                <a:latin typeface="Times New Roman"/>
                <a:ea typeface="Times New Roman"/>
                <a:cs typeface="Times New Roman"/>
                <a:sym typeface="Times New Roman"/>
              </a:rPr>
              <a:t>, and </a:t>
            </a:r>
            <a:r>
              <a:rPr lang="en" sz="2400">
                <a:solidFill>
                  <a:srgbClr val="0077AA"/>
                </a:solidFill>
                <a:highlight>
                  <a:srgbClr val="FFFFFF"/>
                </a:highlight>
                <a:latin typeface="Verdana"/>
                <a:ea typeface="Verdana"/>
                <a:cs typeface="Verdana"/>
                <a:sym typeface="Verdana"/>
                <a:hlinkClick r:id="rId22"/>
              </a:rPr>
              <a:t>tan</a:t>
            </a:r>
            <a:r>
              <a:rPr lang="en" sz="2400">
                <a:solidFill>
                  <a:srgbClr val="000000"/>
                </a:solidFill>
                <a:highlight>
                  <a:srgbClr val="FFFFFF"/>
                </a:highlight>
                <a:latin typeface="Times New Roman"/>
                <a:ea typeface="Times New Roman"/>
                <a:cs typeface="Times New Roman"/>
                <a:sym typeface="Times New Roman"/>
              </a:rPr>
              <a:t>. </a:t>
            </a:r>
          </a:p>
        </p:txBody>
      </p:sp>
    </p:spTree>
    <p:extLst>
      <p:ext uri="{BB962C8B-B14F-4D97-AF65-F5344CB8AC3E}">
        <p14:creationId xmlns:p14="http://schemas.microsoft.com/office/powerpoint/2010/main" val="1436820656"/>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 hit-with-truck: dillo -&gt; dillo</a:t>
            </a:r>
          </a:p>
        </p:txBody>
      </p:sp>
      <p:sp>
        <p:nvSpPr>
          <p:cNvPr id="159" name="Shape 159"/>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None/>
            </a:pPr>
            <a:r>
              <a:rPr lang="en"/>
              <a:t> # return dead dillo one unit longer than given dillo </a:t>
            </a:r>
          </a:p>
          <a:p>
            <a:pPr lvl="0" rtl="0">
              <a:spcBef>
                <a:spcPts val="0"/>
              </a:spcBef>
              <a:buNone/>
            </a:pPr>
            <a:endParaRPr/>
          </a:p>
        </p:txBody>
      </p:sp>
      <p:sp>
        <p:nvSpPr>
          <p:cNvPr id="160" name="Shape 160"/>
          <p:cNvSpPr txBox="1"/>
          <p:nvPr/>
        </p:nvSpPr>
        <p:spPr>
          <a:xfrm>
            <a:off x="1617725" y="2696200"/>
            <a:ext cx="4998300" cy="3442800"/>
          </a:xfrm>
          <a:prstGeom prst="rect">
            <a:avLst/>
          </a:prstGeom>
          <a:noFill/>
          <a:ln>
            <a:noFill/>
          </a:ln>
        </p:spPr>
        <p:txBody>
          <a:bodyPr lIns="91425" tIns="91425" rIns="91425" bIns="91425" anchor="t" anchorCtr="0">
            <a:noAutofit/>
          </a:bodyPr>
          <a:lstStyle/>
          <a:p>
            <a:pPr lvl="0" rtl="0">
              <a:spcBef>
                <a:spcPts val="0"/>
              </a:spcBef>
              <a:buNone/>
            </a:pPr>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276996504"/>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 a tiger is a tiger(string, number, product)</a:t>
            </a:r>
          </a:p>
        </p:txBody>
      </p:sp>
      <p:sp>
        <p:nvSpPr>
          <p:cNvPr id="166" name="Shape 166"/>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a:t># a product is a product(string, string)</a:t>
            </a:r>
          </a:p>
          <a:p>
            <a:pPr lvl="0" rtl="0">
              <a:spcBef>
                <a:spcPts val="0"/>
              </a:spcBef>
              <a:buClr>
                <a:schemeClr val="dk1"/>
              </a:buClr>
              <a:buSzPct val="61111"/>
              <a:buFont typeface="Arial"/>
              <a:buNone/>
            </a:pPr>
            <a:r>
              <a:rPr lang="en" sz="1800"/>
              <a:t>data Product:</a:t>
            </a:r>
          </a:p>
          <a:p>
            <a:pPr lvl="0" rtl="0">
              <a:spcBef>
                <a:spcPts val="0"/>
              </a:spcBef>
              <a:buClr>
                <a:schemeClr val="dk1"/>
              </a:buClr>
              <a:buSzPct val="61111"/>
              <a:buFont typeface="Arial"/>
              <a:buNone/>
            </a:pPr>
            <a:r>
              <a:rPr lang="en" sz="1800"/>
              <a:t>  | product(item :: String, company :: String)</a:t>
            </a:r>
          </a:p>
          <a:p>
            <a:pPr lvl="0" rtl="0">
              <a:spcBef>
                <a:spcPts val="0"/>
              </a:spcBef>
              <a:buClr>
                <a:schemeClr val="dk1"/>
              </a:buClr>
              <a:buSzPct val="61111"/>
              <a:buFont typeface="Arial"/>
              <a:buNone/>
            </a:pPr>
            <a:r>
              <a:rPr lang="en" sz="1800"/>
              <a:t>end</a:t>
            </a:r>
          </a:p>
          <a:p>
            <a:pPr lvl="0" rtl="0">
              <a:spcBef>
                <a:spcPts val="0"/>
              </a:spcBef>
              <a:buClr>
                <a:schemeClr val="dk1"/>
              </a:buClr>
              <a:buSzPct val="61111"/>
              <a:buFont typeface="Arial"/>
              <a:buNone/>
            </a:pPr>
            <a:endParaRPr sz="1800"/>
          </a:p>
          <a:p>
            <a:pPr lvl="0" rtl="0">
              <a:spcBef>
                <a:spcPts val="0"/>
              </a:spcBef>
              <a:buClr>
                <a:schemeClr val="dk1"/>
              </a:buClr>
              <a:buSzPct val="61111"/>
              <a:buFont typeface="Arial"/>
              <a:buNone/>
            </a:pPr>
            <a:r>
              <a:rPr lang="en" sz="1800"/>
              <a:t># a tiger is a tiger(string, number, product)</a:t>
            </a:r>
          </a:p>
          <a:p>
            <a:pPr lvl="0" rtl="0">
              <a:spcBef>
                <a:spcPts val="0"/>
              </a:spcBef>
              <a:buClr>
                <a:schemeClr val="dk1"/>
              </a:buClr>
              <a:buSzPct val="61111"/>
              <a:buFont typeface="Arial"/>
              <a:buNone/>
            </a:pPr>
            <a:r>
              <a:rPr lang="en" sz="1800"/>
              <a:t>data Tiger:</a:t>
            </a:r>
          </a:p>
          <a:p>
            <a:pPr lvl="0" rtl="0">
              <a:spcBef>
                <a:spcPts val="0"/>
              </a:spcBef>
              <a:buClr>
                <a:schemeClr val="dk1"/>
              </a:buClr>
              <a:buSzPct val="61111"/>
              <a:buFont typeface="Arial"/>
              <a:buNone/>
            </a:pPr>
            <a:r>
              <a:rPr lang="en" sz="1800"/>
              <a:t>  | tiger(name :: String, length :: Number, sells :: Product)</a:t>
            </a:r>
          </a:p>
          <a:p>
            <a:pPr lvl="0" rtl="0">
              <a:spcBef>
                <a:spcPts val="0"/>
              </a:spcBef>
              <a:buNone/>
            </a:pPr>
            <a:r>
              <a:rPr lang="en" sz="1800"/>
              <a:t>end</a:t>
            </a:r>
          </a:p>
        </p:txBody>
      </p:sp>
    </p:spTree>
    <p:extLst>
      <p:ext uri="{BB962C8B-B14F-4D97-AF65-F5344CB8AC3E}">
        <p14:creationId xmlns:p14="http://schemas.microsoft.com/office/powerpoint/2010/main" val="2760260628"/>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 a tiger is a tiger(string, number, product)</a:t>
            </a:r>
          </a:p>
        </p:txBody>
      </p:sp>
      <p:sp>
        <p:nvSpPr>
          <p:cNvPr id="172" name="Shape 172"/>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None/>
            </a:pPr>
            <a:r>
              <a:rPr lang="en"/>
              <a:t>Design a function called sells-gas, which returns true if a given tiger sells gas</a:t>
            </a:r>
          </a:p>
        </p:txBody>
      </p:sp>
    </p:spTree>
    <p:extLst>
      <p:ext uri="{BB962C8B-B14F-4D97-AF65-F5344CB8AC3E}">
        <p14:creationId xmlns:p14="http://schemas.microsoft.com/office/powerpoint/2010/main" val="4082453370"/>
      </p:ext>
    </p:extLst>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ctrTitle"/>
          </p:nvPr>
        </p:nvSpPr>
        <p:spPr>
          <a:xfrm>
            <a:off x="311708" y="992766"/>
            <a:ext cx="8520600" cy="2736900"/>
          </a:xfrm>
          <a:prstGeom prst="rect">
            <a:avLst/>
          </a:prstGeom>
        </p:spPr>
        <p:txBody>
          <a:bodyPr lIns="91425" tIns="91425" rIns="91425" bIns="91425" anchor="b" anchorCtr="0">
            <a:noAutofit/>
          </a:bodyPr>
          <a:lstStyle/>
          <a:p>
            <a:pPr lvl="0">
              <a:spcBef>
                <a:spcPts val="0"/>
              </a:spcBef>
              <a:buNone/>
            </a:pPr>
            <a:endParaRPr/>
          </a:p>
        </p:txBody>
      </p:sp>
      <p:sp>
        <p:nvSpPr>
          <p:cNvPr id="80" name="Shape 80"/>
          <p:cNvSpPr txBox="1">
            <a:spLocks noGrp="1"/>
          </p:cNvSpPr>
          <p:nvPr>
            <p:ph type="subTitle" idx="1"/>
          </p:nvPr>
        </p:nvSpPr>
        <p:spPr>
          <a:xfrm>
            <a:off x="311700" y="3778833"/>
            <a:ext cx="8520600" cy="10569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56114088"/>
      </p:ext>
    </p:extLst>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212366"/>
            <a:ext cx="8520600" cy="763500"/>
          </a:xfrm>
          <a:prstGeom prst="rect">
            <a:avLst/>
          </a:prstGeom>
        </p:spPr>
        <p:txBody>
          <a:bodyPr lIns="91425" tIns="91425" rIns="91425" bIns="91425" anchor="t" anchorCtr="0">
            <a:noAutofit/>
          </a:bodyPr>
          <a:lstStyle/>
          <a:p>
            <a:pPr lvl="0">
              <a:spcBef>
                <a:spcPts val="0"/>
              </a:spcBef>
              <a:buNone/>
            </a:pPr>
            <a:r>
              <a:rPr lang="en"/>
              <a:t>Do Now:</a:t>
            </a:r>
          </a:p>
        </p:txBody>
      </p:sp>
      <p:sp>
        <p:nvSpPr>
          <p:cNvPr id="86" name="Shape 86"/>
          <p:cNvSpPr txBox="1">
            <a:spLocks noGrp="1"/>
          </p:cNvSpPr>
          <p:nvPr>
            <p:ph type="body" idx="1"/>
          </p:nvPr>
        </p:nvSpPr>
        <p:spPr>
          <a:xfrm>
            <a:off x="311700" y="728758"/>
            <a:ext cx="8520600" cy="4555200"/>
          </a:xfrm>
          <a:prstGeom prst="rect">
            <a:avLst/>
          </a:prstGeom>
        </p:spPr>
        <p:txBody>
          <a:bodyPr lIns="91425" tIns="91425" rIns="91425" bIns="91425" anchor="t" anchorCtr="0">
            <a:noAutofit/>
          </a:bodyPr>
          <a:lstStyle/>
          <a:p>
            <a:pPr lvl="0">
              <a:lnSpc>
                <a:spcPct val="100000"/>
              </a:lnSpc>
              <a:spcBef>
                <a:spcPts val="0"/>
              </a:spcBef>
              <a:spcAft>
                <a:spcPts val="0"/>
              </a:spcAft>
              <a:buNone/>
            </a:pPr>
            <a:r>
              <a:rPr lang="en">
                <a:solidFill>
                  <a:srgbClr val="000000"/>
                </a:solidFill>
                <a:latin typeface="Courier New"/>
                <a:ea typeface="Courier New"/>
                <a:cs typeface="Courier New"/>
                <a:sym typeface="Courier New"/>
              </a:rPr>
              <a:t>data ITunesSong: song(name   :: String, </a:t>
            </a:r>
          </a:p>
          <a:p>
            <a:pPr lvl="0">
              <a:lnSpc>
                <a:spcPct val="100000"/>
              </a:lnSpc>
              <a:spcBef>
                <a:spcPts val="0"/>
              </a:spcBef>
              <a:spcAft>
                <a:spcPts val="0"/>
              </a:spcAft>
              <a:buNone/>
            </a:pPr>
            <a:r>
              <a:rPr lang="en">
                <a:solidFill>
                  <a:srgbClr val="000000"/>
                </a:solidFill>
                <a:latin typeface="Courier New"/>
                <a:ea typeface="Courier New"/>
                <a:cs typeface="Courier New"/>
                <a:sym typeface="Courier New"/>
              </a:rPr>
              <a:t>                      singer :: String, </a:t>
            </a:r>
          </a:p>
          <a:p>
            <a:pPr lvl="0" rtl="0">
              <a:lnSpc>
                <a:spcPct val="100000"/>
              </a:lnSpc>
              <a:spcBef>
                <a:spcPts val="0"/>
              </a:spcBef>
              <a:spcAft>
                <a:spcPts val="0"/>
              </a:spcAft>
              <a:buNone/>
            </a:pPr>
            <a:r>
              <a:rPr lang="en">
                <a:solidFill>
                  <a:srgbClr val="000000"/>
                </a:solidFill>
                <a:latin typeface="Courier New"/>
                <a:ea typeface="Courier New"/>
                <a:cs typeface="Courier New"/>
                <a:sym typeface="Courier New"/>
              </a:rPr>
              <a:t>                      Year   :: Number) end</a:t>
            </a:r>
          </a:p>
          <a:p>
            <a:pPr lvl="0">
              <a:lnSpc>
                <a:spcPct val="100000"/>
              </a:lnSpc>
              <a:spcBef>
                <a:spcPts val="0"/>
              </a:spcBef>
              <a:spcAft>
                <a:spcPts val="0"/>
              </a:spcAft>
              <a:buNone/>
            </a:pPr>
            <a:endParaRPr>
              <a:solidFill>
                <a:srgbClr val="000000"/>
              </a:solidFill>
              <a:latin typeface="Courier New"/>
              <a:ea typeface="Courier New"/>
              <a:cs typeface="Courier New"/>
              <a:sym typeface="Courier New"/>
            </a:endParaRPr>
          </a:p>
          <a:p>
            <a:pPr lvl="0">
              <a:spcBef>
                <a:spcPts val="0"/>
              </a:spcBef>
              <a:spcAft>
                <a:spcPts val="0"/>
              </a:spcAft>
              <a:buClr>
                <a:schemeClr val="dk1"/>
              </a:buClr>
              <a:buSzPct val="61111"/>
              <a:buFont typeface="Arial"/>
              <a:buNone/>
            </a:pPr>
            <a:r>
              <a:rPr lang="en">
                <a:solidFill>
                  <a:srgbClr val="000000"/>
                </a:solidFill>
                <a:latin typeface="Courier New"/>
                <a:ea typeface="Courier New"/>
                <a:cs typeface="Courier New"/>
                <a:sym typeface="Courier New"/>
              </a:rPr>
              <a:t>lver   = song("La Vie en Rose", "Édith Piaf", 1945)</a:t>
            </a:r>
          </a:p>
          <a:p>
            <a:pPr lvl="0">
              <a:spcBef>
                <a:spcPts val="0"/>
              </a:spcBef>
              <a:spcAft>
                <a:spcPts val="0"/>
              </a:spcAft>
              <a:buClr>
                <a:schemeClr val="dk1"/>
              </a:buClr>
              <a:buSzPct val="61111"/>
              <a:buFont typeface="Arial"/>
              <a:buNone/>
            </a:pPr>
            <a:r>
              <a:rPr lang="en">
                <a:solidFill>
                  <a:srgbClr val="000000"/>
                </a:solidFill>
                <a:latin typeface="Courier New"/>
                <a:ea typeface="Courier New"/>
                <a:cs typeface="Courier New"/>
                <a:sym typeface="Courier New"/>
              </a:rPr>
              <a:t>so     = song("Stressed Out", "twenty one pilots", 2015)</a:t>
            </a:r>
          </a:p>
          <a:p>
            <a:pPr lvl="0" rtl="0">
              <a:spcBef>
                <a:spcPts val="0"/>
              </a:spcBef>
              <a:spcAft>
                <a:spcPts val="0"/>
              </a:spcAft>
              <a:buNone/>
            </a:pPr>
            <a:r>
              <a:rPr lang="en">
                <a:solidFill>
                  <a:srgbClr val="000000"/>
                </a:solidFill>
                <a:latin typeface="Courier New"/>
                <a:ea typeface="Courier New"/>
                <a:cs typeface="Courier New"/>
                <a:sym typeface="Courier New"/>
              </a:rPr>
              <a:t>wnkkhs = song("Waqt Ne Kiya Kya Haseen Sitam", </a:t>
            </a:r>
          </a:p>
          <a:p>
            <a:pPr lvl="0" rtl="0">
              <a:spcBef>
                <a:spcPts val="0"/>
              </a:spcBef>
              <a:spcAft>
                <a:spcPts val="0"/>
              </a:spcAft>
              <a:buNone/>
            </a:pPr>
            <a:r>
              <a:rPr lang="en">
                <a:solidFill>
                  <a:srgbClr val="000000"/>
                </a:solidFill>
                <a:latin typeface="Courier New"/>
                <a:ea typeface="Courier New"/>
                <a:cs typeface="Courier New"/>
                <a:sym typeface="Courier New"/>
              </a:rPr>
              <a:t>              "Geeta Dutt", </a:t>
            </a:r>
          </a:p>
          <a:p>
            <a:pPr lvl="0" rtl="0">
              <a:spcBef>
                <a:spcPts val="0"/>
              </a:spcBef>
              <a:spcAft>
                <a:spcPts val="0"/>
              </a:spcAft>
              <a:buNone/>
            </a:pPr>
            <a:r>
              <a:rPr lang="en">
                <a:solidFill>
                  <a:srgbClr val="000000"/>
                </a:solidFill>
                <a:latin typeface="Courier New"/>
                <a:ea typeface="Courier New"/>
                <a:cs typeface="Courier New"/>
                <a:sym typeface="Courier New"/>
              </a:rPr>
              <a:t>              1959)</a:t>
            </a:r>
          </a:p>
          <a:p>
            <a:pPr lvl="0" rtl="0">
              <a:spcBef>
                <a:spcPts val="0"/>
              </a:spcBef>
              <a:spcAft>
                <a:spcPts val="0"/>
              </a:spcAft>
              <a:buNone/>
            </a:pPr>
            <a:endParaRPr>
              <a:solidFill>
                <a:srgbClr val="000000"/>
              </a:solidFill>
              <a:latin typeface="Courier New"/>
              <a:ea typeface="Courier New"/>
              <a:cs typeface="Courier New"/>
              <a:sym typeface="Courier New"/>
            </a:endParaRPr>
          </a:p>
          <a:p>
            <a:pPr lvl="0" rtl="0">
              <a:spcBef>
                <a:spcPts val="0"/>
              </a:spcBef>
              <a:spcAft>
                <a:spcPts val="0"/>
              </a:spcAft>
              <a:buNone/>
            </a:pPr>
            <a:r>
              <a:rPr lang="en" b="1">
                <a:solidFill>
                  <a:srgbClr val="000000"/>
                </a:solidFill>
                <a:latin typeface="Courier New"/>
                <a:ea typeface="Courier New"/>
                <a:cs typeface="Courier New"/>
                <a:sym typeface="Courier New"/>
              </a:rPr>
              <a:t>#What happens if we instead write this?</a:t>
            </a:r>
          </a:p>
          <a:p>
            <a:pPr lvl="0" rtl="0">
              <a:spcBef>
                <a:spcPts val="0"/>
              </a:spcBef>
              <a:spcAft>
                <a:spcPts val="0"/>
              </a:spcAft>
              <a:buNone/>
            </a:pPr>
            <a:r>
              <a:rPr lang="en">
                <a:solidFill>
                  <a:srgbClr val="000000"/>
                </a:solidFill>
                <a:latin typeface="Courier New"/>
                <a:ea typeface="Courier New"/>
                <a:cs typeface="Courier New"/>
                <a:sym typeface="Courier New"/>
              </a:rPr>
              <a:t>lver :: String = song("La Vie en Rose", "Édith Piaf", 1945)</a:t>
            </a:r>
          </a:p>
          <a:p>
            <a:pPr lvl="0" rtl="0">
              <a:spcBef>
                <a:spcPts val="0"/>
              </a:spcBef>
              <a:spcAft>
                <a:spcPts val="0"/>
              </a:spcAft>
              <a:buNone/>
            </a:pPr>
            <a:r>
              <a:rPr lang="en" b="1">
                <a:solidFill>
                  <a:srgbClr val="000000"/>
                </a:solidFill>
                <a:latin typeface="Courier New"/>
                <a:ea typeface="Courier New"/>
                <a:cs typeface="Courier New"/>
                <a:sym typeface="Courier New"/>
              </a:rPr>
              <a:t>#What error do we get? How about if instead we write these?</a:t>
            </a:r>
          </a:p>
          <a:p>
            <a:pPr lvl="0" rtl="0">
              <a:spcBef>
                <a:spcPts val="0"/>
              </a:spcBef>
              <a:spcAft>
                <a:spcPts val="0"/>
              </a:spcAft>
              <a:buNone/>
            </a:pPr>
            <a:r>
              <a:rPr lang="en">
                <a:solidFill>
                  <a:srgbClr val="000000"/>
                </a:solidFill>
                <a:latin typeface="Courier New"/>
                <a:ea typeface="Courier New"/>
                <a:cs typeface="Courier New"/>
                <a:sym typeface="Courier New"/>
              </a:rPr>
              <a:t>lver :: song   = song("La Vie en Rose", "Édith Piaf", 1945)</a:t>
            </a:r>
          </a:p>
          <a:p>
            <a:pPr lvl="0" rtl="0">
              <a:spcBef>
                <a:spcPts val="0"/>
              </a:spcBef>
              <a:spcAft>
                <a:spcPts val="0"/>
              </a:spcAft>
              <a:buNone/>
            </a:pPr>
            <a:r>
              <a:rPr lang="en">
                <a:solidFill>
                  <a:srgbClr val="000000"/>
                </a:solidFill>
                <a:latin typeface="Courier New"/>
                <a:ea typeface="Courier New"/>
                <a:cs typeface="Courier New"/>
                <a:sym typeface="Courier New"/>
              </a:rPr>
              <a:t>lver :: 1      = song("La Vie en Rose", "Édith Piaf", 1945)</a:t>
            </a:r>
          </a:p>
          <a:p>
            <a:pPr lvl="0">
              <a:spcBef>
                <a:spcPts val="0"/>
              </a:spcBef>
              <a:spcAft>
                <a:spcPts val="0"/>
              </a:spcAft>
              <a:buNone/>
            </a:pPr>
            <a:endParaRPr>
              <a:solidFill>
                <a:srgbClr val="000000"/>
              </a:solidFill>
              <a:latin typeface="Courier New"/>
              <a:ea typeface="Courier New"/>
              <a:cs typeface="Courier New"/>
              <a:sym typeface="Courier New"/>
            </a:endParaRPr>
          </a:p>
          <a:p>
            <a:pPr lvl="0">
              <a:spcBef>
                <a:spcPts val="0"/>
              </a:spcBef>
              <a:buNone/>
            </a:pPr>
            <a:endParaRPr>
              <a:solidFill>
                <a:srgbClr val="000000"/>
              </a:solidFill>
              <a:latin typeface="Courier New"/>
              <a:ea typeface="Courier New"/>
              <a:cs typeface="Courier New"/>
              <a:sym typeface="Courier New"/>
            </a:endParaRPr>
          </a:p>
          <a:p>
            <a:pPr lvl="0">
              <a:spcBef>
                <a:spcPts val="0"/>
              </a:spcBef>
              <a:buClr>
                <a:schemeClr val="dk1"/>
              </a:buClr>
              <a:buSzPct val="61111"/>
              <a:buFont typeface="Arial"/>
              <a:buNone/>
            </a:pPr>
            <a:endParaRPr>
              <a:solidFill>
                <a:srgbClr val="000000"/>
              </a:solidFill>
              <a:latin typeface="Courier New"/>
              <a:ea typeface="Courier New"/>
              <a:cs typeface="Courier New"/>
              <a:sym typeface="Courier New"/>
            </a:endParaRPr>
          </a:p>
          <a:p>
            <a:pPr lvl="0">
              <a:spcBef>
                <a:spcPts val="0"/>
              </a:spcBef>
              <a:buNone/>
            </a:pPr>
            <a:endParaRPr>
              <a:solidFill>
                <a:srgbClr val="000000"/>
              </a:solidFill>
              <a:latin typeface="Courier New"/>
              <a:ea typeface="Courier New"/>
              <a:cs typeface="Courier New"/>
              <a:sym typeface="Courier New"/>
            </a:endParaRPr>
          </a:p>
        </p:txBody>
      </p:sp>
      <p:cxnSp>
        <p:nvCxnSpPr>
          <p:cNvPr id="87" name="Shape 87"/>
          <p:cNvCxnSpPr/>
          <p:nvPr/>
        </p:nvCxnSpPr>
        <p:spPr>
          <a:xfrm>
            <a:off x="405900" y="3637275"/>
            <a:ext cx="8426400" cy="93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067357052"/>
      </p:ext>
    </p:extLst>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a Boa </a:t>
            </a:r>
          </a:p>
          <a:p>
            <a:pPr lvl="0">
              <a:spcBef>
                <a:spcPts val="0"/>
              </a:spcBef>
              <a:buNone/>
            </a:pPr>
            <a:r>
              <a:rPr lang="en"/>
              <a:t>is a boa(string, number, string)</a:t>
            </a:r>
          </a:p>
        </p:txBody>
      </p:sp>
      <p:sp>
        <p:nvSpPr>
          <p:cNvPr id="93" name="Shape 93"/>
          <p:cNvSpPr txBox="1">
            <a:spLocks noGrp="1"/>
          </p:cNvSpPr>
          <p:nvPr>
            <p:ph type="body" idx="1"/>
          </p:nvPr>
        </p:nvSpPr>
        <p:spPr>
          <a:xfrm>
            <a:off x="62225" y="1614033"/>
            <a:ext cx="8938800" cy="3176100"/>
          </a:xfrm>
          <a:prstGeom prst="rect">
            <a:avLst/>
          </a:prstGeom>
        </p:spPr>
        <p:txBody>
          <a:bodyPr lIns="91425" tIns="91425" rIns="91425" bIns="91425" anchor="t" anchorCtr="0">
            <a:noAutofit/>
          </a:bodyPr>
          <a:lstStyle/>
          <a:p>
            <a:pPr lvl="0" rtl="0">
              <a:spcBef>
                <a:spcPts val="0"/>
              </a:spcBef>
              <a:buClr>
                <a:schemeClr val="dk1"/>
              </a:buClr>
              <a:buSzPct val="36666"/>
              <a:buFont typeface="Arial"/>
              <a:buNone/>
            </a:pPr>
            <a:r>
              <a:rPr lang="en">
                <a:latin typeface="Consolas"/>
                <a:ea typeface="Consolas"/>
                <a:cs typeface="Consolas"/>
                <a:sym typeface="Consolas"/>
              </a:rPr>
              <a:t>data Boa:</a:t>
            </a:r>
          </a:p>
          <a:p>
            <a:pPr lvl="0">
              <a:spcBef>
                <a:spcPts val="0"/>
              </a:spcBef>
              <a:buClr>
                <a:schemeClr val="dk1"/>
              </a:buClr>
              <a:buSzPct val="36666"/>
              <a:buFont typeface="Arial"/>
              <a:buNone/>
            </a:pPr>
            <a:r>
              <a:rPr lang="en">
                <a:latin typeface="Consolas"/>
                <a:ea typeface="Consolas"/>
                <a:cs typeface="Consolas"/>
                <a:sym typeface="Consolas"/>
              </a:rPr>
              <a:t>   boa(name :: String,</a:t>
            </a:r>
          </a:p>
          <a:p>
            <a:pPr lvl="0">
              <a:spcBef>
                <a:spcPts val="0"/>
              </a:spcBef>
              <a:buClr>
                <a:schemeClr val="dk1"/>
              </a:buClr>
              <a:buSzPct val="36666"/>
              <a:buFont typeface="Arial"/>
              <a:buNone/>
            </a:pPr>
            <a:r>
              <a:rPr lang="en">
                <a:latin typeface="Consolas"/>
                <a:ea typeface="Consolas"/>
                <a:cs typeface="Consolas"/>
                <a:sym typeface="Consolas"/>
              </a:rPr>
              <a:t>   length   :: Number, </a:t>
            </a:r>
          </a:p>
          <a:p>
            <a:pPr lvl="0" rtl="0">
              <a:spcBef>
                <a:spcPts val="0"/>
              </a:spcBef>
              <a:buClr>
                <a:schemeClr val="dk1"/>
              </a:buClr>
              <a:buSzPct val="36666"/>
              <a:buFont typeface="Arial"/>
              <a:buNone/>
            </a:pPr>
            <a:r>
              <a:rPr lang="en">
                <a:latin typeface="Consolas"/>
                <a:ea typeface="Consolas"/>
                <a:cs typeface="Consolas"/>
                <a:sym typeface="Consolas"/>
              </a:rPr>
              <a:t>   eats     :: String)</a:t>
            </a:r>
          </a:p>
          <a:p>
            <a:pPr lvl="0">
              <a:spcBef>
                <a:spcPts val="0"/>
              </a:spcBef>
              <a:buNone/>
            </a:pPr>
            <a:r>
              <a:rPr lang="en">
                <a:latin typeface="Consolas"/>
                <a:ea typeface="Consolas"/>
                <a:cs typeface="Consolas"/>
                <a:sym typeface="Consolas"/>
              </a:rPr>
              <a:t>end</a:t>
            </a:r>
          </a:p>
        </p:txBody>
      </p:sp>
      <p:pic>
        <p:nvPicPr>
          <p:cNvPr id="94" name="Shape 94"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2485273376"/>
      </p:ext>
    </p:extLst>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228600" y="274650"/>
            <a:ext cx="8686800" cy="1143300"/>
          </a:xfrm>
          <a:prstGeom prst="rect">
            <a:avLst/>
          </a:prstGeom>
        </p:spPr>
        <p:txBody>
          <a:bodyPr lIns="91425" tIns="91425" rIns="91425" bIns="91425" anchor="b" anchorCtr="0">
            <a:noAutofit/>
          </a:bodyPr>
          <a:lstStyle/>
          <a:p>
            <a:pPr lvl="0" rtl="0">
              <a:spcBef>
                <a:spcPts val="0"/>
              </a:spcBef>
              <a:buNone/>
            </a:pPr>
            <a:r>
              <a:rPr lang="en"/>
              <a:t>a boa is a boa(String, Number, String)</a:t>
            </a:r>
          </a:p>
        </p:txBody>
      </p:sp>
      <p:sp>
        <p:nvSpPr>
          <p:cNvPr id="100" name="Shape 100"/>
          <p:cNvSpPr txBox="1">
            <a:spLocks noGrp="1"/>
          </p:cNvSpPr>
          <p:nvPr>
            <p:ph type="body" idx="1"/>
          </p:nvPr>
        </p:nvSpPr>
        <p:spPr>
          <a:xfrm>
            <a:off x="62225" y="1614033"/>
            <a:ext cx="8938800" cy="3734400"/>
          </a:xfrm>
          <a:prstGeom prst="rect">
            <a:avLst/>
          </a:prstGeom>
        </p:spPr>
        <p:txBody>
          <a:bodyPr lIns="91425" tIns="91425" rIns="91425" bIns="91425" anchor="t" anchorCtr="0">
            <a:noAutofit/>
          </a:bodyPr>
          <a:lstStyle/>
          <a:p>
            <a:pPr lvl="0" rtl="0">
              <a:spcBef>
                <a:spcPts val="0"/>
              </a:spcBef>
              <a:buNone/>
            </a:pPr>
            <a:r>
              <a:rPr lang="en" sz="2200">
                <a:latin typeface="Consolas"/>
                <a:ea typeface="Consolas"/>
                <a:cs typeface="Consolas"/>
                <a:sym typeface="Consolas"/>
              </a:rPr>
              <a:t>data Boa:</a:t>
            </a:r>
          </a:p>
          <a:p>
            <a:pPr lvl="0" rtl="0">
              <a:spcBef>
                <a:spcPts val="0"/>
              </a:spcBef>
              <a:buNone/>
            </a:pPr>
            <a:r>
              <a:rPr lang="en" sz="2200">
                <a:latin typeface="Consolas"/>
                <a:ea typeface="Consolas"/>
                <a:cs typeface="Consolas"/>
                <a:sym typeface="Consolas"/>
              </a:rPr>
              <a:t>  boa(name :: String, length :: Number, eats :: String)</a:t>
            </a:r>
          </a:p>
          <a:p>
            <a:pPr lvl="0" rtl="0">
              <a:spcBef>
                <a:spcPts val="0"/>
              </a:spcBef>
              <a:buNone/>
            </a:pPr>
            <a:r>
              <a:rPr lang="en" sz="2200">
                <a:latin typeface="Consolas"/>
                <a:ea typeface="Consolas"/>
                <a:cs typeface="Consolas"/>
                <a:sym typeface="Consolas"/>
              </a:rPr>
              <a:t>end</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B1 = boa("Slinky", 30, "pets")</a:t>
            </a:r>
          </a:p>
          <a:p>
            <a:pPr lvl="0" rtl="0">
              <a:spcBef>
                <a:spcPts val="0"/>
              </a:spcBef>
              <a:buNone/>
            </a:pPr>
            <a:r>
              <a:rPr lang="en" sz="2200">
                <a:latin typeface="Consolas"/>
                <a:ea typeface="Consolas"/>
                <a:cs typeface="Consolas"/>
                <a:sym typeface="Consolas"/>
              </a:rPr>
              <a:t>B2 = boa("Slim", 50, "homework")</a:t>
            </a:r>
          </a:p>
          <a:p>
            <a:pPr lvl="0" rtl="0">
              <a:spcBef>
                <a:spcPts val="0"/>
              </a:spcBef>
              <a:buNone/>
            </a:pPr>
            <a:endParaRPr sz="2200">
              <a:latin typeface="Consolas"/>
              <a:ea typeface="Consolas"/>
              <a:cs typeface="Consolas"/>
              <a:sym typeface="Consolas"/>
            </a:endParaRPr>
          </a:p>
        </p:txBody>
      </p:sp>
      <p:pic>
        <p:nvPicPr>
          <p:cNvPr id="101" name="Shape 101"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852334157"/>
      </p:ext>
    </p:extLst>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p:nvPr/>
        </p:nvSpPr>
        <p:spPr>
          <a:xfrm>
            <a:off x="873600" y="4250175"/>
            <a:ext cx="556800" cy="440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7" name="Shape 107"/>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08" name="Shape 108"/>
          <p:cNvSpPr txBox="1">
            <a:spLocks noGrp="1"/>
          </p:cNvSpPr>
          <p:nvPr>
            <p:ph type="body" idx="1"/>
          </p:nvPr>
        </p:nvSpPr>
        <p:spPr>
          <a:xfrm>
            <a:off x="62225" y="1614028"/>
            <a:ext cx="8938800" cy="30213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data Boa:</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  boa(name :: String, length :: Number, eats :: String)</a:t>
            </a:r>
          </a:p>
          <a:p>
            <a:pPr lvl="0">
              <a:spcBef>
                <a:spcPts val="0"/>
              </a:spcBef>
              <a:buNone/>
            </a:pPr>
            <a:r>
              <a:rPr lang="en" sz="2200">
                <a:solidFill>
                  <a:srgbClr val="999999"/>
                </a:solidFill>
                <a:latin typeface="Consolas"/>
                <a:ea typeface="Consolas"/>
                <a:cs typeface="Consolas"/>
                <a:sym typeface="Consolas"/>
              </a:rPr>
              <a:t>end</a:t>
            </a:r>
          </a:p>
          <a:p>
            <a:pPr lvl="0">
              <a:spcBef>
                <a:spcPts val="0"/>
              </a:spcBef>
              <a:buClr>
                <a:schemeClr val="dk1"/>
              </a:buClr>
              <a:buSzPct val="50000"/>
              <a:buFont typeface="Arial"/>
              <a:buNone/>
            </a:pPr>
            <a:endParaRPr sz="2200">
              <a:latin typeface="Consolas"/>
              <a:ea typeface="Consolas"/>
              <a:cs typeface="Consolas"/>
              <a:sym typeface="Consolas"/>
            </a:endParaRPr>
          </a:p>
          <a:p>
            <a:pPr lv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constructor </a:t>
            </a:r>
            <a:r>
              <a:rPr lang="en" sz="2200">
                <a:latin typeface="Consolas"/>
                <a:ea typeface="Consolas"/>
                <a:cs typeface="Consolas"/>
                <a:sym typeface="Consolas"/>
              </a:rPr>
              <a:t>function</a:t>
            </a:r>
          </a:p>
          <a:p>
            <a:pPr lvl="0">
              <a:spcBef>
                <a:spcPts val="0"/>
              </a:spcBef>
              <a:buNone/>
            </a:pPr>
            <a:r>
              <a:rPr lang="en" sz="2200">
                <a:latin typeface="Consolas"/>
                <a:ea typeface="Consolas"/>
                <a:cs typeface="Consolas"/>
                <a:sym typeface="Consolas"/>
              </a:rPr>
              <a:t># boa : String Number String -&gt; Boa</a:t>
            </a:r>
          </a:p>
          <a:p>
            <a:pPr lvl="0" rtl="0">
              <a:spcBef>
                <a:spcPts val="0"/>
              </a:spcBef>
              <a:buNone/>
            </a:pPr>
            <a:r>
              <a:rPr lang="en" sz="2200">
                <a:latin typeface="Consolas"/>
                <a:ea typeface="Consolas"/>
                <a:cs typeface="Consolas"/>
                <a:sym typeface="Consolas"/>
              </a:rPr>
              <a:t>B1 = boa("Slinky", 30, "pets")</a:t>
            </a:r>
          </a:p>
        </p:txBody>
      </p:sp>
      <p:pic>
        <p:nvPicPr>
          <p:cNvPr id="109" name="Shape 109"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cxnSp>
        <p:nvCxnSpPr>
          <p:cNvPr id="110" name="Shape 110"/>
          <p:cNvCxnSpPr/>
          <p:nvPr/>
        </p:nvCxnSpPr>
        <p:spPr>
          <a:xfrm rot="10800000" flipH="1">
            <a:off x="1200450" y="3702150"/>
            <a:ext cx="514200" cy="55290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121407869"/>
      </p:ext>
    </p:extLst>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16" name="Shape 116"/>
          <p:cNvSpPr txBox="1">
            <a:spLocks noGrp="1"/>
          </p:cNvSpPr>
          <p:nvPr>
            <p:ph type="body" idx="1"/>
          </p:nvPr>
        </p:nvSpPr>
        <p:spPr>
          <a:xfrm>
            <a:off x="62225" y="1614033"/>
            <a:ext cx="8938800" cy="49677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data Boa:</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  boa(name :: String, length :: Number, eats :: String)</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end</a:t>
            </a:r>
          </a:p>
          <a:p>
            <a:pPr lv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accessor </a:t>
            </a:r>
            <a:r>
              <a:rPr lang="en" sz="2200">
                <a:latin typeface="Consolas"/>
                <a:ea typeface="Consolas"/>
                <a:cs typeface="Consolas"/>
                <a:sym typeface="Consolas"/>
              </a:rPr>
              <a:t>functions</a:t>
            </a:r>
          </a:p>
          <a:p>
            <a:pPr lvl="0" rt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.name   : Boa -&gt; String</a:t>
            </a:r>
          </a:p>
          <a:p>
            <a:pPr lvl="0" rt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.length : Boa -&gt; Number</a:t>
            </a:r>
          </a:p>
          <a:p>
            <a:pPr lv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.eats   : Boa -&gt; String</a:t>
            </a:r>
          </a:p>
          <a:p>
            <a:pPr lvl="0" rtl="0">
              <a:spcBef>
                <a:spcPts val="0"/>
              </a:spcBef>
              <a:buNone/>
            </a:pPr>
            <a:endParaRPr sz="2200">
              <a:latin typeface="Consolas"/>
              <a:ea typeface="Consolas"/>
              <a:cs typeface="Consolas"/>
              <a:sym typeface="Consolas"/>
            </a:endParaRPr>
          </a:p>
          <a:p>
            <a:pPr lvl="0">
              <a:spcBef>
                <a:spcPts val="0"/>
              </a:spcBef>
              <a:buClr>
                <a:schemeClr val="dk1"/>
              </a:buClr>
              <a:buSzPct val="50000"/>
              <a:buFont typeface="Arial"/>
              <a:buNone/>
            </a:pPr>
            <a:r>
              <a:rPr lang="en" sz="2200">
                <a:latin typeface="Consolas"/>
                <a:ea typeface="Consolas"/>
                <a:cs typeface="Consolas"/>
                <a:sym typeface="Consolas"/>
              </a:rPr>
              <a:t>B2 = boa("Slim", 50, "homework")</a:t>
            </a:r>
          </a:p>
          <a:p>
            <a:pPr lvl="0">
              <a:spcBef>
                <a:spcPts val="0"/>
              </a:spcBef>
              <a:buClr>
                <a:schemeClr val="dk1"/>
              </a:buClr>
              <a:buSzPct val="50000"/>
              <a:buFont typeface="Arial"/>
              <a:buNone/>
            </a:pPr>
            <a:r>
              <a:rPr lang="en" sz="2200">
                <a:latin typeface="Consolas"/>
                <a:ea typeface="Consolas"/>
                <a:cs typeface="Consolas"/>
                <a:sym typeface="Consolas"/>
              </a:rPr>
              <a:t>B2.name   -&gt; “Slim”</a:t>
            </a:r>
          </a:p>
          <a:p>
            <a:pPr lvl="0">
              <a:spcBef>
                <a:spcPts val="0"/>
              </a:spcBef>
              <a:buClr>
                <a:schemeClr val="dk1"/>
              </a:buClr>
              <a:buSzPct val="50000"/>
              <a:buFont typeface="Arial"/>
              <a:buNone/>
            </a:pPr>
            <a:r>
              <a:rPr lang="en" sz="2200">
                <a:latin typeface="Consolas"/>
                <a:ea typeface="Consolas"/>
                <a:cs typeface="Consolas"/>
                <a:sym typeface="Consolas"/>
              </a:rPr>
              <a:t>B2.length -&gt; 50</a:t>
            </a:r>
          </a:p>
          <a:p>
            <a:pPr lvl="0" rtl="0">
              <a:spcBef>
                <a:spcPts val="0"/>
              </a:spcBef>
              <a:buClr>
                <a:schemeClr val="dk1"/>
              </a:buClr>
              <a:buSzPct val="50000"/>
              <a:buFont typeface="Arial"/>
              <a:buNone/>
            </a:pPr>
            <a:r>
              <a:rPr lang="en" sz="2200">
                <a:latin typeface="Consolas"/>
                <a:ea typeface="Consolas"/>
                <a:cs typeface="Consolas"/>
                <a:sym typeface="Consolas"/>
              </a:rPr>
              <a:t>B2.eats   -&gt; “homework”</a:t>
            </a:r>
          </a:p>
        </p:txBody>
      </p:sp>
      <p:pic>
        <p:nvPicPr>
          <p:cNvPr id="117" name="Shape 117"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1510004625"/>
      </p:ext>
    </p:extLst>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23" name="Shape 123"/>
          <p:cNvSpPr txBox="1">
            <a:spLocks noGrp="1"/>
          </p:cNvSpPr>
          <p:nvPr>
            <p:ph type="body" idx="1"/>
          </p:nvPr>
        </p:nvSpPr>
        <p:spPr>
          <a:xfrm>
            <a:off x="62225" y="1614033"/>
            <a:ext cx="8938800" cy="49677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latin typeface="Consolas"/>
                <a:ea typeface="Consolas"/>
                <a:cs typeface="Consolas"/>
                <a:sym typeface="Consolas"/>
              </a:rPr>
              <a:t>data Boa:</a:t>
            </a:r>
          </a:p>
          <a:p>
            <a:pPr lvl="0">
              <a:spcBef>
                <a:spcPts val="0"/>
              </a:spcBef>
              <a:buClr>
                <a:schemeClr val="dk1"/>
              </a:buClr>
              <a:buSzPct val="50000"/>
              <a:buFont typeface="Arial"/>
              <a:buNone/>
            </a:pPr>
            <a:r>
              <a:rPr lang="en" sz="2200">
                <a:latin typeface="Consolas"/>
                <a:ea typeface="Consolas"/>
                <a:cs typeface="Consolas"/>
                <a:sym typeface="Consolas"/>
              </a:rPr>
              <a:t>  boa(name :: String, length :: Number, eats :: String)</a:t>
            </a:r>
          </a:p>
          <a:p>
            <a:pPr lvl="0">
              <a:spcBef>
                <a:spcPts val="0"/>
              </a:spcBef>
              <a:buClr>
                <a:schemeClr val="dk1"/>
              </a:buClr>
              <a:buSzPct val="50000"/>
              <a:buFont typeface="Arial"/>
              <a:buNone/>
            </a:pPr>
            <a:r>
              <a:rPr lang="en" sz="2200">
                <a:latin typeface="Consolas"/>
                <a:ea typeface="Consolas"/>
                <a:cs typeface="Consolas"/>
                <a:sym typeface="Consolas"/>
              </a:rPr>
              <a:t>end</a:t>
            </a:r>
          </a:p>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predicate</a:t>
            </a:r>
            <a:r>
              <a:rPr lang="en" sz="2200">
                <a:latin typeface="Consolas"/>
                <a:ea typeface="Consolas"/>
                <a:cs typeface="Consolas"/>
                <a:sym typeface="Consolas"/>
              </a:rPr>
              <a:t> function</a:t>
            </a:r>
          </a:p>
          <a:p>
            <a:pPr lvl="0">
              <a:spcBef>
                <a:spcPts val="0"/>
              </a:spcBef>
              <a:buNone/>
            </a:pPr>
            <a:r>
              <a:rPr lang="en" sz="2200">
                <a:latin typeface="Consolas"/>
                <a:ea typeface="Consolas"/>
                <a:cs typeface="Consolas"/>
                <a:sym typeface="Consolas"/>
              </a:rPr>
              <a:t># is-boa: Data -&gt; Boolean</a:t>
            </a:r>
          </a:p>
          <a:p>
            <a:pPr lvl="0">
              <a:spcBef>
                <a:spcPts val="0"/>
              </a:spcBef>
              <a:buNone/>
            </a:pPr>
            <a:endParaRPr sz="2200">
              <a:latin typeface="Consolas"/>
              <a:ea typeface="Consolas"/>
              <a:cs typeface="Consolas"/>
              <a:sym typeface="Consolas"/>
            </a:endParaRPr>
          </a:p>
          <a:p>
            <a:pPr lvl="0">
              <a:spcBef>
                <a:spcPts val="0"/>
              </a:spcBef>
              <a:buClr>
                <a:schemeClr val="dk1"/>
              </a:buClr>
              <a:buSzPct val="50000"/>
              <a:buFont typeface="Arial"/>
              <a:buNone/>
            </a:pPr>
            <a:r>
              <a:rPr lang="en" sz="2200">
                <a:latin typeface="Consolas"/>
                <a:ea typeface="Consolas"/>
                <a:cs typeface="Consolas"/>
                <a:sym typeface="Consolas"/>
              </a:rPr>
              <a:t>B2 = boa("Slim", 50, "homework")</a:t>
            </a:r>
          </a:p>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is-boa(B2) -&gt; true</a:t>
            </a:r>
          </a:p>
          <a:p>
            <a:pPr lvl="0" rtl="0">
              <a:spcBef>
                <a:spcPts val="0"/>
              </a:spcBef>
              <a:buNone/>
            </a:pPr>
            <a:endParaRPr sz="2200">
              <a:latin typeface="Consolas"/>
              <a:ea typeface="Consolas"/>
              <a:cs typeface="Consolas"/>
              <a:sym typeface="Consolas"/>
            </a:endParaRPr>
          </a:p>
        </p:txBody>
      </p:sp>
      <p:pic>
        <p:nvPicPr>
          <p:cNvPr id="124" name="Shape 124"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3632303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p:txBody>
          <a:bodyPr/>
          <a:lstStyle/>
          <a:p>
            <a:pPr lvl="0"/>
            <a:r>
              <a:rPr lang="en">
                <a:hlinkClick r:id="rId3"/>
              </a:rPr>
              <a:t>Leibniz</a:t>
            </a:r>
            <a:r>
              <a:rPr lang="en"/>
              <a:t>'s, </a:t>
            </a:r>
            <a:r>
              <a:rPr lang="en">
                <a:hlinkClick r:id="rId4"/>
              </a:rPr>
              <a:t>Boole</a:t>
            </a:r>
            <a:r>
              <a:rPr lang="en"/>
              <a:t>'s, </a:t>
            </a:r>
            <a:r>
              <a:rPr lang="en">
                <a:hlinkClick r:id="rId5"/>
              </a:rPr>
              <a:t>Turing</a:t>
            </a:r>
            <a:r>
              <a:rPr lang="en"/>
              <a:t>'s, </a:t>
            </a:r>
            <a:r>
              <a:rPr lang="en">
                <a:hlinkClick r:id="rId6"/>
              </a:rPr>
              <a:t>Shannon</a:t>
            </a:r>
            <a:r>
              <a:rPr lang="en"/>
              <a:t>'s, &amp; </a:t>
            </a:r>
            <a:r>
              <a:rPr lang="en">
                <a:hlinkClick r:id="rId7"/>
              </a:rPr>
              <a:t>Morse</a:t>
            </a:r>
            <a:r>
              <a:rPr lang="en"/>
              <a:t>'s insight:</a:t>
            </a:r>
          </a:p>
        </p:txBody>
      </p:sp>
      <p:sp>
        <p:nvSpPr>
          <p:cNvPr id="75" name="Shape 75"/>
          <p:cNvSpPr txBox="1">
            <a:spLocks noGrp="1"/>
          </p:cNvSpPr>
          <p:nvPr>
            <p:ph idx="1"/>
          </p:nvPr>
        </p:nvSpPr>
        <p:spPr/>
        <p:txBody>
          <a:bodyPr/>
          <a:lstStyle/>
          <a:p>
            <a:pPr lvl="0"/>
            <a:r>
              <a:rPr lang="en"/>
              <a:t>There are only 2 objects that a computer has to deal with in order to represent "anything."</a:t>
            </a:r>
          </a:p>
          <a:p>
            <a:pPr lvl="0"/>
            <a:r>
              <a:rPr lang="en"/>
              <a:t>What are they?</a:t>
            </a:r>
          </a:p>
        </p:txBody>
      </p:sp>
    </p:spTree>
    <p:extLst>
      <p:ext uri="{BB962C8B-B14F-4D97-AF65-F5344CB8AC3E}">
        <p14:creationId xmlns:p14="http://schemas.microsoft.com/office/powerpoint/2010/main" val="3957872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From last class:</a:t>
            </a:r>
          </a:p>
        </p:txBody>
      </p:sp>
      <p:graphicFrame>
        <p:nvGraphicFramePr>
          <p:cNvPr id="87" name="Shape 87"/>
          <p:cNvGraphicFramePr/>
          <p:nvPr/>
        </p:nvGraphicFramePr>
        <p:xfrm>
          <a:off x="19788" y="2653314"/>
          <a:ext cx="3000000" cy="3000000"/>
        </p:xfrm>
        <a:graphic>
          <a:graphicData uri="http://schemas.openxmlformats.org/drawingml/2006/table">
            <a:tbl>
              <a:tblPr>
                <a:noFill/>
              </a:tblPr>
              <a:tblGrid>
                <a:gridCol w="91044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3"/>
                        </a:rPr>
                        <a:t>and</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4"/>
                        </a:rPr>
                        <a:t>or</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5"/>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6"/>
                        </a:rPr>
                        <a:t>string-length</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7"/>
                        </a:rPr>
                        <a:t>string-&gt;number</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"11"</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8"/>
                        </a:rPr>
                        <a:t>string=?</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"good morning"</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1"/>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9"/>
                        </a:rPr>
                        <a:t>&gt;=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10"/>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6"/>
                        </a:rPr>
                        <a:t>string-length</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60</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80</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2"/>
                  </a:ext>
                </a:extLst>
              </a:tr>
            </a:tbl>
          </a:graphicData>
        </a:graphic>
      </p:graphicFrame>
      <p:sp>
        <p:nvSpPr>
          <p:cNvPr id="88" name="Shape 88"/>
          <p:cNvSpPr txBox="1"/>
          <p:nvPr/>
        </p:nvSpPr>
        <p:spPr>
          <a:xfrm>
            <a:off x="622576" y="3824825"/>
            <a:ext cx="7751099" cy="1665300"/>
          </a:xfrm>
          <a:prstGeom prst="rect">
            <a:avLst/>
          </a:prstGeom>
          <a:noFill/>
          <a:ln>
            <a:noFill/>
          </a:ln>
        </p:spPr>
        <p:txBody>
          <a:bodyPr lIns="91425" tIns="91425" rIns="91425" bIns="91425" anchor="t" anchorCtr="0">
            <a:noAutofit/>
          </a:bodyPr>
          <a:lstStyle/>
          <a:p>
            <a:pPr marL="457200" indent="-228600">
              <a:buAutoNum type="arabicPeriod"/>
            </a:pPr>
            <a:r>
              <a:rPr lang="en"/>
              <a:t>How does indenting work in Racket?</a:t>
            </a:r>
          </a:p>
          <a:p>
            <a:endParaRPr/>
          </a:p>
          <a:p>
            <a:pPr marL="457200" indent="-228600">
              <a:buAutoNum type="arabicPeriod"/>
            </a:pPr>
            <a:r>
              <a:rPr lang="en"/>
              <a:t>How does indenting help us to read Racket code?</a:t>
            </a:r>
          </a:p>
          <a:p>
            <a:endParaRPr/>
          </a:p>
          <a:p>
            <a:pPr marL="457200" indent="-228600">
              <a:buAutoNum type="arabicPeriod"/>
            </a:pPr>
            <a:r>
              <a:rPr lang="en"/>
              <a:t>How does order help us to evaluate Racket code? </a:t>
            </a:r>
          </a:p>
          <a:p>
            <a:endParaRPr/>
          </a:p>
          <a:p>
            <a:pPr marL="457200" indent="-228600">
              <a:buAutoNum type="arabicPeriod"/>
            </a:pPr>
            <a:r>
              <a:rPr lang="en"/>
              <a:t>How does data type information help us to evaluate Racket code?</a:t>
            </a:r>
          </a:p>
        </p:txBody>
      </p:sp>
    </p:spTree>
    <p:extLst>
      <p:ext uri="{BB962C8B-B14F-4D97-AF65-F5344CB8AC3E}">
        <p14:creationId xmlns:p14="http://schemas.microsoft.com/office/powerpoint/2010/main" val="1844346110"/>
      </p:ext>
    </p:extLst>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write 3 examples of boa-fit-cage </a:t>
            </a:r>
          </a:p>
        </p:txBody>
      </p:sp>
      <p:sp>
        <p:nvSpPr>
          <p:cNvPr id="130" name="Shape 130"/>
          <p:cNvSpPr txBox="1">
            <a:spLocks noGrp="1"/>
          </p:cNvSpPr>
          <p:nvPr>
            <p:ph type="body" idx="1"/>
          </p:nvPr>
        </p:nvSpPr>
        <p:spPr>
          <a:xfrm>
            <a:off x="62225" y="1614033"/>
            <a:ext cx="9081900" cy="4967700"/>
          </a:xfrm>
          <a:prstGeom prst="rect">
            <a:avLst/>
          </a:prstGeom>
        </p:spPr>
        <p:txBody>
          <a:bodyPr lIns="91425" tIns="91425" rIns="91425" bIns="91425" anchor="t" anchorCtr="0">
            <a:noAutofit/>
          </a:bodyPr>
          <a:lstStyle/>
          <a:p>
            <a:pPr lvl="0" rtl="0">
              <a:spcBef>
                <a:spcPts val="0"/>
              </a:spcBef>
              <a:buNone/>
            </a:pPr>
            <a:r>
              <a:rPr lang="en" sz="1800">
                <a:latin typeface="Consolas"/>
                <a:ea typeface="Consolas"/>
                <a:cs typeface="Consolas"/>
                <a:sym typeface="Consolas"/>
              </a:rPr>
              <a:t>fun boa-fit-cage(aboa :: Boa, limit :: Number) -&gt; Boolean:</a:t>
            </a:r>
          </a:p>
          <a:p>
            <a:pPr lvl="0">
              <a:spcBef>
                <a:spcPts val="0"/>
              </a:spcBef>
              <a:buNone/>
            </a:pPr>
            <a:r>
              <a:rPr lang="en" sz="2200">
                <a:latin typeface="Consolas"/>
                <a:ea typeface="Consolas"/>
                <a:cs typeface="Consolas"/>
                <a:sym typeface="Consolas"/>
              </a:rPr>
              <a:t>  doc: “consumes a boa and a limit and produces true if the boa will fit inside the cage, false if it will not”</a:t>
            </a:r>
          </a:p>
          <a:p>
            <a:pPr lvl="0">
              <a:spcBef>
                <a:spcPts val="0"/>
              </a:spcBef>
              <a:buNone/>
            </a:pPr>
            <a:endParaRPr sz="2200">
              <a:latin typeface="Consolas"/>
              <a:ea typeface="Consolas"/>
              <a:cs typeface="Consolas"/>
              <a:sym typeface="Consolas"/>
            </a:endParaRPr>
          </a:p>
          <a:p>
            <a:pPr lvl="0" rtl="0">
              <a:spcBef>
                <a:spcPts val="0"/>
              </a:spcBef>
              <a:buNone/>
            </a:pPr>
            <a:endParaRPr sz="2200">
              <a:latin typeface="Consolas"/>
              <a:ea typeface="Consolas"/>
              <a:cs typeface="Consolas"/>
              <a:sym typeface="Consolas"/>
            </a:endParaRPr>
          </a:p>
        </p:txBody>
      </p:sp>
      <p:pic>
        <p:nvPicPr>
          <p:cNvPr id="131" name="Shape 131"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3701787465"/>
      </p:ext>
    </p:extLst>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write 3 examples of boa-fit-cage </a:t>
            </a:r>
          </a:p>
        </p:txBody>
      </p:sp>
      <p:sp>
        <p:nvSpPr>
          <p:cNvPr id="137" name="Shape 137"/>
          <p:cNvSpPr txBox="1">
            <a:spLocks noGrp="1"/>
          </p:cNvSpPr>
          <p:nvPr>
            <p:ph type="body" idx="1"/>
          </p:nvPr>
        </p:nvSpPr>
        <p:spPr>
          <a:xfrm>
            <a:off x="31050" y="1070383"/>
            <a:ext cx="9081900" cy="5668800"/>
          </a:xfrm>
          <a:prstGeom prst="rect">
            <a:avLst/>
          </a:prstGeom>
        </p:spPr>
        <p:txBody>
          <a:bodyPr lIns="91425" tIns="91425" rIns="91425" bIns="91425" anchor="t" anchorCtr="0">
            <a:noAutofit/>
          </a:bodyPr>
          <a:lstStyle/>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fun boa-fit-cage(aboa :: Boa, limit :: Number) -&gt; Boolean:</a:t>
            </a:r>
          </a:p>
          <a:p>
            <a:pPr lvl="0" rtl="0">
              <a:spcBef>
                <a:spcPts val="0"/>
              </a:spcBef>
              <a:buNone/>
            </a:pPr>
            <a:r>
              <a:rPr lang="en" sz="2200">
                <a:latin typeface="Consolas"/>
                <a:ea typeface="Consolas"/>
                <a:cs typeface="Consolas"/>
                <a:sym typeface="Consolas"/>
              </a:rPr>
              <a:t>  doc: “consumes a boa and a limit and produces true if the boa will fit inside the cage, false if it will not”</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  aboa.length &lt;= limit  </a:t>
            </a:r>
          </a:p>
          <a:p>
            <a:pPr lvl="0">
              <a:spcBef>
                <a:spcPts val="0"/>
              </a:spcBef>
              <a:buNone/>
            </a:pPr>
            <a:r>
              <a:rPr lang="en" sz="2200">
                <a:latin typeface="Consolas"/>
                <a:ea typeface="Consolas"/>
                <a:cs typeface="Consolas"/>
                <a:sym typeface="Consolas"/>
              </a:rPr>
              <a:t>end</a:t>
            </a:r>
          </a:p>
          <a:p>
            <a:pPr lvl="0" rtl="0">
              <a:spcBef>
                <a:spcPts val="0"/>
              </a:spcBef>
              <a:buNone/>
            </a:pPr>
            <a:r>
              <a:rPr lang="en" sz="2200">
                <a:latin typeface="Consolas"/>
                <a:ea typeface="Consolas"/>
                <a:cs typeface="Consolas"/>
                <a:sym typeface="Consolas"/>
              </a:rPr>
              <a:t>check:</a:t>
            </a:r>
          </a:p>
          <a:p>
            <a:pPr lvl="0" rtl="0">
              <a:spcBef>
                <a:spcPts val="0"/>
              </a:spcBef>
              <a:buNone/>
            </a:pPr>
            <a:r>
              <a:rPr lang="en" sz="2200">
                <a:latin typeface="Consolas"/>
                <a:ea typeface="Consolas"/>
                <a:cs typeface="Consolas"/>
                <a:sym typeface="Consolas"/>
              </a:rPr>
              <a:t>  boa-fit-cage(B2), 10)                       is false</a:t>
            </a:r>
          </a:p>
          <a:p>
            <a:pPr lvl="0" rtl="0">
              <a:spcBef>
                <a:spcPts val="0"/>
              </a:spcBef>
              <a:buNone/>
            </a:pPr>
            <a:r>
              <a:rPr lang="en" sz="2200">
                <a:latin typeface="Consolas"/>
                <a:ea typeface="Consolas"/>
                <a:cs typeface="Consolas"/>
                <a:sym typeface="Consolas"/>
              </a:rPr>
              <a:t>  boa-fit-cage(boa("Slinky", 30, "pets"), 30) is true</a:t>
            </a:r>
          </a:p>
          <a:p>
            <a:pPr lvl="0" rtl="0">
              <a:spcBef>
                <a:spcPts val="0"/>
              </a:spcBef>
              <a:buNone/>
            </a:pPr>
            <a:r>
              <a:rPr lang="en" sz="2200">
                <a:latin typeface="Consolas"/>
                <a:ea typeface="Consolas"/>
                <a:cs typeface="Consolas"/>
                <a:sym typeface="Consolas"/>
              </a:rPr>
              <a:t>  boa-fit-cage(boa(“Slinky”, 30, “pets”), 55) is true</a:t>
            </a:r>
          </a:p>
          <a:p>
            <a:pPr lvl="0" rtl="0">
              <a:spcBef>
                <a:spcPts val="0"/>
              </a:spcBef>
              <a:buNone/>
            </a:pPr>
            <a:r>
              <a:rPr lang="en" sz="2200">
                <a:latin typeface="Consolas"/>
                <a:ea typeface="Consolas"/>
                <a:cs typeface="Consolas"/>
                <a:sym typeface="Consolas"/>
              </a:rPr>
              <a:t>end</a:t>
            </a:r>
          </a:p>
        </p:txBody>
      </p:sp>
    </p:spTree>
    <p:extLst>
      <p:ext uri="{BB962C8B-B14F-4D97-AF65-F5344CB8AC3E}">
        <p14:creationId xmlns:p14="http://schemas.microsoft.com/office/powerpoint/2010/main" val="1644572483"/>
      </p:ext>
    </p:extLst>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 a dillo is a dillo(number, boolean)</a:t>
            </a:r>
          </a:p>
        </p:txBody>
      </p:sp>
      <p:sp>
        <p:nvSpPr>
          <p:cNvPr id="143" name="Shape 143"/>
          <p:cNvSpPr txBox="1">
            <a:spLocks noGrp="1"/>
          </p:cNvSpPr>
          <p:nvPr>
            <p:ph type="body" idx="1"/>
          </p:nvPr>
        </p:nvSpPr>
        <p:spPr>
          <a:xfrm>
            <a:off x="62225" y="1106033"/>
            <a:ext cx="9081900" cy="5668800"/>
          </a:xfrm>
          <a:prstGeom prst="rect">
            <a:avLst/>
          </a:prstGeom>
        </p:spPr>
        <p:txBody>
          <a:bodyPr lIns="91425" tIns="91425" rIns="91425" bIns="91425" anchor="t" anchorCtr="0">
            <a:noAutofit/>
          </a:bodyPr>
          <a:lstStyle/>
          <a:p>
            <a:pPr lvl="0" rtl="0">
              <a:spcBef>
                <a:spcPts val="0"/>
              </a:spcBef>
              <a:buNone/>
            </a:pPr>
            <a:r>
              <a:rPr lang="en" sz="2200">
                <a:latin typeface="Consolas"/>
                <a:ea typeface="Consolas"/>
                <a:cs typeface="Consolas"/>
                <a:sym typeface="Consolas"/>
              </a:rPr>
              <a:t>data Armadillo:</a:t>
            </a:r>
          </a:p>
          <a:p>
            <a:pPr lvl="0" rtl="0">
              <a:spcBef>
                <a:spcPts val="0"/>
              </a:spcBef>
              <a:buNone/>
            </a:pPr>
            <a:r>
              <a:rPr lang="en" sz="2200">
                <a:latin typeface="Consolas"/>
                <a:ea typeface="Consolas"/>
                <a:cs typeface="Consolas"/>
                <a:sym typeface="Consolas"/>
              </a:rPr>
              <a:t>  | dillo(length :: Number, dead :: Boolean)</a:t>
            </a:r>
          </a:p>
          <a:p>
            <a:pPr lvl="0" rtl="0">
              <a:spcBef>
                <a:spcPts val="0"/>
              </a:spcBef>
              <a:buNone/>
            </a:pPr>
            <a:r>
              <a:rPr lang="en" sz="2200">
                <a:latin typeface="Consolas"/>
                <a:ea typeface="Consolas"/>
                <a:cs typeface="Consolas"/>
                <a:sym typeface="Consolas"/>
              </a:rPr>
              <a:t>end</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D1 = dillo(20, true)</a:t>
            </a:r>
          </a:p>
          <a:p>
            <a:pPr lvl="0" rtl="0">
              <a:spcBef>
                <a:spcPts val="0"/>
              </a:spcBef>
              <a:buNone/>
            </a:pPr>
            <a:r>
              <a:rPr lang="en" sz="2200">
                <a:latin typeface="Consolas"/>
                <a:ea typeface="Consolas"/>
                <a:cs typeface="Consolas"/>
                <a:sym typeface="Consolas"/>
              </a:rPr>
              <a:t>D2 = dillo(5, false)</a:t>
            </a:r>
          </a:p>
          <a:p>
            <a:pPr lvl="0" rtl="0">
              <a:spcBef>
                <a:spcPts val="0"/>
              </a:spcBef>
              <a:buNone/>
            </a:pPr>
            <a:endParaRPr sz="2200">
              <a:latin typeface="Consolas"/>
              <a:ea typeface="Consolas"/>
              <a:cs typeface="Consolas"/>
              <a:sym typeface="Consolas"/>
            </a:endParaRPr>
          </a:p>
        </p:txBody>
      </p:sp>
    </p:spTree>
    <p:extLst>
      <p:ext uri="{BB962C8B-B14F-4D97-AF65-F5344CB8AC3E}">
        <p14:creationId xmlns:p14="http://schemas.microsoft.com/office/powerpoint/2010/main" val="1730471435"/>
      </p:ext>
    </p:extLst>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 hit-with-truck: dillo -&gt; dillo</a:t>
            </a:r>
          </a:p>
        </p:txBody>
      </p:sp>
      <p:sp>
        <p:nvSpPr>
          <p:cNvPr id="149" name="Shape 149"/>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36666"/>
              <a:buFont typeface="Arial"/>
              <a:buNone/>
            </a:pPr>
            <a:r>
              <a:rPr lang="en"/>
              <a:t> # return dead dillo one unit longer than given dillo </a:t>
            </a:r>
          </a:p>
          <a:p>
            <a:pPr lvl="0">
              <a:spcBef>
                <a:spcPts val="0"/>
              </a:spcBef>
              <a:buNone/>
            </a:pPr>
            <a:endParaRPr/>
          </a:p>
        </p:txBody>
      </p:sp>
      <p:sp>
        <p:nvSpPr>
          <p:cNvPr id="150" name="Shape 150"/>
          <p:cNvSpPr txBox="1"/>
          <p:nvPr/>
        </p:nvSpPr>
        <p:spPr>
          <a:xfrm>
            <a:off x="1617725" y="2696200"/>
            <a:ext cx="4998300" cy="3442800"/>
          </a:xfrm>
          <a:prstGeom prst="rect">
            <a:avLst/>
          </a:prstGeom>
          <a:noFill/>
          <a:ln>
            <a:noFill/>
          </a:ln>
        </p:spPr>
        <p:txBody>
          <a:bodyPr lIns="91425" tIns="91425" rIns="91425" bIns="91425" anchor="t" anchorCtr="0">
            <a:noAutofit/>
          </a:bodyPr>
          <a:lstStyle/>
          <a:p>
            <a:pPr lvl="0">
              <a:spcBef>
                <a:spcPts val="0"/>
              </a:spcBef>
              <a:buNone/>
            </a:pPr>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3019736545"/>
      </p:ext>
    </p:extLst>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 hit-with-truck: dillo -&gt; dillo</a:t>
            </a:r>
          </a:p>
        </p:txBody>
      </p:sp>
      <p:sp>
        <p:nvSpPr>
          <p:cNvPr id="156" name="Shape 156"/>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None/>
            </a:pPr>
            <a:r>
              <a:rPr lang="en"/>
              <a:t> # return dead dillo one unit longer than given dillo </a:t>
            </a:r>
          </a:p>
          <a:p>
            <a:pPr lvl="0" rtl="0">
              <a:spcBef>
                <a:spcPts val="0"/>
              </a:spcBef>
              <a:buNone/>
            </a:pPr>
            <a:endParaRPr/>
          </a:p>
        </p:txBody>
      </p:sp>
      <p:sp>
        <p:nvSpPr>
          <p:cNvPr id="157" name="Shape 157"/>
          <p:cNvSpPr txBox="1"/>
          <p:nvPr/>
        </p:nvSpPr>
        <p:spPr>
          <a:xfrm>
            <a:off x="1617725" y="2696200"/>
            <a:ext cx="4998300" cy="3442800"/>
          </a:xfrm>
          <a:prstGeom prst="rect">
            <a:avLst/>
          </a:prstGeom>
          <a:noFill/>
          <a:ln>
            <a:noFill/>
          </a:ln>
        </p:spPr>
        <p:txBody>
          <a:bodyPr lIns="91425" tIns="91425" rIns="91425" bIns="91425" anchor="t" anchorCtr="0">
            <a:noAutofit/>
          </a:bodyPr>
          <a:lstStyle/>
          <a:p>
            <a:pPr lvl="0" rtl="0">
              <a:spcBef>
                <a:spcPts val="0"/>
              </a:spcBef>
              <a:buNone/>
            </a:pPr>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3481405896"/>
      </p:ext>
    </p:extLst>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 a tiger is a tiger(string, number, product)</a:t>
            </a:r>
          </a:p>
        </p:txBody>
      </p:sp>
      <p:sp>
        <p:nvSpPr>
          <p:cNvPr id="163" name="Shape 163"/>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a:t># a product is a product(string, string)</a:t>
            </a:r>
          </a:p>
          <a:p>
            <a:pPr lvl="0" rtl="0">
              <a:spcBef>
                <a:spcPts val="0"/>
              </a:spcBef>
              <a:buClr>
                <a:schemeClr val="dk1"/>
              </a:buClr>
              <a:buSzPct val="61111"/>
              <a:buFont typeface="Arial"/>
              <a:buNone/>
            </a:pPr>
            <a:r>
              <a:rPr lang="en" sz="1800"/>
              <a:t>data Product:</a:t>
            </a:r>
          </a:p>
          <a:p>
            <a:pPr lvl="0" rtl="0">
              <a:spcBef>
                <a:spcPts val="0"/>
              </a:spcBef>
              <a:buClr>
                <a:schemeClr val="dk1"/>
              </a:buClr>
              <a:buSzPct val="61111"/>
              <a:buFont typeface="Arial"/>
              <a:buNone/>
            </a:pPr>
            <a:r>
              <a:rPr lang="en" sz="1800"/>
              <a:t>  | product(item :: String, company :: String)</a:t>
            </a:r>
          </a:p>
          <a:p>
            <a:pPr lvl="0" rtl="0">
              <a:spcBef>
                <a:spcPts val="0"/>
              </a:spcBef>
              <a:buClr>
                <a:schemeClr val="dk1"/>
              </a:buClr>
              <a:buSzPct val="61111"/>
              <a:buFont typeface="Arial"/>
              <a:buNone/>
            </a:pPr>
            <a:r>
              <a:rPr lang="en" sz="1800"/>
              <a:t>end</a:t>
            </a:r>
          </a:p>
          <a:p>
            <a:pPr lvl="0" rtl="0">
              <a:spcBef>
                <a:spcPts val="0"/>
              </a:spcBef>
              <a:buClr>
                <a:schemeClr val="dk1"/>
              </a:buClr>
              <a:buSzPct val="61111"/>
              <a:buFont typeface="Arial"/>
              <a:buNone/>
            </a:pPr>
            <a:endParaRPr sz="1800"/>
          </a:p>
          <a:p>
            <a:pPr lvl="0" rtl="0">
              <a:spcBef>
                <a:spcPts val="0"/>
              </a:spcBef>
              <a:buClr>
                <a:schemeClr val="dk1"/>
              </a:buClr>
              <a:buSzPct val="61111"/>
              <a:buFont typeface="Arial"/>
              <a:buNone/>
            </a:pPr>
            <a:r>
              <a:rPr lang="en" sz="1800"/>
              <a:t># a tiger is a tiger(string, number, product)</a:t>
            </a:r>
          </a:p>
          <a:p>
            <a:pPr lvl="0" rtl="0">
              <a:spcBef>
                <a:spcPts val="0"/>
              </a:spcBef>
              <a:buClr>
                <a:schemeClr val="dk1"/>
              </a:buClr>
              <a:buSzPct val="61111"/>
              <a:buFont typeface="Arial"/>
              <a:buNone/>
            </a:pPr>
            <a:r>
              <a:rPr lang="en" sz="1800"/>
              <a:t>data Tiger:</a:t>
            </a:r>
          </a:p>
          <a:p>
            <a:pPr lvl="0" rtl="0">
              <a:spcBef>
                <a:spcPts val="0"/>
              </a:spcBef>
              <a:buClr>
                <a:schemeClr val="dk1"/>
              </a:buClr>
              <a:buSzPct val="61111"/>
              <a:buFont typeface="Arial"/>
              <a:buNone/>
            </a:pPr>
            <a:r>
              <a:rPr lang="en" sz="1800"/>
              <a:t>  | tiger(name :: String, length :: Number, sells :: Product)</a:t>
            </a:r>
          </a:p>
          <a:p>
            <a:pPr lvl="0" rtl="0">
              <a:spcBef>
                <a:spcPts val="0"/>
              </a:spcBef>
              <a:buNone/>
            </a:pPr>
            <a:r>
              <a:rPr lang="en" sz="1800"/>
              <a:t>end</a:t>
            </a:r>
          </a:p>
        </p:txBody>
      </p:sp>
    </p:spTree>
    <p:extLst>
      <p:ext uri="{BB962C8B-B14F-4D97-AF65-F5344CB8AC3E}">
        <p14:creationId xmlns:p14="http://schemas.microsoft.com/office/powerpoint/2010/main" val="1897621568"/>
      </p:ext>
    </p:extLst>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 a tiger is a tiger(string, number, product)</a:t>
            </a:r>
          </a:p>
        </p:txBody>
      </p:sp>
      <p:sp>
        <p:nvSpPr>
          <p:cNvPr id="169" name="Shape 169"/>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None/>
            </a:pPr>
            <a:r>
              <a:rPr lang="en"/>
              <a:t>Design a function called sells-gas, which returns true if a given tiger sells gas</a:t>
            </a:r>
          </a:p>
        </p:txBody>
      </p:sp>
    </p:spTree>
    <p:extLst>
      <p:ext uri="{BB962C8B-B14F-4D97-AF65-F5344CB8AC3E}">
        <p14:creationId xmlns:p14="http://schemas.microsoft.com/office/powerpoint/2010/main" val="1716424920"/>
      </p:ext>
    </p:extLst>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Data can combine other data</a:t>
            </a:r>
          </a:p>
        </p:txBody>
      </p:sp>
      <p:sp>
        <p:nvSpPr>
          <p:cNvPr id="175" name="Shape 175"/>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a:latin typeface="Courier New"/>
                <a:ea typeface="Courier New"/>
                <a:cs typeface="Courier New"/>
                <a:sym typeface="Courier New"/>
              </a:rPr>
              <a:t># a Product is a product(String, String)</a:t>
            </a:r>
          </a:p>
          <a:p>
            <a:pPr lvl="0">
              <a:spcBef>
                <a:spcPts val="0"/>
              </a:spcBef>
              <a:buClr>
                <a:schemeClr val="dk1"/>
              </a:buClr>
              <a:buSzPct val="45833"/>
              <a:buFont typeface="Arial"/>
              <a:buNone/>
            </a:pPr>
            <a:r>
              <a:rPr lang="en" sz="2400">
                <a:latin typeface="Courier New"/>
                <a:ea typeface="Courier New"/>
                <a:cs typeface="Courier New"/>
                <a:sym typeface="Courier New"/>
              </a:rPr>
              <a:t>data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 product(item    :: String, </a:t>
            </a:r>
          </a:p>
          <a:p>
            <a:pPr lvl="0" rtl="0">
              <a:spcBef>
                <a:spcPts val="0"/>
              </a:spcBef>
              <a:buClr>
                <a:schemeClr val="dk1"/>
              </a:buClr>
              <a:buSzPct val="45833"/>
              <a:buFont typeface="Arial"/>
              <a:buNone/>
            </a:pPr>
            <a:r>
              <a:rPr lang="en" sz="2400">
                <a:latin typeface="Courier New"/>
                <a:ea typeface="Courier New"/>
                <a:cs typeface="Courier New"/>
                <a:sym typeface="Courier New"/>
              </a:rPr>
              <a:t>                      company :: String)</a:t>
            </a:r>
          </a:p>
          <a:p>
            <a:pPr lvl="0" rtl="0">
              <a:spcBef>
                <a:spcPts val="0"/>
              </a:spcBef>
              <a:buClr>
                <a:schemeClr val="dk1"/>
              </a:buClr>
              <a:buSzPct val="45833"/>
              <a:buFont typeface="Arial"/>
              <a:buNone/>
            </a:pPr>
            <a:r>
              <a:rPr lang="en" sz="2400">
                <a:latin typeface="Courier New"/>
                <a:ea typeface="Courier New"/>
                <a:cs typeface="Courier New"/>
                <a:sym typeface="Courier New"/>
              </a:rPr>
              <a:t>end</a:t>
            </a:r>
          </a:p>
          <a:p>
            <a:pPr lvl="0" rtl="0">
              <a:spcBef>
                <a:spcPts val="0"/>
              </a:spcBef>
              <a:buClr>
                <a:schemeClr val="dk1"/>
              </a:buClr>
              <a:buSzPct val="61111"/>
              <a:buFont typeface="Arial"/>
              <a:buNone/>
            </a:pPr>
            <a:endParaRPr sz="1800">
              <a:latin typeface="Courier New"/>
              <a:ea typeface="Courier New"/>
              <a:cs typeface="Courier New"/>
              <a:sym typeface="Courier New"/>
            </a:endParaRPr>
          </a:p>
          <a:p>
            <a:pPr lvl="0" rtl="0">
              <a:spcBef>
                <a:spcPts val="0"/>
              </a:spcBef>
              <a:buClr>
                <a:schemeClr val="dk1"/>
              </a:buClr>
              <a:buSzPct val="61111"/>
              <a:buFont typeface="Arial"/>
              <a:buNone/>
            </a:pPr>
            <a:r>
              <a:rPr lang="en" sz="1800">
                <a:latin typeface="Courier New"/>
                <a:ea typeface="Courier New"/>
                <a:cs typeface="Courier New"/>
                <a:sym typeface="Courier New"/>
              </a:rPr>
              <a:t># a Tiger is a tiger(String, Number, Product)</a:t>
            </a:r>
          </a:p>
          <a:p>
            <a:pPr lvl="0">
              <a:spcBef>
                <a:spcPts val="0"/>
              </a:spcBef>
              <a:buClr>
                <a:schemeClr val="dk1"/>
              </a:buClr>
              <a:buSzPct val="45833"/>
              <a:buFont typeface="Arial"/>
              <a:buNone/>
            </a:pPr>
            <a:r>
              <a:rPr lang="en" sz="2400">
                <a:latin typeface="Courier New"/>
                <a:ea typeface="Courier New"/>
                <a:cs typeface="Courier New"/>
                <a:sym typeface="Courier New"/>
              </a:rPr>
              <a:t>data Tiger: tiger(name   :: String, </a:t>
            </a:r>
          </a:p>
          <a:p>
            <a:pPr lvl="0">
              <a:spcBef>
                <a:spcPts val="0"/>
              </a:spcBef>
              <a:buClr>
                <a:schemeClr val="dk1"/>
              </a:buClr>
              <a:buSzPct val="45833"/>
              <a:buFont typeface="Arial"/>
              <a:buNone/>
            </a:pPr>
            <a:r>
              <a:rPr lang="en" sz="2400">
                <a:latin typeface="Courier New"/>
                <a:ea typeface="Courier New"/>
                <a:cs typeface="Courier New"/>
                <a:sym typeface="Courier New"/>
              </a:rPr>
              <a:t>                  length :: Number, </a:t>
            </a:r>
          </a:p>
          <a:p>
            <a:pPr lvl="0" rtl="0">
              <a:spcBef>
                <a:spcPts val="0"/>
              </a:spcBef>
              <a:buClr>
                <a:schemeClr val="dk1"/>
              </a:buClr>
              <a:buSzPct val="45833"/>
              <a:buFont typeface="Arial"/>
              <a:buNone/>
            </a:pPr>
            <a:r>
              <a:rPr lang="en" sz="2400">
                <a:latin typeface="Courier New"/>
                <a:ea typeface="Courier New"/>
                <a:cs typeface="Courier New"/>
                <a:sym typeface="Courier New"/>
              </a:rPr>
              <a:t>                  sells  ::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a:t>
            </a:r>
          </a:p>
          <a:p>
            <a:pPr lvl="0" rtl="0">
              <a:spcBef>
                <a:spcPts val="0"/>
              </a:spcBef>
              <a:buNone/>
            </a:pPr>
            <a:r>
              <a:rPr lang="en" sz="2400">
                <a:latin typeface="Courier New"/>
                <a:ea typeface="Courier New"/>
                <a:cs typeface="Courier New"/>
                <a:sym typeface="Courier New"/>
              </a:rPr>
              <a:t>end</a:t>
            </a:r>
          </a:p>
        </p:txBody>
      </p:sp>
      <p:cxnSp>
        <p:nvCxnSpPr>
          <p:cNvPr id="176" name="Shape 176"/>
          <p:cNvCxnSpPr/>
          <p:nvPr/>
        </p:nvCxnSpPr>
        <p:spPr>
          <a:xfrm>
            <a:off x="1670425" y="2468500"/>
            <a:ext cx="4157400" cy="2654100"/>
          </a:xfrm>
          <a:prstGeom prst="straightConnector1">
            <a:avLst/>
          </a:prstGeom>
          <a:noFill/>
          <a:ln w="9525" cap="flat" cmpd="sng">
            <a:solidFill>
              <a:schemeClr val="dk2"/>
            </a:solidFill>
            <a:prstDash val="solid"/>
            <a:round/>
            <a:headEnd type="triangle" w="lg" len="lg"/>
            <a:tailEnd type="triangle" w="lg" len="lg"/>
          </a:ln>
        </p:spPr>
      </p:cxnSp>
    </p:spTree>
    <p:extLst>
      <p:ext uri="{BB962C8B-B14F-4D97-AF65-F5344CB8AC3E}">
        <p14:creationId xmlns:p14="http://schemas.microsoft.com/office/powerpoint/2010/main" val="1628003999"/>
      </p:ext>
    </p:extLst>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p:nvPr/>
        </p:nvSpPr>
        <p:spPr>
          <a:xfrm>
            <a:off x="2318075" y="4183375"/>
            <a:ext cx="1048800" cy="3249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2" name="Shape 182"/>
          <p:cNvSpPr/>
          <p:nvPr/>
        </p:nvSpPr>
        <p:spPr>
          <a:xfrm>
            <a:off x="2784025" y="2171550"/>
            <a:ext cx="1290000" cy="3711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3" name="Shape 183"/>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Data can combine other data</a:t>
            </a:r>
          </a:p>
        </p:txBody>
      </p:sp>
      <p:sp>
        <p:nvSpPr>
          <p:cNvPr id="184" name="Shape 184"/>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a:latin typeface="Courier New"/>
                <a:ea typeface="Courier New"/>
                <a:cs typeface="Courier New"/>
                <a:sym typeface="Courier New"/>
              </a:rPr>
              <a:t># a Product is a product(String, String)</a:t>
            </a:r>
          </a:p>
          <a:p>
            <a:pPr lvl="0" rtl="0">
              <a:spcBef>
                <a:spcPts val="0"/>
              </a:spcBef>
              <a:buClr>
                <a:schemeClr val="dk1"/>
              </a:buClr>
              <a:buSzPct val="45833"/>
              <a:buFont typeface="Arial"/>
              <a:buNone/>
            </a:pPr>
            <a:r>
              <a:rPr lang="en" sz="2400">
                <a:latin typeface="Courier New"/>
                <a:ea typeface="Courier New"/>
                <a:cs typeface="Courier New"/>
                <a:sym typeface="Courier New"/>
              </a:rPr>
              <a:t>data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 product(item    :: String, </a:t>
            </a:r>
          </a:p>
          <a:p>
            <a:pPr lvl="0" rtl="0">
              <a:spcBef>
                <a:spcPts val="0"/>
              </a:spcBef>
              <a:buClr>
                <a:schemeClr val="dk1"/>
              </a:buClr>
              <a:buSzPct val="45833"/>
              <a:buFont typeface="Arial"/>
              <a:buNone/>
            </a:pPr>
            <a:r>
              <a:rPr lang="en" sz="2400">
                <a:latin typeface="Courier New"/>
                <a:ea typeface="Courier New"/>
                <a:cs typeface="Courier New"/>
                <a:sym typeface="Courier New"/>
              </a:rPr>
              <a:t>                      company :: String)</a:t>
            </a:r>
          </a:p>
          <a:p>
            <a:pPr lvl="0" rtl="0">
              <a:spcBef>
                <a:spcPts val="0"/>
              </a:spcBef>
              <a:buClr>
                <a:schemeClr val="dk1"/>
              </a:buClr>
              <a:buSzPct val="45833"/>
              <a:buFont typeface="Arial"/>
              <a:buNone/>
            </a:pPr>
            <a:r>
              <a:rPr lang="en" sz="2400">
                <a:latin typeface="Courier New"/>
                <a:ea typeface="Courier New"/>
                <a:cs typeface="Courier New"/>
                <a:sym typeface="Courier New"/>
              </a:rPr>
              <a:t>end</a:t>
            </a:r>
          </a:p>
          <a:p>
            <a:pPr lvl="0" rtl="0">
              <a:spcBef>
                <a:spcPts val="0"/>
              </a:spcBef>
              <a:buClr>
                <a:schemeClr val="dk1"/>
              </a:buClr>
              <a:buSzPct val="61111"/>
              <a:buFont typeface="Arial"/>
              <a:buNone/>
            </a:pPr>
            <a:endParaRPr sz="1800">
              <a:latin typeface="Courier New"/>
              <a:ea typeface="Courier New"/>
              <a:cs typeface="Courier New"/>
              <a:sym typeface="Courier New"/>
            </a:endParaRPr>
          </a:p>
          <a:p>
            <a:pPr lvl="0" rtl="0">
              <a:spcBef>
                <a:spcPts val="0"/>
              </a:spcBef>
              <a:buClr>
                <a:schemeClr val="dk1"/>
              </a:buClr>
              <a:buSzPct val="61111"/>
              <a:buFont typeface="Arial"/>
              <a:buNone/>
            </a:pPr>
            <a:r>
              <a:rPr lang="en" sz="1800">
                <a:latin typeface="Courier New"/>
                <a:ea typeface="Courier New"/>
                <a:cs typeface="Courier New"/>
                <a:sym typeface="Courier New"/>
              </a:rPr>
              <a:t># a Tiger is a tiger(String, Number, Product)</a:t>
            </a:r>
          </a:p>
          <a:p>
            <a:pPr lvl="0" rtl="0">
              <a:spcBef>
                <a:spcPts val="0"/>
              </a:spcBef>
              <a:buClr>
                <a:schemeClr val="dk1"/>
              </a:buClr>
              <a:buSzPct val="45833"/>
              <a:buFont typeface="Arial"/>
              <a:buNone/>
            </a:pPr>
            <a:r>
              <a:rPr lang="en" sz="2400">
                <a:latin typeface="Courier New"/>
                <a:ea typeface="Courier New"/>
                <a:cs typeface="Courier New"/>
                <a:sym typeface="Courier New"/>
              </a:rPr>
              <a:t>data Tiger: tiger(name   :: String, </a:t>
            </a:r>
          </a:p>
          <a:p>
            <a:pPr lvl="0" rtl="0">
              <a:spcBef>
                <a:spcPts val="0"/>
              </a:spcBef>
              <a:buClr>
                <a:schemeClr val="dk1"/>
              </a:buClr>
              <a:buSzPct val="45833"/>
              <a:buFont typeface="Arial"/>
              <a:buNone/>
            </a:pPr>
            <a:r>
              <a:rPr lang="en" sz="2400">
                <a:latin typeface="Courier New"/>
                <a:ea typeface="Courier New"/>
                <a:cs typeface="Courier New"/>
                <a:sym typeface="Courier New"/>
              </a:rPr>
              <a:t>                  length :: Number, </a:t>
            </a:r>
          </a:p>
          <a:p>
            <a:pPr lvl="0" rtl="0">
              <a:spcBef>
                <a:spcPts val="0"/>
              </a:spcBef>
              <a:buClr>
                <a:schemeClr val="dk1"/>
              </a:buClr>
              <a:buSzPct val="45833"/>
              <a:buFont typeface="Arial"/>
              <a:buNone/>
            </a:pPr>
            <a:r>
              <a:rPr lang="en" sz="2400">
                <a:latin typeface="Courier New"/>
                <a:ea typeface="Courier New"/>
                <a:cs typeface="Courier New"/>
                <a:sym typeface="Courier New"/>
              </a:rPr>
              <a:t>                  sells  ::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a:t>
            </a:r>
          </a:p>
          <a:p>
            <a:pPr lvl="0" rtl="0">
              <a:spcBef>
                <a:spcPts val="0"/>
              </a:spcBef>
              <a:buNone/>
            </a:pPr>
            <a:r>
              <a:rPr lang="en" sz="2400">
                <a:latin typeface="Courier New"/>
                <a:ea typeface="Courier New"/>
                <a:cs typeface="Courier New"/>
                <a:sym typeface="Courier New"/>
              </a:rPr>
              <a:t>end</a:t>
            </a:r>
          </a:p>
        </p:txBody>
      </p:sp>
      <p:sp>
        <p:nvSpPr>
          <p:cNvPr id="185" name="Shape 185"/>
          <p:cNvSpPr txBox="1"/>
          <p:nvPr/>
        </p:nvSpPr>
        <p:spPr>
          <a:xfrm>
            <a:off x="2088025" y="2693200"/>
            <a:ext cx="2385000" cy="11433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0000"/>
                </a:solidFill>
                <a:latin typeface="Comic Sans MS"/>
                <a:ea typeface="Comic Sans MS"/>
                <a:cs typeface="Comic Sans MS"/>
                <a:sym typeface="Comic Sans MS"/>
              </a:rPr>
              <a:t>Constructor functions</a:t>
            </a:r>
          </a:p>
        </p:txBody>
      </p:sp>
      <p:cxnSp>
        <p:nvCxnSpPr>
          <p:cNvPr id="186" name="Shape 186"/>
          <p:cNvCxnSpPr/>
          <p:nvPr/>
        </p:nvCxnSpPr>
        <p:spPr>
          <a:xfrm rot="10800000" flipH="1">
            <a:off x="3294450" y="2561300"/>
            <a:ext cx="139200" cy="705300"/>
          </a:xfrm>
          <a:prstGeom prst="straightConnector1">
            <a:avLst/>
          </a:prstGeom>
          <a:noFill/>
          <a:ln w="9525" cap="flat" cmpd="sng">
            <a:solidFill>
              <a:srgbClr val="FF0000"/>
            </a:solidFill>
            <a:prstDash val="solid"/>
            <a:round/>
            <a:headEnd type="none" w="lg" len="lg"/>
            <a:tailEnd type="triangle" w="lg" len="lg"/>
          </a:ln>
        </p:spPr>
      </p:cxnSp>
      <p:cxnSp>
        <p:nvCxnSpPr>
          <p:cNvPr id="187" name="Shape 187"/>
          <p:cNvCxnSpPr/>
          <p:nvPr/>
        </p:nvCxnSpPr>
        <p:spPr>
          <a:xfrm flipH="1">
            <a:off x="2913750" y="3257325"/>
            <a:ext cx="380700" cy="927900"/>
          </a:xfrm>
          <a:prstGeom prst="straightConnector1">
            <a:avLst/>
          </a:prstGeom>
          <a:noFill/>
          <a:ln w="9525" cap="flat" cmpd="sng">
            <a:solidFill>
              <a:srgbClr val="FF0000"/>
            </a:solidFill>
            <a:prstDash val="solid"/>
            <a:round/>
            <a:headEnd type="none" w="lg" len="lg"/>
            <a:tailEnd type="triangle" w="lg" len="lg"/>
          </a:ln>
        </p:spPr>
      </p:cxnSp>
    </p:spTree>
    <p:extLst>
      <p:ext uri="{BB962C8B-B14F-4D97-AF65-F5344CB8AC3E}">
        <p14:creationId xmlns:p14="http://schemas.microsoft.com/office/powerpoint/2010/main" val="3863404021"/>
      </p:ext>
    </p:extLst>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p:nvPr/>
        </p:nvSpPr>
        <p:spPr>
          <a:xfrm>
            <a:off x="3433650" y="4619525"/>
            <a:ext cx="3164700" cy="3249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3" name="Shape 193"/>
          <p:cNvSpPr/>
          <p:nvPr/>
        </p:nvSpPr>
        <p:spPr>
          <a:xfrm>
            <a:off x="4157500" y="2153000"/>
            <a:ext cx="3276000" cy="3711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4" name="Shape 194"/>
          <p:cNvSpPr/>
          <p:nvPr/>
        </p:nvSpPr>
        <p:spPr>
          <a:xfrm>
            <a:off x="4157425" y="2561300"/>
            <a:ext cx="3276000" cy="3711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5" name="Shape 195"/>
          <p:cNvSpPr/>
          <p:nvPr/>
        </p:nvSpPr>
        <p:spPr>
          <a:xfrm>
            <a:off x="3489325" y="4160275"/>
            <a:ext cx="3108900" cy="3711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461425" y="5074250"/>
            <a:ext cx="3164700" cy="3249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7" name="Shape 197"/>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a:latin typeface="Courier New"/>
                <a:ea typeface="Courier New"/>
                <a:cs typeface="Courier New"/>
                <a:sym typeface="Courier New"/>
              </a:rPr>
              <a:t># a Product is a product(String, String)</a:t>
            </a:r>
          </a:p>
          <a:p>
            <a:pPr lvl="0" rtl="0">
              <a:spcBef>
                <a:spcPts val="0"/>
              </a:spcBef>
              <a:buClr>
                <a:schemeClr val="dk1"/>
              </a:buClr>
              <a:buSzPct val="45833"/>
              <a:buFont typeface="Arial"/>
              <a:buNone/>
            </a:pPr>
            <a:r>
              <a:rPr lang="en" sz="2400">
                <a:latin typeface="Courier New"/>
                <a:ea typeface="Courier New"/>
                <a:cs typeface="Courier New"/>
                <a:sym typeface="Courier New"/>
              </a:rPr>
              <a:t>data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 product(item    :: String, </a:t>
            </a:r>
          </a:p>
          <a:p>
            <a:pPr lvl="0" rtl="0">
              <a:spcBef>
                <a:spcPts val="0"/>
              </a:spcBef>
              <a:buClr>
                <a:schemeClr val="dk1"/>
              </a:buClr>
              <a:buSzPct val="45833"/>
              <a:buFont typeface="Arial"/>
              <a:buNone/>
            </a:pPr>
            <a:r>
              <a:rPr lang="en" sz="2400">
                <a:latin typeface="Courier New"/>
                <a:ea typeface="Courier New"/>
                <a:cs typeface="Courier New"/>
                <a:sym typeface="Courier New"/>
              </a:rPr>
              <a:t>                      company :: String)</a:t>
            </a:r>
          </a:p>
          <a:p>
            <a:pPr lvl="0" rtl="0">
              <a:spcBef>
                <a:spcPts val="0"/>
              </a:spcBef>
              <a:buClr>
                <a:schemeClr val="dk1"/>
              </a:buClr>
              <a:buSzPct val="45833"/>
              <a:buFont typeface="Arial"/>
              <a:buNone/>
            </a:pPr>
            <a:r>
              <a:rPr lang="en" sz="2400">
                <a:latin typeface="Courier New"/>
                <a:ea typeface="Courier New"/>
                <a:cs typeface="Courier New"/>
                <a:sym typeface="Courier New"/>
              </a:rPr>
              <a:t>end</a:t>
            </a:r>
          </a:p>
          <a:p>
            <a:pPr lvl="0" rtl="0">
              <a:spcBef>
                <a:spcPts val="0"/>
              </a:spcBef>
              <a:buClr>
                <a:schemeClr val="dk1"/>
              </a:buClr>
              <a:buSzPct val="61111"/>
              <a:buFont typeface="Arial"/>
              <a:buNone/>
            </a:pPr>
            <a:endParaRPr sz="1800">
              <a:latin typeface="Courier New"/>
              <a:ea typeface="Courier New"/>
              <a:cs typeface="Courier New"/>
              <a:sym typeface="Courier New"/>
            </a:endParaRPr>
          </a:p>
          <a:p>
            <a:pPr lvl="0" rtl="0">
              <a:spcBef>
                <a:spcPts val="0"/>
              </a:spcBef>
              <a:buClr>
                <a:schemeClr val="dk1"/>
              </a:buClr>
              <a:buSzPct val="61111"/>
              <a:buFont typeface="Arial"/>
              <a:buNone/>
            </a:pPr>
            <a:r>
              <a:rPr lang="en" sz="1800">
                <a:latin typeface="Courier New"/>
                <a:ea typeface="Courier New"/>
                <a:cs typeface="Courier New"/>
                <a:sym typeface="Courier New"/>
              </a:rPr>
              <a:t># a Tiger is a tiger(String, Number, Product)</a:t>
            </a:r>
          </a:p>
          <a:p>
            <a:pPr lvl="0" rtl="0">
              <a:spcBef>
                <a:spcPts val="0"/>
              </a:spcBef>
              <a:buClr>
                <a:schemeClr val="dk1"/>
              </a:buClr>
              <a:buSzPct val="45833"/>
              <a:buFont typeface="Arial"/>
              <a:buNone/>
            </a:pPr>
            <a:r>
              <a:rPr lang="en" sz="2400">
                <a:latin typeface="Courier New"/>
                <a:ea typeface="Courier New"/>
                <a:cs typeface="Courier New"/>
                <a:sym typeface="Courier New"/>
              </a:rPr>
              <a:t>data Tiger: tiger(name   :: String, </a:t>
            </a:r>
          </a:p>
          <a:p>
            <a:pPr lvl="0" rtl="0">
              <a:spcBef>
                <a:spcPts val="0"/>
              </a:spcBef>
              <a:buClr>
                <a:schemeClr val="dk1"/>
              </a:buClr>
              <a:buSzPct val="45833"/>
              <a:buFont typeface="Arial"/>
              <a:buNone/>
            </a:pPr>
            <a:r>
              <a:rPr lang="en" sz="2400">
                <a:latin typeface="Courier New"/>
                <a:ea typeface="Courier New"/>
                <a:cs typeface="Courier New"/>
                <a:sym typeface="Courier New"/>
              </a:rPr>
              <a:t>                  length :: Number, </a:t>
            </a:r>
          </a:p>
          <a:p>
            <a:pPr lvl="0" rtl="0">
              <a:spcBef>
                <a:spcPts val="0"/>
              </a:spcBef>
              <a:buClr>
                <a:schemeClr val="dk1"/>
              </a:buClr>
              <a:buSzPct val="45833"/>
              <a:buFont typeface="Arial"/>
              <a:buNone/>
            </a:pPr>
            <a:r>
              <a:rPr lang="en" sz="2400">
                <a:latin typeface="Courier New"/>
                <a:ea typeface="Courier New"/>
                <a:cs typeface="Courier New"/>
                <a:sym typeface="Courier New"/>
              </a:rPr>
              <a:t>                  sells  ::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a:t>
            </a:r>
          </a:p>
          <a:p>
            <a:pPr lvl="0" rtl="0">
              <a:spcBef>
                <a:spcPts val="0"/>
              </a:spcBef>
              <a:buNone/>
            </a:pPr>
            <a:r>
              <a:rPr lang="en" sz="2400">
                <a:latin typeface="Courier New"/>
                <a:ea typeface="Courier New"/>
                <a:cs typeface="Courier New"/>
                <a:sym typeface="Courier New"/>
              </a:rPr>
              <a:t>end</a:t>
            </a:r>
          </a:p>
        </p:txBody>
      </p:sp>
      <p:sp>
        <p:nvSpPr>
          <p:cNvPr id="198" name="Shape 198"/>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Data can combine other data</a:t>
            </a:r>
          </a:p>
        </p:txBody>
      </p:sp>
      <p:sp>
        <p:nvSpPr>
          <p:cNvPr id="199" name="Shape 199"/>
          <p:cNvSpPr txBox="1"/>
          <p:nvPr/>
        </p:nvSpPr>
        <p:spPr>
          <a:xfrm>
            <a:off x="6349550" y="2857350"/>
            <a:ext cx="2802600" cy="19029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0000"/>
                </a:solidFill>
                <a:latin typeface="Comic Sans MS"/>
                <a:ea typeface="Comic Sans MS"/>
                <a:cs typeface="Comic Sans MS"/>
                <a:sym typeface="Comic Sans MS"/>
              </a:rPr>
              <a:t>Fields,</a:t>
            </a:r>
          </a:p>
          <a:p>
            <a:pPr lvl="0" rtl="0">
              <a:spcBef>
                <a:spcPts val="0"/>
              </a:spcBef>
              <a:buNone/>
            </a:pPr>
            <a:r>
              <a:rPr lang="en" sz="3000">
                <a:solidFill>
                  <a:srgbClr val="FF0000"/>
                </a:solidFill>
                <a:latin typeface="Comic Sans MS"/>
                <a:ea typeface="Comic Sans MS"/>
                <a:cs typeface="Comic Sans MS"/>
                <a:sym typeface="Comic Sans MS"/>
              </a:rPr>
              <a:t>parameters of constructor functions</a:t>
            </a:r>
          </a:p>
        </p:txBody>
      </p:sp>
      <p:cxnSp>
        <p:nvCxnSpPr>
          <p:cNvPr id="200" name="Shape 200"/>
          <p:cNvCxnSpPr>
            <a:stCxn id="199" idx="1"/>
          </p:cNvCxnSpPr>
          <p:nvPr/>
        </p:nvCxnSpPr>
        <p:spPr>
          <a:xfrm flipH="1">
            <a:off x="5013050" y="3808800"/>
            <a:ext cx="1336500" cy="571500"/>
          </a:xfrm>
          <a:prstGeom prst="straightConnector1">
            <a:avLst/>
          </a:prstGeom>
          <a:noFill/>
          <a:ln w="9525" cap="flat" cmpd="sng">
            <a:solidFill>
              <a:srgbClr val="FF0000"/>
            </a:solidFill>
            <a:prstDash val="solid"/>
            <a:round/>
            <a:headEnd type="none" w="lg" len="lg"/>
            <a:tailEnd type="triangle" w="lg" len="lg"/>
          </a:ln>
        </p:spPr>
      </p:cxnSp>
      <p:cxnSp>
        <p:nvCxnSpPr>
          <p:cNvPr id="201" name="Shape 201"/>
          <p:cNvCxnSpPr/>
          <p:nvPr/>
        </p:nvCxnSpPr>
        <p:spPr>
          <a:xfrm rot="10800000">
            <a:off x="5846425" y="2394150"/>
            <a:ext cx="445500" cy="751800"/>
          </a:xfrm>
          <a:prstGeom prst="straightConnector1">
            <a:avLst/>
          </a:prstGeom>
          <a:noFill/>
          <a:ln w="9525" cap="flat" cmpd="sng">
            <a:solidFill>
              <a:srgbClr val="FF0000"/>
            </a:solidFill>
            <a:prstDash val="solid"/>
            <a:round/>
            <a:headEnd type="none" w="lg" len="lg"/>
            <a:tailEnd type="triangle" w="lg" len="lg"/>
          </a:ln>
        </p:spPr>
      </p:cxnSp>
      <p:cxnSp>
        <p:nvCxnSpPr>
          <p:cNvPr id="202" name="Shape 202"/>
          <p:cNvCxnSpPr/>
          <p:nvPr/>
        </p:nvCxnSpPr>
        <p:spPr>
          <a:xfrm rot="10800000">
            <a:off x="5846425" y="2857350"/>
            <a:ext cx="445500" cy="751800"/>
          </a:xfrm>
          <a:prstGeom prst="straightConnector1">
            <a:avLst/>
          </a:prstGeom>
          <a:noFill/>
          <a:ln w="9525" cap="flat" cmpd="sng">
            <a:solidFill>
              <a:srgbClr val="FF0000"/>
            </a:solidFill>
            <a:prstDash val="solid"/>
            <a:round/>
            <a:headEnd type="none" w="lg" len="lg"/>
            <a:tailEnd type="triangle" w="lg" len="lg"/>
          </a:ln>
        </p:spPr>
      </p:cxnSp>
      <p:cxnSp>
        <p:nvCxnSpPr>
          <p:cNvPr id="203" name="Shape 203"/>
          <p:cNvCxnSpPr>
            <a:stCxn id="204" idx="1"/>
          </p:cNvCxnSpPr>
          <p:nvPr/>
        </p:nvCxnSpPr>
        <p:spPr>
          <a:xfrm flipH="1">
            <a:off x="4955425" y="4188750"/>
            <a:ext cx="1336500" cy="571500"/>
          </a:xfrm>
          <a:prstGeom prst="straightConnector1">
            <a:avLst/>
          </a:prstGeom>
          <a:noFill/>
          <a:ln w="9525" cap="flat" cmpd="sng">
            <a:solidFill>
              <a:srgbClr val="FF0000"/>
            </a:solidFill>
            <a:prstDash val="solid"/>
            <a:round/>
            <a:headEnd type="none" w="lg" len="lg"/>
            <a:tailEnd type="triangle" w="lg" len="lg"/>
          </a:ln>
        </p:spPr>
      </p:cxnSp>
      <p:cxnSp>
        <p:nvCxnSpPr>
          <p:cNvPr id="205" name="Shape 205"/>
          <p:cNvCxnSpPr>
            <a:stCxn id="206" idx="1"/>
          </p:cNvCxnSpPr>
          <p:nvPr/>
        </p:nvCxnSpPr>
        <p:spPr>
          <a:xfrm flipH="1">
            <a:off x="5038950" y="4619525"/>
            <a:ext cx="1336500" cy="571500"/>
          </a:xfrm>
          <a:prstGeom prst="straightConnector1">
            <a:avLst/>
          </a:prstGeom>
          <a:noFill/>
          <a:ln w="9525" cap="flat" cmpd="sng">
            <a:solidFill>
              <a:srgbClr val="FF0000"/>
            </a:solidFill>
            <a:prstDash val="solid"/>
            <a:round/>
            <a:headEnd type="none" w="lg" len="lg"/>
            <a:tailEnd type="triangle" w="lg" len="lg"/>
          </a:ln>
        </p:spPr>
      </p:cxnSp>
    </p:spTree>
    <p:extLst>
      <p:ext uri="{BB962C8B-B14F-4D97-AF65-F5344CB8AC3E}">
        <p14:creationId xmlns:p14="http://schemas.microsoft.com/office/powerpoint/2010/main" val="17955582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Evaluate the following expression</a:t>
            </a:r>
          </a:p>
        </p:txBody>
      </p:sp>
      <p:graphicFrame>
        <p:nvGraphicFramePr>
          <p:cNvPr id="86" name="Shape 86"/>
          <p:cNvGraphicFramePr/>
          <p:nvPr/>
        </p:nvGraphicFramePr>
        <p:xfrm>
          <a:off x="19788" y="3186714"/>
          <a:ext cx="3000000" cy="3000000"/>
        </p:xfrm>
        <a:graphic>
          <a:graphicData uri="http://schemas.openxmlformats.org/drawingml/2006/table">
            <a:tbl>
              <a:tblPr>
                <a:noFill/>
              </a:tblPr>
              <a:tblGrid>
                <a:gridCol w="91044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3"/>
                        </a:rPr>
                        <a:t>and</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4"/>
                        </a:rPr>
                        <a:t>or</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#true</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#false)</a:t>
                      </a:r>
                    </a:p>
                  </a:txBody>
                  <a:tcPr marL="0" marR="0" marT="0" marB="0" anchor="ctr"/>
                </a:tc>
                <a:extLst>
                  <a:ext uri="{0D108BD9-81ED-4DB2-BD59-A6C34878D82A}">
                    <a16:rowId xmlns:a16="http://schemas.microsoft.com/office/drawing/2014/main" val="10001"/>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5"/>
                        </a:rPr>
                        <a:t>&gt;=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71</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80</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85726222"/>
      </p:ext>
    </p:extLst>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None/>
            </a:pPr>
            <a:endParaRPr/>
          </a:p>
        </p:txBody>
      </p:sp>
      <p:sp>
        <p:nvSpPr>
          <p:cNvPr id="212" name="Shape 212"/>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02057160"/>
      </p:ext>
    </p:extLst>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457200" y="274650"/>
            <a:ext cx="9893400" cy="1143000"/>
          </a:xfrm>
          <a:prstGeom prst="rect">
            <a:avLst/>
          </a:prstGeom>
        </p:spPr>
        <p:txBody>
          <a:bodyPr lIns="91425" tIns="91425" rIns="91425" bIns="91425" anchor="b" anchorCtr="0">
            <a:noAutofit/>
          </a:bodyPr>
          <a:lstStyle/>
          <a:p>
            <a:pPr lvl="0">
              <a:spcBef>
                <a:spcPts val="0"/>
              </a:spcBef>
              <a:buNone/>
            </a:pPr>
            <a:r>
              <a:rPr lang="en"/>
              <a:t>Data can combine other data</a:t>
            </a:r>
          </a:p>
        </p:txBody>
      </p:sp>
      <p:sp>
        <p:nvSpPr>
          <p:cNvPr id="218" name="Shape 21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a:spcBef>
                <a:spcPts val="0"/>
              </a:spcBef>
              <a:buClr>
                <a:schemeClr val="dk1"/>
              </a:buClr>
              <a:buSzPct val="61111"/>
              <a:buFont typeface="Arial"/>
              <a:buNone/>
            </a:pPr>
            <a:r>
              <a:rPr lang="en" sz="1800">
                <a:latin typeface="Courier New"/>
                <a:ea typeface="Courier New"/>
                <a:cs typeface="Courier New"/>
                <a:sym typeface="Courier New"/>
              </a:rPr>
              <a:t># a Date is a date(Number, Number, Number)</a:t>
            </a:r>
          </a:p>
          <a:p>
            <a:pPr lvl="0">
              <a:spcBef>
                <a:spcPts val="0"/>
              </a:spcBef>
              <a:buClr>
                <a:schemeClr val="dk1"/>
              </a:buClr>
              <a:buSzPct val="45833"/>
              <a:buFont typeface="Arial"/>
              <a:buNone/>
            </a:pPr>
            <a:r>
              <a:rPr lang="en" sz="2400">
                <a:latin typeface="Courier New"/>
                <a:ea typeface="Courier New"/>
                <a:cs typeface="Courier New"/>
                <a:sym typeface="Courier New"/>
              </a:rPr>
              <a:t>data </a:t>
            </a:r>
            <a:r>
              <a:rPr lang="en" sz="2400" b="1">
                <a:latin typeface="Courier New"/>
                <a:ea typeface="Courier New"/>
                <a:cs typeface="Courier New"/>
                <a:sym typeface="Courier New"/>
              </a:rPr>
              <a:t>Date</a:t>
            </a:r>
            <a:r>
              <a:rPr lang="en" sz="2400">
                <a:latin typeface="Courier New"/>
                <a:ea typeface="Courier New"/>
                <a:cs typeface="Courier New"/>
                <a:sym typeface="Courier New"/>
              </a:rPr>
              <a:t>: date(year  :: Number, </a:t>
            </a:r>
          </a:p>
          <a:p>
            <a:pPr lvl="0">
              <a:spcBef>
                <a:spcPts val="0"/>
              </a:spcBef>
              <a:buNone/>
            </a:pPr>
            <a:r>
              <a:rPr lang="en" sz="2400">
                <a:latin typeface="Courier New"/>
                <a:ea typeface="Courier New"/>
                <a:cs typeface="Courier New"/>
                <a:sym typeface="Courier New"/>
              </a:rPr>
              <a:t>                month :: Number,</a:t>
            </a:r>
          </a:p>
          <a:p>
            <a:pPr lvl="0">
              <a:spcBef>
                <a:spcPts val="0"/>
              </a:spcBef>
              <a:buClr>
                <a:schemeClr val="dk1"/>
              </a:buClr>
              <a:buSzPct val="45833"/>
              <a:buFont typeface="Arial"/>
              <a:buNone/>
            </a:pPr>
            <a:r>
              <a:rPr lang="en" sz="2400">
                <a:latin typeface="Courier New"/>
                <a:ea typeface="Courier New"/>
                <a:cs typeface="Courier New"/>
                <a:sym typeface="Courier New"/>
              </a:rPr>
              <a:t>                day   :: Number)</a:t>
            </a:r>
          </a:p>
          <a:p>
            <a:pPr lvl="0">
              <a:spcBef>
                <a:spcPts val="0"/>
              </a:spcBef>
              <a:buClr>
                <a:schemeClr val="dk1"/>
              </a:buClr>
              <a:buSzPct val="45833"/>
              <a:buFont typeface="Arial"/>
              <a:buNone/>
            </a:pPr>
            <a:r>
              <a:rPr lang="en" sz="2400">
                <a:latin typeface="Courier New"/>
                <a:ea typeface="Courier New"/>
                <a:cs typeface="Courier New"/>
                <a:sym typeface="Courier New"/>
              </a:rPr>
              <a:t>end</a:t>
            </a:r>
          </a:p>
          <a:p>
            <a:pPr lvl="0">
              <a:spcBef>
                <a:spcPts val="0"/>
              </a:spcBef>
              <a:buClr>
                <a:schemeClr val="dk1"/>
              </a:buClr>
              <a:buSzPct val="61111"/>
              <a:buFont typeface="Arial"/>
              <a:buNone/>
            </a:pPr>
            <a:endParaRPr sz="1800">
              <a:latin typeface="Courier New"/>
              <a:ea typeface="Courier New"/>
              <a:cs typeface="Courier New"/>
              <a:sym typeface="Courier New"/>
            </a:endParaRPr>
          </a:p>
          <a:p>
            <a:pPr lvl="0">
              <a:spcBef>
                <a:spcPts val="0"/>
              </a:spcBef>
              <a:buClr>
                <a:schemeClr val="dk1"/>
              </a:buClr>
              <a:buSzPct val="61111"/>
              <a:buFont typeface="Arial"/>
              <a:buNone/>
            </a:pPr>
            <a:r>
              <a:rPr lang="en" sz="1800">
                <a:latin typeface="Courier New"/>
                <a:ea typeface="Courier New"/>
                <a:cs typeface="Courier New"/>
                <a:sym typeface="Courier New"/>
              </a:rPr>
              <a:t># an Email is an email(String, String, String, Date)</a:t>
            </a:r>
          </a:p>
          <a:p>
            <a:pPr lvl="0">
              <a:spcBef>
                <a:spcPts val="0"/>
              </a:spcBef>
              <a:buClr>
                <a:schemeClr val="dk1"/>
              </a:buClr>
              <a:buSzPct val="45833"/>
              <a:buFont typeface="Arial"/>
              <a:buNone/>
            </a:pPr>
            <a:r>
              <a:rPr lang="en" sz="2400">
                <a:latin typeface="Courier New"/>
                <a:ea typeface="Courier New"/>
                <a:cs typeface="Courier New"/>
                <a:sym typeface="Courier New"/>
              </a:rPr>
              <a:t>data Email: email(sender  :: String, </a:t>
            </a:r>
          </a:p>
          <a:p>
            <a:pPr lvl="0">
              <a:spcBef>
                <a:spcPts val="0"/>
              </a:spcBef>
              <a:buClr>
                <a:schemeClr val="dk1"/>
              </a:buClr>
              <a:buSzPct val="45833"/>
              <a:buFont typeface="Arial"/>
              <a:buNone/>
            </a:pPr>
            <a:r>
              <a:rPr lang="en" sz="2400">
                <a:latin typeface="Courier New"/>
                <a:ea typeface="Courier New"/>
                <a:cs typeface="Courier New"/>
                <a:sym typeface="Courier New"/>
              </a:rPr>
              <a:t>                  subject :: String, </a:t>
            </a:r>
          </a:p>
          <a:p>
            <a:pPr lvl="0">
              <a:spcBef>
                <a:spcPts val="0"/>
              </a:spcBef>
              <a:buNone/>
            </a:pPr>
            <a:r>
              <a:rPr lang="en" sz="2400">
                <a:latin typeface="Courier New"/>
                <a:ea typeface="Courier New"/>
                <a:cs typeface="Courier New"/>
                <a:sym typeface="Courier New"/>
              </a:rPr>
              <a:t>                  body    :: String,</a:t>
            </a:r>
          </a:p>
          <a:p>
            <a:pPr lvl="0">
              <a:spcBef>
                <a:spcPts val="0"/>
              </a:spcBef>
              <a:buClr>
                <a:schemeClr val="dk1"/>
              </a:buClr>
              <a:buSzPct val="45833"/>
              <a:buFont typeface="Arial"/>
              <a:buNone/>
            </a:pPr>
            <a:r>
              <a:rPr lang="en" sz="2400">
                <a:latin typeface="Courier New"/>
                <a:ea typeface="Courier New"/>
                <a:cs typeface="Courier New"/>
                <a:sym typeface="Courier New"/>
              </a:rPr>
              <a:t>                  date    :: </a:t>
            </a:r>
            <a:r>
              <a:rPr lang="en" sz="2400" b="1">
                <a:latin typeface="Courier New"/>
                <a:ea typeface="Courier New"/>
                <a:cs typeface="Courier New"/>
                <a:sym typeface="Courier New"/>
              </a:rPr>
              <a:t>Date</a:t>
            </a:r>
            <a:r>
              <a:rPr lang="en" sz="2400">
                <a:latin typeface="Courier New"/>
                <a:ea typeface="Courier New"/>
                <a:cs typeface="Courier New"/>
                <a:sym typeface="Courier New"/>
              </a:rPr>
              <a:t>)</a:t>
            </a:r>
          </a:p>
          <a:p>
            <a:pPr lvl="0">
              <a:spcBef>
                <a:spcPts val="0"/>
              </a:spcBef>
              <a:buClr>
                <a:schemeClr val="dk1"/>
              </a:buClr>
              <a:buSzPct val="45833"/>
              <a:buFont typeface="Arial"/>
              <a:buNone/>
            </a:pPr>
            <a:r>
              <a:rPr lang="en" sz="2400">
                <a:latin typeface="Courier New"/>
                <a:ea typeface="Courier New"/>
                <a:cs typeface="Courier New"/>
                <a:sym typeface="Courier New"/>
              </a:rPr>
              <a:t>end</a:t>
            </a:r>
          </a:p>
        </p:txBody>
      </p:sp>
      <p:cxnSp>
        <p:nvCxnSpPr>
          <p:cNvPr id="219" name="Shape 219"/>
          <p:cNvCxnSpPr/>
          <p:nvPr/>
        </p:nvCxnSpPr>
        <p:spPr>
          <a:xfrm>
            <a:off x="1893150" y="2505625"/>
            <a:ext cx="4194600" cy="3433500"/>
          </a:xfrm>
          <a:prstGeom prst="straightConnector1">
            <a:avLst/>
          </a:prstGeom>
          <a:noFill/>
          <a:ln w="9525" cap="flat" cmpd="sng">
            <a:solidFill>
              <a:schemeClr val="dk2"/>
            </a:solidFill>
            <a:prstDash val="solid"/>
            <a:round/>
            <a:headEnd type="triangle" w="lg" len="lg"/>
            <a:tailEnd type="triangle" w="lg" len="lg"/>
          </a:ln>
        </p:spPr>
      </p:cxnSp>
    </p:spTree>
    <p:extLst>
      <p:ext uri="{BB962C8B-B14F-4D97-AF65-F5344CB8AC3E}">
        <p14:creationId xmlns:p14="http://schemas.microsoft.com/office/powerpoint/2010/main" val="3295400279"/>
      </p:ext>
    </p:extLst>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122237"/>
            <a:ext cx="8229600" cy="1143000"/>
          </a:xfrm>
          <a:prstGeom prst="rect">
            <a:avLst/>
          </a:prstGeom>
        </p:spPr>
        <p:txBody>
          <a:bodyPr lIns="91425" tIns="91425" rIns="91425" bIns="91425" anchor="b" anchorCtr="0">
            <a:noAutofit/>
          </a:bodyPr>
          <a:lstStyle/>
          <a:p>
            <a:pPr lvl="0">
              <a:spcBef>
                <a:spcPts val="0"/>
              </a:spcBef>
              <a:buNone/>
            </a:pPr>
            <a:r>
              <a:rPr lang="en"/>
              <a:t>Data can be conditional</a:t>
            </a:r>
          </a:p>
        </p:txBody>
      </p:sp>
      <p:sp>
        <p:nvSpPr>
          <p:cNvPr id="225" name="Shape 225"/>
          <p:cNvSpPr txBox="1">
            <a:spLocks noGrp="1"/>
          </p:cNvSpPr>
          <p:nvPr>
            <p:ph type="body" idx="1"/>
          </p:nvPr>
        </p:nvSpPr>
        <p:spPr>
          <a:xfrm>
            <a:off x="457200" y="1295400"/>
            <a:ext cx="8229600" cy="4967700"/>
          </a:xfrm>
          <a:prstGeom prst="rect">
            <a:avLst/>
          </a:prstGeom>
        </p:spPr>
        <p:txBody>
          <a:bodyPr lIns="91425" tIns="91425" rIns="91425" bIns="91425" anchor="t" anchorCtr="0">
            <a:noAutofit/>
          </a:bodyPr>
          <a:lstStyle/>
          <a:p>
            <a:pPr lvl="0">
              <a:spcBef>
                <a:spcPts val="0"/>
              </a:spcBef>
              <a:buNone/>
            </a:pPr>
            <a:r>
              <a:rPr lang="en" sz="2400">
                <a:solidFill>
                  <a:srgbClr val="000000"/>
                </a:solidFill>
              </a:rPr>
              <a:t>A traffic light can be in different states: red, yellow, or green.</a:t>
            </a:r>
          </a:p>
          <a:p>
            <a:pPr lvl="0">
              <a:spcBef>
                <a:spcPts val="0"/>
              </a:spcBef>
              <a:buNone/>
            </a:pPr>
            <a:r>
              <a:rPr lang="en" sz="2400">
                <a:solidFill>
                  <a:srgbClr val="000000"/>
                </a:solidFill>
              </a:rPr>
              <a:t>Collectively, they represent one thing: a new type called </a:t>
            </a:r>
          </a:p>
          <a:p>
            <a:pPr lvl="0">
              <a:spcBef>
                <a:spcPts val="0"/>
              </a:spcBef>
              <a:buClr>
                <a:schemeClr val="dk1"/>
              </a:buClr>
              <a:buSzPct val="45833"/>
              <a:buFont typeface="Arial"/>
              <a:buNone/>
            </a:pPr>
            <a:r>
              <a:rPr lang="en" sz="2400">
                <a:solidFill>
                  <a:srgbClr val="000000"/>
                </a:solidFill>
              </a:rPr>
              <a:t>a </a:t>
            </a:r>
            <a:r>
              <a:rPr lang="en" sz="2400" b="1">
                <a:solidFill>
                  <a:srgbClr val="000000"/>
                </a:solidFill>
              </a:rPr>
              <a:t>Traffic Light State</a:t>
            </a:r>
            <a:r>
              <a:rPr lang="en" sz="2400">
                <a:solidFill>
                  <a:srgbClr val="000000"/>
                </a:solidFill>
              </a:rPr>
              <a:t>.</a:t>
            </a:r>
          </a:p>
          <a:p>
            <a:pPr lvl="0">
              <a:spcBef>
                <a:spcPts val="0"/>
              </a:spcBef>
              <a:buClr>
                <a:schemeClr val="dk1"/>
              </a:buClr>
              <a:buSzPct val="45833"/>
              <a:buFont typeface="Arial"/>
              <a:buNone/>
            </a:pPr>
            <a:endParaRPr sz="2400">
              <a:solidFill>
                <a:srgbClr val="000000"/>
              </a:solidFill>
            </a:endParaRPr>
          </a:p>
          <a:p>
            <a:pPr lvl="0">
              <a:spcBef>
                <a:spcPts val="0"/>
              </a:spcBef>
              <a:buNone/>
            </a:pPr>
            <a:r>
              <a:rPr lang="en" sz="2400">
                <a:solidFill>
                  <a:srgbClr val="000000"/>
                </a:solidFill>
              </a:rPr>
              <a:t>A zoo consists of many kinds of animals. </a:t>
            </a:r>
          </a:p>
          <a:p>
            <a:pPr lvl="0">
              <a:spcBef>
                <a:spcPts val="0"/>
              </a:spcBef>
              <a:buNone/>
            </a:pPr>
            <a:r>
              <a:rPr lang="en" sz="2400">
                <a:solidFill>
                  <a:srgbClr val="000000"/>
                </a:solidFill>
              </a:rPr>
              <a:t>Collectively, they represent one thing: a new type called </a:t>
            </a:r>
          </a:p>
          <a:p>
            <a:pPr lvl="0">
              <a:spcBef>
                <a:spcPts val="0"/>
              </a:spcBef>
              <a:buClr>
                <a:schemeClr val="dk1"/>
              </a:buClr>
              <a:buSzPct val="45833"/>
              <a:buFont typeface="Arial"/>
              <a:buNone/>
            </a:pPr>
            <a:r>
              <a:rPr lang="en" sz="2400">
                <a:solidFill>
                  <a:srgbClr val="000000"/>
                </a:solidFill>
              </a:rPr>
              <a:t>an </a:t>
            </a:r>
            <a:r>
              <a:rPr lang="en" sz="2400" b="1">
                <a:solidFill>
                  <a:srgbClr val="000000"/>
                </a:solidFill>
              </a:rPr>
              <a:t>Animal</a:t>
            </a:r>
            <a:r>
              <a:rPr lang="en" sz="2400">
                <a:solidFill>
                  <a:srgbClr val="000000"/>
                </a:solidFill>
              </a:rPr>
              <a:t>. </a:t>
            </a:r>
          </a:p>
          <a:p>
            <a:pPr lvl="0">
              <a:spcBef>
                <a:spcPts val="0"/>
              </a:spcBef>
              <a:buClr>
                <a:schemeClr val="dk1"/>
              </a:buClr>
              <a:buSzPct val="45833"/>
              <a:buFont typeface="Arial"/>
              <a:buNone/>
            </a:pPr>
            <a:endParaRPr sz="2400">
              <a:solidFill>
                <a:srgbClr val="000000"/>
              </a:solidFill>
            </a:endParaRPr>
          </a:p>
          <a:p>
            <a:pPr lvl="0">
              <a:spcBef>
                <a:spcPts val="0"/>
              </a:spcBef>
              <a:buNone/>
            </a:pPr>
            <a:r>
              <a:rPr lang="en" sz="2400">
                <a:solidFill>
                  <a:srgbClr val="000000"/>
                </a:solidFill>
              </a:rPr>
              <a:t>A social network consists of different kinds of pages.</a:t>
            </a:r>
          </a:p>
          <a:p>
            <a:pPr lvl="0">
              <a:spcBef>
                <a:spcPts val="0"/>
              </a:spcBef>
              <a:buNone/>
            </a:pPr>
            <a:r>
              <a:rPr lang="en" sz="2400">
                <a:solidFill>
                  <a:srgbClr val="000000"/>
                </a:solidFill>
              </a:rPr>
              <a:t>Collectively, they represent a new type: </a:t>
            </a:r>
          </a:p>
          <a:p>
            <a:pPr lvl="0">
              <a:spcBef>
                <a:spcPts val="0"/>
              </a:spcBef>
              <a:buClr>
                <a:schemeClr val="dk1"/>
              </a:buClr>
              <a:buSzPct val="45833"/>
              <a:buFont typeface="Arial"/>
              <a:buNone/>
            </a:pPr>
            <a:r>
              <a:rPr lang="en" sz="2400">
                <a:solidFill>
                  <a:srgbClr val="000000"/>
                </a:solidFill>
              </a:rPr>
              <a:t>a </a:t>
            </a:r>
            <a:r>
              <a:rPr lang="en" sz="2400" b="1">
                <a:solidFill>
                  <a:srgbClr val="000000"/>
                </a:solidFill>
              </a:rPr>
              <a:t>Social Media Page</a:t>
            </a:r>
            <a:r>
              <a:rPr lang="en" sz="2400">
                <a:solidFill>
                  <a:srgbClr val="000000"/>
                </a:solidFill>
              </a:rPr>
              <a:t>.</a:t>
            </a:r>
          </a:p>
          <a:p>
            <a:pPr lvl="0">
              <a:spcBef>
                <a:spcPts val="0"/>
              </a:spcBef>
              <a:buNone/>
            </a:pPr>
            <a:endParaRPr sz="2400">
              <a:solidFill>
                <a:srgbClr val="000000"/>
              </a:solidFill>
            </a:endParaRPr>
          </a:p>
        </p:txBody>
      </p:sp>
    </p:spTree>
    <p:extLst>
      <p:ext uri="{BB962C8B-B14F-4D97-AF65-F5344CB8AC3E}">
        <p14:creationId xmlns:p14="http://schemas.microsoft.com/office/powerpoint/2010/main" val="3792025144"/>
      </p:ext>
    </p:extLst>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None/>
            </a:pPr>
            <a:r>
              <a:rPr lang="en"/>
              <a:t>Traffic Light State</a:t>
            </a:r>
          </a:p>
        </p:txBody>
      </p:sp>
      <p:sp>
        <p:nvSpPr>
          <p:cNvPr id="231" name="Shape 23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a:spcBef>
                <a:spcPts val="0"/>
              </a:spcBef>
              <a:buNone/>
            </a:pPr>
            <a:r>
              <a:rPr lang="en">
                <a:latin typeface="Courier New"/>
                <a:ea typeface="Courier New"/>
                <a:cs typeface="Courier New"/>
                <a:sym typeface="Courier New"/>
              </a:rPr>
              <a:t>data TLState:</a:t>
            </a:r>
          </a:p>
          <a:p>
            <a:pPr lvl="0">
              <a:spcBef>
                <a:spcPts val="0"/>
              </a:spcBef>
              <a:buNone/>
            </a:pPr>
            <a:r>
              <a:rPr lang="en">
                <a:latin typeface="Courier New"/>
                <a:ea typeface="Courier New"/>
                <a:cs typeface="Courier New"/>
                <a:sym typeface="Courier New"/>
              </a:rPr>
              <a:t>  | Red</a:t>
            </a:r>
          </a:p>
          <a:p>
            <a:pPr lvl="0">
              <a:spcBef>
                <a:spcPts val="0"/>
              </a:spcBef>
              <a:buNone/>
            </a:pPr>
            <a:r>
              <a:rPr lang="en">
                <a:latin typeface="Courier New"/>
                <a:ea typeface="Courier New"/>
                <a:cs typeface="Courier New"/>
                <a:sym typeface="Courier New"/>
              </a:rPr>
              <a:t>  | Yellow</a:t>
            </a:r>
          </a:p>
          <a:p>
            <a:pPr lvl="0">
              <a:spcBef>
                <a:spcPts val="0"/>
              </a:spcBef>
              <a:buNone/>
            </a:pPr>
            <a:r>
              <a:rPr lang="en">
                <a:latin typeface="Courier New"/>
                <a:ea typeface="Courier New"/>
                <a:cs typeface="Courier New"/>
                <a:sym typeface="Courier New"/>
              </a:rPr>
              <a:t>  | Green</a:t>
            </a:r>
          </a:p>
          <a:p>
            <a:pPr lvl="0">
              <a:spcBef>
                <a:spcPts val="0"/>
              </a:spcBef>
              <a:buNone/>
            </a:pPr>
            <a:r>
              <a:rPr lang="en">
                <a:latin typeface="Courier New"/>
                <a:ea typeface="Courier New"/>
                <a:cs typeface="Courier New"/>
                <a:sym typeface="Courier New"/>
              </a:rPr>
              <a:t>end</a:t>
            </a:r>
          </a:p>
        </p:txBody>
      </p:sp>
    </p:spTree>
    <p:extLst>
      <p:ext uri="{BB962C8B-B14F-4D97-AF65-F5344CB8AC3E}">
        <p14:creationId xmlns:p14="http://schemas.microsoft.com/office/powerpoint/2010/main" val="3066111840"/>
      </p:ext>
    </p:extLst>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Traffic Light State</a:t>
            </a:r>
          </a:p>
        </p:txBody>
      </p:sp>
      <p:sp>
        <p:nvSpPr>
          <p:cNvPr id="237" name="Shape 23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data TLState:</a:t>
            </a:r>
          </a:p>
          <a:p>
            <a:pPr lvl="0" rtl="0">
              <a:spcBef>
                <a:spcPts val="0"/>
              </a:spcBef>
              <a:buNone/>
            </a:pPr>
            <a:r>
              <a:rPr lang="en">
                <a:latin typeface="Courier New"/>
                <a:ea typeface="Courier New"/>
                <a:cs typeface="Courier New"/>
                <a:sym typeface="Courier New"/>
              </a:rPr>
              <a:t>  | Red</a:t>
            </a:r>
          </a:p>
          <a:p>
            <a:pPr lvl="0" rtl="0">
              <a:spcBef>
                <a:spcPts val="0"/>
              </a:spcBef>
              <a:buNone/>
            </a:pPr>
            <a:r>
              <a:rPr lang="en">
                <a:latin typeface="Courier New"/>
                <a:ea typeface="Courier New"/>
                <a:cs typeface="Courier New"/>
                <a:sym typeface="Courier New"/>
              </a:rPr>
              <a:t>  | Yellow</a:t>
            </a:r>
          </a:p>
          <a:p>
            <a:pPr lvl="0" rtl="0">
              <a:spcBef>
                <a:spcPts val="0"/>
              </a:spcBef>
              <a:buNone/>
            </a:pPr>
            <a:r>
              <a:rPr lang="en">
                <a:latin typeface="Courier New"/>
                <a:ea typeface="Courier New"/>
                <a:cs typeface="Courier New"/>
                <a:sym typeface="Courier New"/>
              </a:rPr>
              <a:t>  | Green</a:t>
            </a:r>
          </a:p>
          <a:p>
            <a:pPr lvl="0" rtl="0">
              <a:spcBef>
                <a:spcPts val="0"/>
              </a:spcBef>
              <a:buNone/>
            </a:pPr>
            <a:r>
              <a:rPr lang="en">
                <a:latin typeface="Courier New"/>
                <a:ea typeface="Courier New"/>
                <a:cs typeface="Courier New"/>
                <a:sym typeface="Courier New"/>
              </a:rPr>
              <a:t>end</a:t>
            </a:r>
          </a:p>
        </p:txBody>
      </p:sp>
      <p:sp>
        <p:nvSpPr>
          <p:cNvPr id="238" name="Shape 238"/>
          <p:cNvSpPr txBox="1"/>
          <p:nvPr/>
        </p:nvSpPr>
        <p:spPr>
          <a:xfrm>
            <a:off x="4500850" y="2208675"/>
            <a:ext cx="3285300" cy="19767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0000"/>
                </a:solidFill>
                <a:latin typeface="Comic Sans MS"/>
                <a:ea typeface="Comic Sans MS"/>
                <a:cs typeface="Comic Sans MS"/>
                <a:sym typeface="Comic Sans MS"/>
              </a:rPr>
              <a:t>A traffic light can be Red </a:t>
            </a:r>
            <a:r>
              <a:rPr lang="en" sz="3000" b="1" i="1">
                <a:solidFill>
                  <a:srgbClr val="FF0000"/>
                </a:solidFill>
                <a:latin typeface="Comic Sans MS"/>
                <a:ea typeface="Comic Sans MS"/>
                <a:cs typeface="Comic Sans MS"/>
                <a:sym typeface="Comic Sans MS"/>
              </a:rPr>
              <a:t>or</a:t>
            </a:r>
            <a:r>
              <a:rPr lang="en" sz="3000" b="1">
                <a:solidFill>
                  <a:srgbClr val="FF0000"/>
                </a:solidFill>
                <a:latin typeface="Comic Sans MS"/>
                <a:ea typeface="Comic Sans MS"/>
                <a:cs typeface="Comic Sans MS"/>
                <a:sym typeface="Comic Sans MS"/>
              </a:rPr>
              <a:t> </a:t>
            </a:r>
            <a:r>
              <a:rPr lang="en" sz="3000">
                <a:solidFill>
                  <a:srgbClr val="FF0000"/>
                </a:solidFill>
                <a:latin typeface="Comic Sans MS"/>
                <a:ea typeface="Comic Sans MS"/>
                <a:cs typeface="Comic Sans MS"/>
                <a:sym typeface="Comic Sans MS"/>
              </a:rPr>
              <a:t>Yellow </a:t>
            </a:r>
            <a:r>
              <a:rPr lang="en" sz="3000" b="1" i="1">
                <a:solidFill>
                  <a:srgbClr val="FF0000"/>
                </a:solidFill>
                <a:latin typeface="Comic Sans MS"/>
                <a:ea typeface="Comic Sans MS"/>
                <a:cs typeface="Comic Sans MS"/>
                <a:sym typeface="Comic Sans MS"/>
              </a:rPr>
              <a:t>or </a:t>
            </a:r>
            <a:r>
              <a:rPr lang="en" sz="3000">
                <a:solidFill>
                  <a:srgbClr val="FF0000"/>
                </a:solidFill>
                <a:latin typeface="Comic Sans MS"/>
                <a:ea typeface="Comic Sans MS"/>
                <a:cs typeface="Comic Sans MS"/>
                <a:sym typeface="Comic Sans MS"/>
              </a:rPr>
              <a:t>Green</a:t>
            </a:r>
          </a:p>
        </p:txBody>
      </p:sp>
    </p:spTree>
    <p:extLst>
      <p:ext uri="{BB962C8B-B14F-4D97-AF65-F5344CB8AC3E}">
        <p14:creationId xmlns:p14="http://schemas.microsoft.com/office/powerpoint/2010/main" val="2098238955"/>
      </p:ext>
    </p:extLst>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p:nvPr/>
        </p:nvSpPr>
        <p:spPr>
          <a:xfrm>
            <a:off x="992975" y="2347875"/>
            <a:ext cx="315600" cy="15963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4" name="Shape 24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Traffic Light State</a:t>
            </a:r>
          </a:p>
        </p:txBody>
      </p:sp>
      <p:sp>
        <p:nvSpPr>
          <p:cNvPr id="245" name="Shape 24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data TLState:</a:t>
            </a:r>
          </a:p>
          <a:p>
            <a:pPr lvl="0" rtl="0">
              <a:spcBef>
                <a:spcPts val="0"/>
              </a:spcBef>
              <a:buNone/>
            </a:pPr>
            <a:r>
              <a:rPr lang="en">
                <a:latin typeface="Courier New"/>
                <a:ea typeface="Courier New"/>
                <a:cs typeface="Courier New"/>
                <a:sym typeface="Courier New"/>
              </a:rPr>
              <a:t>  | Red</a:t>
            </a:r>
          </a:p>
          <a:p>
            <a:pPr lvl="0" rtl="0">
              <a:spcBef>
                <a:spcPts val="0"/>
              </a:spcBef>
              <a:buNone/>
            </a:pPr>
            <a:r>
              <a:rPr lang="en">
                <a:latin typeface="Courier New"/>
                <a:ea typeface="Courier New"/>
                <a:cs typeface="Courier New"/>
                <a:sym typeface="Courier New"/>
              </a:rPr>
              <a:t>  | Yellow</a:t>
            </a:r>
          </a:p>
          <a:p>
            <a:pPr lvl="0" rtl="0">
              <a:spcBef>
                <a:spcPts val="0"/>
              </a:spcBef>
              <a:buNone/>
            </a:pPr>
            <a:r>
              <a:rPr lang="en">
                <a:latin typeface="Courier New"/>
                <a:ea typeface="Courier New"/>
                <a:cs typeface="Courier New"/>
                <a:sym typeface="Courier New"/>
              </a:rPr>
              <a:t>  | Green</a:t>
            </a:r>
          </a:p>
          <a:p>
            <a:pPr lvl="0" rtl="0">
              <a:spcBef>
                <a:spcPts val="0"/>
              </a:spcBef>
              <a:buNone/>
            </a:pPr>
            <a:r>
              <a:rPr lang="en">
                <a:latin typeface="Courier New"/>
                <a:ea typeface="Courier New"/>
                <a:cs typeface="Courier New"/>
                <a:sym typeface="Courier New"/>
              </a:rPr>
              <a:t>end</a:t>
            </a:r>
          </a:p>
        </p:txBody>
      </p:sp>
      <p:sp>
        <p:nvSpPr>
          <p:cNvPr id="246" name="Shape 246"/>
          <p:cNvSpPr txBox="1"/>
          <p:nvPr/>
        </p:nvSpPr>
        <p:spPr>
          <a:xfrm>
            <a:off x="4500850" y="2208675"/>
            <a:ext cx="3285300" cy="19767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FF0000"/>
                </a:solidFill>
                <a:latin typeface="Comic Sans MS"/>
                <a:ea typeface="Comic Sans MS"/>
                <a:cs typeface="Comic Sans MS"/>
                <a:sym typeface="Comic Sans MS"/>
              </a:rPr>
              <a:t>The stick | is needed when you have different </a:t>
            </a:r>
            <a:r>
              <a:rPr lang="en" sz="3000" b="1">
                <a:solidFill>
                  <a:srgbClr val="FF0000"/>
                </a:solidFill>
                <a:latin typeface="Comic Sans MS"/>
                <a:ea typeface="Comic Sans MS"/>
                <a:cs typeface="Comic Sans MS"/>
                <a:sym typeface="Comic Sans MS"/>
              </a:rPr>
              <a:t>variants</a:t>
            </a:r>
            <a:r>
              <a:rPr lang="en" sz="3000">
                <a:solidFill>
                  <a:srgbClr val="FF0000"/>
                </a:solidFill>
                <a:latin typeface="Comic Sans MS"/>
                <a:ea typeface="Comic Sans MS"/>
                <a:cs typeface="Comic Sans MS"/>
                <a:sym typeface="Comic Sans MS"/>
              </a:rPr>
              <a:t> of the data.</a:t>
            </a:r>
          </a:p>
        </p:txBody>
      </p:sp>
    </p:spTree>
    <p:extLst>
      <p:ext uri="{BB962C8B-B14F-4D97-AF65-F5344CB8AC3E}">
        <p14:creationId xmlns:p14="http://schemas.microsoft.com/office/powerpoint/2010/main" val="2927875862"/>
      </p:ext>
    </p:extLst>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p:nvPr/>
        </p:nvSpPr>
        <p:spPr>
          <a:xfrm>
            <a:off x="992975" y="2347875"/>
            <a:ext cx="315600" cy="15963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Traffic Light State</a:t>
            </a:r>
          </a:p>
        </p:txBody>
      </p:sp>
      <p:sp>
        <p:nvSpPr>
          <p:cNvPr id="253" name="Shape 25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data TLState:</a:t>
            </a:r>
          </a:p>
          <a:p>
            <a:pPr lvl="0" rtl="0">
              <a:spcBef>
                <a:spcPts val="0"/>
              </a:spcBef>
              <a:buNone/>
            </a:pPr>
            <a:r>
              <a:rPr lang="en">
                <a:latin typeface="Courier New"/>
                <a:ea typeface="Courier New"/>
                <a:cs typeface="Courier New"/>
                <a:sym typeface="Courier New"/>
              </a:rPr>
              <a:t>  | Red</a:t>
            </a:r>
          </a:p>
          <a:p>
            <a:pPr lvl="0" rtl="0">
              <a:spcBef>
                <a:spcPts val="0"/>
              </a:spcBef>
              <a:buNone/>
            </a:pPr>
            <a:r>
              <a:rPr lang="en">
                <a:latin typeface="Courier New"/>
                <a:ea typeface="Courier New"/>
                <a:cs typeface="Courier New"/>
                <a:sym typeface="Courier New"/>
              </a:rPr>
              <a:t>  | Yellow</a:t>
            </a:r>
          </a:p>
          <a:p>
            <a:pPr lvl="0" rtl="0">
              <a:spcBef>
                <a:spcPts val="0"/>
              </a:spcBef>
              <a:buNone/>
            </a:pPr>
            <a:r>
              <a:rPr lang="en">
                <a:latin typeface="Courier New"/>
                <a:ea typeface="Courier New"/>
                <a:cs typeface="Courier New"/>
                <a:sym typeface="Courier New"/>
              </a:rPr>
              <a:t>  | Green</a:t>
            </a:r>
          </a:p>
          <a:p>
            <a:pPr lvl="0" rtl="0">
              <a:spcBef>
                <a:spcPts val="0"/>
              </a:spcBef>
              <a:buNone/>
            </a:pPr>
            <a:r>
              <a:rPr lang="en">
                <a:latin typeface="Courier New"/>
                <a:ea typeface="Courier New"/>
                <a:cs typeface="Courier New"/>
                <a:sym typeface="Courier New"/>
              </a:rPr>
              <a:t>end</a:t>
            </a:r>
          </a:p>
        </p:txBody>
      </p:sp>
      <p:sp>
        <p:nvSpPr>
          <p:cNvPr id="254" name="Shape 254"/>
          <p:cNvSpPr txBox="1"/>
          <p:nvPr/>
        </p:nvSpPr>
        <p:spPr>
          <a:xfrm>
            <a:off x="4500850" y="2208675"/>
            <a:ext cx="3285300" cy="19767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FF0000"/>
                </a:solidFill>
                <a:latin typeface="Comic Sans MS"/>
                <a:ea typeface="Comic Sans MS"/>
                <a:cs typeface="Comic Sans MS"/>
                <a:sym typeface="Comic Sans MS"/>
              </a:rPr>
              <a:t>Should we consider these variants to be </a:t>
            </a:r>
            <a:r>
              <a:rPr lang="en" sz="3000" b="1">
                <a:solidFill>
                  <a:srgbClr val="FF0000"/>
                </a:solidFill>
                <a:latin typeface="Comic Sans MS"/>
                <a:ea typeface="Comic Sans MS"/>
                <a:cs typeface="Comic Sans MS"/>
                <a:sym typeface="Comic Sans MS"/>
              </a:rPr>
              <a:t>functions</a:t>
            </a:r>
            <a:r>
              <a:rPr lang="en" sz="3000">
                <a:solidFill>
                  <a:srgbClr val="FF0000"/>
                </a:solidFill>
                <a:latin typeface="Comic Sans MS"/>
                <a:ea typeface="Comic Sans MS"/>
                <a:cs typeface="Comic Sans MS"/>
                <a:sym typeface="Comic Sans MS"/>
              </a:rPr>
              <a:t> or </a:t>
            </a:r>
            <a:r>
              <a:rPr lang="en" sz="3000" b="1">
                <a:solidFill>
                  <a:srgbClr val="FF0000"/>
                </a:solidFill>
                <a:latin typeface="Comic Sans MS"/>
                <a:ea typeface="Comic Sans MS"/>
                <a:cs typeface="Comic Sans MS"/>
                <a:sym typeface="Comic Sans MS"/>
              </a:rPr>
              <a:t>values</a:t>
            </a:r>
            <a:r>
              <a:rPr lang="en" sz="3000">
                <a:solidFill>
                  <a:srgbClr val="FF0000"/>
                </a:solidFill>
                <a:latin typeface="Comic Sans MS"/>
                <a:ea typeface="Comic Sans MS"/>
                <a:cs typeface="Comic Sans MS"/>
                <a:sym typeface="Comic Sans MS"/>
              </a:rPr>
              <a:t> or </a:t>
            </a:r>
            <a:r>
              <a:rPr lang="en" sz="3000" b="1">
                <a:solidFill>
                  <a:srgbClr val="FF0000"/>
                </a:solidFill>
                <a:latin typeface="Comic Sans MS"/>
                <a:ea typeface="Comic Sans MS"/>
                <a:cs typeface="Comic Sans MS"/>
                <a:sym typeface="Comic Sans MS"/>
              </a:rPr>
              <a:t>types</a:t>
            </a:r>
            <a:r>
              <a:rPr lang="en" sz="3000">
                <a:solidFill>
                  <a:srgbClr val="FF0000"/>
                </a:solidFill>
                <a:latin typeface="Comic Sans MS"/>
                <a:ea typeface="Comic Sans MS"/>
                <a:cs typeface="Comic Sans MS"/>
                <a:sym typeface="Comic Sans MS"/>
              </a:rPr>
              <a:t>?</a:t>
            </a:r>
          </a:p>
        </p:txBody>
      </p:sp>
    </p:spTree>
    <p:extLst>
      <p:ext uri="{BB962C8B-B14F-4D97-AF65-F5344CB8AC3E}">
        <p14:creationId xmlns:p14="http://schemas.microsoft.com/office/powerpoint/2010/main" val="2242021344"/>
      </p:ext>
    </p:extLst>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p:nvPr/>
        </p:nvSpPr>
        <p:spPr>
          <a:xfrm>
            <a:off x="1134275" y="2347875"/>
            <a:ext cx="1745100" cy="15963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0" name="Shape 26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data TLState:</a:t>
            </a:r>
          </a:p>
          <a:p>
            <a:pPr lvl="0" rtl="0">
              <a:spcBef>
                <a:spcPts val="0"/>
              </a:spcBef>
              <a:buNone/>
            </a:pPr>
            <a:r>
              <a:rPr lang="en">
                <a:latin typeface="Courier New"/>
                <a:ea typeface="Courier New"/>
                <a:cs typeface="Courier New"/>
                <a:sym typeface="Courier New"/>
              </a:rPr>
              <a:t>  | Red</a:t>
            </a:r>
          </a:p>
          <a:p>
            <a:pPr lvl="0" rtl="0">
              <a:spcBef>
                <a:spcPts val="0"/>
              </a:spcBef>
              <a:buNone/>
            </a:pPr>
            <a:r>
              <a:rPr lang="en">
                <a:latin typeface="Courier New"/>
                <a:ea typeface="Courier New"/>
                <a:cs typeface="Courier New"/>
                <a:sym typeface="Courier New"/>
              </a:rPr>
              <a:t>  | Yellow</a:t>
            </a:r>
          </a:p>
          <a:p>
            <a:pPr lvl="0" rtl="0">
              <a:spcBef>
                <a:spcPts val="0"/>
              </a:spcBef>
              <a:buNone/>
            </a:pPr>
            <a:r>
              <a:rPr lang="en">
                <a:latin typeface="Courier New"/>
                <a:ea typeface="Courier New"/>
                <a:cs typeface="Courier New"/>
                <a:sym typeface="Courier New"/>
              </a:rPr>
              <a:t>  | Green</a:t>
            </a:r>
          </a:p>
          <a:p>
            <a:pPr lvl="0" rtl="0">
              <a:spcBef>
                <a:spcPts val="0"/>
              </a:spcBef>
              <a:buNone/>
            </a:pPr>
            <a:r>
              <a:rPr lang="en">
                <a:latin typeface="Courier New"/>
                <a:ea typeface="Courier New"/>
                <a:cs typeface="Courier New"/>
                <a:sym typeface="Courier New"/>
              </a:rPr>
              <a:t>end</a:t>
            </a:r>
          </a:p>
        </p:txBody>
      </p:sp>
      <p:sp>
        <p:nvSpPr>
          <p:cNvPr id="261" name="Shape 26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Traffic Light State</a:t>
            </a:r>
          </a:p>
        </p:txBody>
      </p:sp>
      <p:sp>
        <p:nvSpPr>
          <p:cNvPr id="262" name="Shape 262"/>
          <p:cNvSpPr txBox="1"/>
          <p:nvPr/>
        </p:nvSpPr>
        <p:spPr>
          <a:xfrm>
            <a:off x="4500850" y="2208675"/>
            <a:ext cx="3285300" cy="19767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0000"/>
                </a:solidFill>
                <a:latin typeface="Comic Sans MS"/>
                <a:ea typeface="Comic Sans MS"/>
                <a:cs typeface="Comic Sans MS"/>
                <a:sym typeface="Comic Sans MS"/>
              </a:rPr>
              <a:t>Should we consider these variants to be </a:t>
            </a:r>
            <a:r>
              <a:rPr lang="en" sz="3000" b="1">
                <a:solidFill>
                  <a:srgbClr val="FF0000"/>
                </a:solidFill>
                <a:latin typeface="Comic Sans MS"/>
                <a:ea typeface="Comic Sans MS"/>
                <a:cs typeface="Comic Sans MS"/>
                <a:sym typeface="Comic Sans MS"/>
              </a:rPr>
              <a:t>functions</a:t>
            </a:r>
            <a:r>
              <a:rPr lang="en" sz="3000">
                <a:solidFill>
                  <a:srgbClr val="FF0000"/>
                </a:solidFill>
                <a:latin typeface="Comic Sans MS"/>
                <a:ea typeface="Comic Sans MS"/>
                <a:cs typeface="Comic Sans MS"/>
                <a:sym typeface="Comic Sans MS"/>
              </a:rPr>
              <a:t> or </a:t>
            </a:r>
            <a:r>
              <a:rPr lang="en" sz="3000" b="1">
                <a:solidFill>
                  <a:srgbClr val="FF0000"/>
                </a:solidFill>
                <a:latin typeface="Comic Sans MS"/>
                <a:ea typeface="Comic Sans MS"/>
                <a:cs typeface="Comic Sans MS"/>
                <a:sym typeface="Comic Sans MS"/>
              </a:rPr>
              <a:t>values</a:t>
            </a:r>
            <a:r>
              <a:rPr lang="en" sz="3000">
                <a:solidFill>
                  <a:srgbClr val="FF0000"/>
                </a:solidFill>
                <a:latin typeface="Comic Sans MS"/>
                <a:ea typeface="Comic Sans MS"/>
                <a:cs typeface="Comic Sans MS"/>
                <a:sym typeface="Comic Sans MS"/>
              </a:rPr>
              <a:t> or </a:t>
            </a:r>
            <a:r>
              <a:rPr lang="en" sz="3000" b="1">
                <a:solidFill>
                  <a:srgbClr val="FF0000"/>
                </a:solidFill>
                <a:latin typeface="Comic Sans MS"/>
                <a:ea typeface="Comic Sans MS"/>
                <a:cs typeface="Comic Sans MS"/>
                <a:sym typeface="Comic Sans MS"/>
              </a:rPr>
              <a:t>types</a:t>
            </a:r>
            <a:r>
              <a:rPr lang="en" sz="3000">
                <a:solidFill>
                  <a:srgbClr val="FF0000"/>
                </a:solidFill>
                <a:latin typeface="Comic Sans MS"/>
                <a:ea typeface="Comic Sans MS"/>
                <a:cs typeface="Comic Sans MS"/>
                <a:sym typeface="Comic Sans MS"/>
              </a:rPr>
              <a:t>?</a:t>
            </a:r>
          </a:p>
          <a:p>
            <a:pPr lvl="0" rtl="0">
              <a:spcBef>
                <a:spcPts val="0"/>
              </a:spcBef>
              <a:buNone/>
            </a:pPr>
            <a:r>
              <a:rPr lang="en" sz="4800" b="1">
                <a:solidFill>
                  <a:srgbClr val="FF0000"/>
                </a:solidFill>
                <a:latin typeface="Comic Sans MS"/>
                <a:ea typeface="Comic Sans MS"/>
                <a:cs typeface="Comic Sans MS"/>
                <a:sym typeface="Comic Sans MS"/>
              </a:rPr>
              <a:t>Yes</a:t>
            </a:r>
          </a:p>
        </p:txBody>
      </p:sp>
    </p:spTree>
    <p:extLst>
      <p:ext uri="{BB962C8B-B14F-4D97-AF65-F5344CB8AC3E}">
        <p14:creationId xmlns:p14="http://schemas.microsoft.com/office/powerpoint/2010/main" val="3110676535"/>
      </p:ext>
    </p:extLst>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235050" y="274650"/>
            <a:ext cx="8908800" cy="1143000"/>
          </a:xfrm>
          <a:prstGeom prst="rect">
            <a:avLst/>
          </a:prstGeom>
        </p:spPr>
        <p:txBody>
          <a:bodyPr lIns="91425" tIns="91425" rIns="91425" bIns="91425" anchor="b" anchorCtr="0">
            <a:noAutofit/>
          </a:bodyPr>
          <a:lstStyle/>
          <a:p>
            <a:pPr lvl="0" rtl="0">
              <a:spcBef>
                <a:spcPts val="0"/>
              </a:spcBef>
              <a:buNone/>
            </a:pPr>
            <a:r>
              <a:rPr lang="en"/>
              <a:t>Data can be conditional and structured</a:t>
            </a:r>
          </a:p>
        </p:txBody>
      </p:sp>
      <p:sp>
        <p:nvSpPr>
          <p:cNvPr id="268" name="Shape 2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2400">
                <a:latin typeface="Courier New"/>
                <a:ea typeface="Courier New"/>
                <a:cs typeface="Courier New"/>
                <a:sym typeface="Courier New"/>
              </a:rPr>
              <a:t>data Animal:</a:t>
            </a:r>
          </a:p>
          <a:p>
            <a:pPr lvl="0" rtl="0">
              <a:spcBef>
                <a:spcPts val="0"/>
              </a:spcBef>
              <a:buNone/>
            </a:pPr>
            <a:r>
              <a:rPr lang="en" sz="2400">
                <a:latin typeface="Courier New"/>
                <a:ea typeface="Courier New"/>
                <a:cs typeface="Courier New"/>
                <a:sym typeface="Courier New"/>
              </a:rPr>
              <a:t>  | boa(name     :: String, </a:t>
            </a:r>
          </a:p>
          <a:p>
            <a:pPr lvl="0" rtl="0">
              <a:spcBef>
                <a:spcPts val="0"/>
              </a:spcBef>
              <a:buNone/>
            </a:pPr>
            <a:r>
              <a:rPr lang="en" sz="2400">
                <a:latin typeface="Courier New"/>
                <a:ea typeface="Courier New"/>
                <a:cs typeface="Courier New"/>
                <a:sym typeface="Courier New"/>
              </a:rPr>
              <a:t>        length   :: Number, </a:t>
            </a:r>
          </a:p>
          <a:p>
            <a:pPr lvl="0" rtl="0">
              <a:spcBef>
                <a:spcPts val="0"/>
              </a:spcBef>
              <a:buNone/>
            </a:pPr>
            <a:r>
              <a:rPr lang="en" sz="2400">
                <a:latin typeface="Courier New"/>
                <a:ea typeface="Courier New"/>
                <a:cs typeface="Courier New"/>
                <a:sym typeface="Courier New"/>
              </a:rPr>
              <a:t>        eats     :: String)</a:t>
            </a:r>
          </a:p>
          <a:p>
            <a:pPr lvl="0" rtl="0">
              <a:spcBef>
                <a:spcPts val="0"/>
              </a:spcBef>
              <a:buNone/>
            </a:pPr>
            <a:r>
              <a:rPr lang="en" sz="2400">
                <a:latin typeface="Courier New"/>
                <a:ea typeface="Courier New"/>
                <a:cs typeface="Courier New"/>
                <a:sym typeface="Courier New"/>
              </a:rPr>
              <a:t>  | tiger(name   :: String, </a:t>
            </a:r>
          </a:p>
          <a:p>
            <a:pPr lvl="0" rtl="0">
              <a:spcBef>
                <a:spcPts val="0"/>
              </a:spcBef>
              <a:buNone/>
            </a:pPr>
            <a:r>
              <a:rPr lang="en" sz="2400">
                <a:latin typeface="Courier New"/>
                <a:ea typeface="Courier New"/>
                <a:cs typeface="Courier New"/>
                <a:sym typeface="Courier New"/>
              </a:rPr>
              <a:t>          length :: Number, </a:t>
            </a:r>
          </a:p>
          <a:p>
            <a:pPr lvl="0" rtl="0">
              <a:spcBef>
                <a:spcPts val="0"/>
              </a:spcBef>
              <a:buNone/>
            </a:pPr>
            <a:r>
              <a:rPr lang="en" sz="2400">
                <a:latin typeface="Courier New"/>
                <a:ea typeface="Courier New"/>
                <a:cs typeface="Courier New"/>
                <a:sym typeface="Courier New"/>
              </a:rPr>
              <a:t>          sells  :: Product)</a:t>
            </a:r>
          </a:p>
          <a:p>
            <a:pPr lvl="0" rtl="0">
              <a:spcBef>
                <a:spcPts val="0"/>
              </a:spcBef>
              <a:buNone/>
            </a:pPr>
            <a:r>
              <a:rPr lang="en" sz="2400">
                <a:latin typeface="Courier New"/>
                <a:ea typeface="Courier New"/>
                <a:cs typeface="Courier New"/>
                <a:sym typeface="Courier New"/>
              </a:rPr>
              <a:t>  | dillo(length :: Number, </a:t>
            </a:r>
          </a:p>
          <a:p>
            <a:pPr lvl="0" rtl="0">
              <a:spcBef>
                <a:spcPts val="0"/>
              </a:spcBef>
              <a:buNone/>
            </a:pPr>
            <a:r>
              <a:rPr lang="en" sz="2400">
                <a:latin typeface="Courier New"/>
                <a:ea typeface="Courier New"/>
                <a:cs typeface="Courier New"/>
                <a:sym typeface="Courier New"/>
              </a:rPr>
              <a:t>          dead   :: Boolean)</a:t>
            </a:r>
          </a:p>
          <a:p>
            <a:pPr lvl="0" rtl="0">
              <a:spcBef>
                <a:spcPts val="0"/>
              </a:spcBef>
              <a:buNone/>
            </a:pPr>
            <a:r>
              <a:rPr lang="en" sz="2400">
                <a:latin typeface="Courier New"/>
                <a:ea typeface="Courier New"/>
                <a:cs typeface="Courier New"/>
                <a:sym typeface="Courier New"/>
              </a:rPr>
              <a:t>end</a:t>
            </a:r>
          </a:p>
        </p:txBody>
      </p:sp>
    </p:spTree>
    <p:extLst>
      <p:ext uri="{BB962C8B-B14F-4D97-AF65-F5344CB8AC3E}">
        <p14:creationId xmlns:p14="http://schemas.microsoft.com/office/powerpoint/2010/main" val="1548589177"/>
      </p:ext>
    </p:extLst>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None/>
            </a:pPr>
            <a:r>
              <a:rPr lang="en"/>
              <a:t>Due by end of period</a:t>
            </a:r>
          </a:p>
        </p:txBody>
      </p:sp>
      <p:sp>
        <p:nvSpPr>
          <p:cNvPr id="274" name="Shape 274"/>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228600" rtl="0">
              <a:spcBef>
                <a:spcPts val="0"/>
              </a:spcBef>
              <a:buAutoNum type="arabicPeriod"/>
            </a:pPr>
            <a:r>
              <a:rPr lang="en"/>
              <a:t>There is a permissions problem with shared Pyret files. I sent you an email about it. Copy and paste your video game code into the file I shared with you.</a:t>
            </a:r>
          </a:p>
          <a:p>
            <a:pPr lvl="0" rtl="0">
              <a:spcBef>
                <a:spcPts val="0"/>
              </a:spcBef>
              <a:buNone/>
            </a:pPr>
            <a:endParaRPr/>
          </a:p>
          <a:p>
            <a:pPr marL="457200" lvl="0" indent="-228600" rtl="0">
              <a:spcBef>
                <a:spcPts val="0"/>
              </a:spcBef>
              <a:buAutoNum type="arabicPeriod"/>
            </a:pPr>
            <a:r>
              <a:rPr lang="en"/>
              <a:t>Type your checks into the Pyret file I sent you for the 04.00 Formative Assignment. I will check your work in your Pyret file.</a:t>
            </a:r>
          </a:p>
        </p:txBody>
      </p:sp>
    </p:spTree>
    <p:extLst>
      <p:ext uri="{BB962C8B-B14F-4D97-AF65-F5344CB8AC3E}">
        <p14:creationId xmlns:p14="http://schemas.microsoft.com/office/powerpoint/2010/main" val="11314787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Evaluate the following expression</a:t>
            </a:r>
          </a:p>
        </p:txBody>
      </p:sp>
      <p:graphicFrame>
        <p:nvGraphicFramePr>
          <p:cNvPr id="92" name="Shape 92"/>
          <p:cNvGraphicFramePr/>
          <p:nvPr/>
        </p:nvGraphicFramePr>
        <p:xfrm>
          <a:off x="19788" y="3186714"/>
          <a:ext cx="3000000" cy="3000000"/>
        </p:xfrm>
        <a:graphic>
          <a:graphicData uri="http://schemas.openxmlformats.org/drawingml/2006/table">
            <a:tbl>
              <a:tblPr>
                <a:noFill/>
              </a:tblPr>
              <a:tblGrid>
                <a:gridCol w="91044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3"/>
                        </a:rPr>
                        <a:t>and</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#true</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#false)</a:t>
                      </a:r>
                    </a:p>
                  </a:txBody>
                  <a:tcPr marL="0" marR="0" marT="0" marB="0"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92317072"/>
      </p:ext>
    </p:extLst>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None/>
            </a:pPr>
            <a:r>
              <a:rPr lang="en"/>
              <a:t>Tomorrow</a:t>
            </a:r>
          </a:p>
        </p:txBody>
      </p:sp>
      <p:sp>
        <p:nvSpPr>
          <p:cNvPr id="280" name="Shape 28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a:spcBef>
                <a:spcPts val="0"/>
              </a:spcBef>
              <a:buNone/>
            </a:pPr>
            <a:r>
              <a:rPr lang="en"/>
              <a:t>I will give you 10 minutes at the end of class tomorrow to finish typing in your 04.00 assignment.</a:t>
            </a:r>
          </a:p>
          <a:p>
            <a:pPr lvl="0">
              <a:spcBef>
                <a:spcPts val="0"/>
              </a:spcBef>
              <a:buNone/>
            </a:pPr>
            <a:endParaRPr/>
          </a:p>
          <a:p>
            <a:pPr lvl="0">
              <a:spcBef>
                <a:spcPts val="0"/>
              </a:spcBef>
              <a:buNone/>
            </a:pPr>
            <a:r>
              <a:rPr lang="en"/>
              <a:t>Tomorrow, the final type of data structure this year -- collective data.</a:t>
            </a:r>
          </a:p>
        </p:txBody>
      </p:sp>
    </p:spTree>
    <p:extLst>
      <p:ext uri="{BB962C8B-B14F-4D97-AF65-F5344CB8AC3E}">
        <p14:creationId xmlns:p14="http://schemas.microsoft.com/office/powerpoint/2010/main" val="1197466135"/>
      </p:ext>
    </p:extLst>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992766"/>
            <a:ext cx="8520600" cy="2736900"/>
          </a:xfrm>
          <a:prstGeom prst="rect">
            <a:avLst/>
          </a:prstGeom>
        </p:spPr>
        <p:txBody>
          <a:bodyPr lIns="91425" tIns="91425" rIns="91425" bIns="91425" anchor="b" anchorCtr="0">
            <a:noAutofit/>
          </a:bodyPr>
          <a:lstStyle/>
          <a:p>
            <a:pPr lvl="0">
              <a:spcBef>
                <a:spcPts val="0"/>
              </a:spcBef>
              <a:buNone/>
            </a:pPr>
            <a:endParaRPr/>
          </a:p>
        </p:txBody>
      </p:sp>
      <p:sp>
        <p:nvSpPr>
          <p:cNvPr id="55" name="Shape 55"/>
          <p:cNvSpPr txBox="1">
            <a:spLocks noGrp="1"/>
          </p:cNvSpPr>
          <p:nvPr>
            <p:ph type="subTitle" idx="1"/>
          </p:nvPr>
        </p:nvSpPr>
        <p:spPr>
          <a:xfrm>
            <a:off x="311700" y="3778833"/>
            <a:ext cx="8520600" cy="10569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4538257"/>
      </p:ext>
    </p:extLst>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Which category or categories of data? </a:t>
            </a:r>
          </a:p>
        </p:txBody>
      </p:sp>
      <p:sp>
        <p:nvSpPr>
          <p:cNvPr id="61" name="Shape 61"/>
          <p:cNvSpPr txBox="1">
            <a:spLocks noGrp="1"/>
          </p:cNvSpPr>
          <p:nvPr>
            <p:ph type="body" idx="1"/>
          </p:nvPr>
        </p:nvSpPr>
        <p:spPr>
          <a:xfrm>
            <a:off x="311700" y="1536633"/>
            <a:ext cx="3999900" cy="4555200"/>
          </a:xfrm>
          <a:prstGeom prst="rect">
            <a:avLst/>
          </a:prstGeom>
        </p:spPr>
        <p:txBody>
          <a:bodyPr lIns="91425" tIns="91425" rIns="91425" bIns="91425" anchor="t" anchorCtr="0">
            <a:noAutofit/>
          </a:bodyPr>
          <a:lstStyle/>
          <a:p>
            <a:pPr lvl="0" rtl="0">
              <a:spcBef>
                <a:spcPts val="0"/>
              </a:spcBef>
              <a:buNone/>
            </a:pPr>
            <a:r>
              <a:rPr lang="en" sz="1800"/>
              <a:t>A song in iTunes</a:t>
            </a:r>
          </a:p>
          <a:p>
            <a:pPr lvl="0" rtl="0">
              <a:spcBef>
                <a:spcPts val="0"/>
              </a:spcBef>
              <a:buNone/>
            </a:pPr>
            <a:r>
              <a:rPr lang="en" sz="1800"/>
              <a:t>A Twitter  stream</a:t>
            </a:r>
          </a:p>
          <a:p>
            <a:pPr lvl="0" rtl="0">
              <a:spcBef>
                <a:spcPts val="0"/>
              </a:spcBef>
              <a:buNone/>
            </a:pPr>
            <a:r>
              <a:rPr lang="en" sz="1800"/>
              <a:t>The contacts on your phone</a:t>
            </a:r>
          </a:p>
          <a:p>
            <a:pPr lvl="0" rtl="0">
              <a:spcBef>
                <a:spcPts val="0"/>
              </a:spcBef>
              <a:buNone/>
            </a:pPr>
            <a:r>
              <a:rPr lang="en" sz="1800"/>
              <a:t>A photo album</a:t>
            </a:r>
          </a:p>
          <a:p>
            <a:pPr lvl="0" rtl="0">
              <a:spcBef>
                <a:spcPts val="0"/>
              </a:spcBef>
              <a:buNone/>
            </a:pPr>
            <a:r>
              <a:rPr lang="en" sz="1800"/>
              <a:t>A traffic light</a:t>
            </a:r>
          </a:p>
          <a:p>
            <a:pPr lvl="0" rtl="0">
              <a:spcBef>
                <a:spcPts val="0"/>
              </a:spcBef>
              <a:buNone/>
            </a:pPr>
            <a:r>
              <a:rPr lang="en" sz="1800"/>
              <a:t>The state of an elevator door</a:t>
            </a:r>
          </a:p>
          <a:p>
            <a:pPr lvl="0">
              <a:spcBef>
                <a:spcPts val="0"/>
              </a:spcBef>
              <a:buNone/>
            </a:pPr>
            <a:endParaRPr sz="1800"/>
          </a:p>
        </p:txBody>
      </p:sp>
      <p:sp>
        <p:nvSpPr>
          <p:cNvPr id="62" name="Shape 62"/>
          <p:cNvSpPr txBox="1">
            <a:spLocks noGrp="1"/>
          </p:cNvSpPr>
          <p:nvPr>
            <p:ph type="body" idx="2"/>
          </p:nvPr>
        </p:nvSpPr>
        <p:spPr>
          <a:xfrm>
            <a:off x="4832400" y="1536633"/>
            <a:ext cx="3999900" cy="4555200"/>
          </a:xfrm>
          <a:prstGeom prst="rect">
            <a:avLst/>
          </a:prstGeom>
        </p:spPr>
        <p:txBody>
          <a:bodyPr lIns="91425" tIns="91425" rIns="91425" bIns="91425" anchor="t" anchorCtr="0">
            <a:noAutofit/>
          </a:bodyPr>
          <a:lstStyle/>
          <a:p>
            <a:pPr lvl="0" rtl="0">
              <a:spcBef>
                <a:spcPts val="0"/>
              </a:spcBef>
              <a:buNone/>
            </a:pPr>
            <a:r>
              <a:rPr lang="en" sz="2400"/>
              <a:t>structured</a:t>
            </a:r>
          </a:p>
          <a:p>
            <a:pPr lvl="0" rtl="0">
              <a:spcBef>
                <a:spcPts val="0"/>
              </a:spcBef>
              <a:buNone/>
            </a:pPr>
            <a:r>
              <a:rPr lang="en" sz="2400"/>
              <a:t>conditional</a:t>
            </a:r>
          </a:p>
          <a:p>
            <a:pPr lvl="0">
              <a:spcBef>
                <a:spcPts val="0"/>
              </a:spcBef>
              <a:buNone/>
            </a:pPr>
            <a:r>
              <a:rPr lang="en" sz="2400"/>
              <a:t>collective</a:t>
            </a:r>
          </a:p>
        </p:txBody>
      </p:sp>
    </p:spTree>
    <p:extLst>
      <p:ext uri="{BB962C8B-B14F-4D97-AF65-F5344CB8AC3E}">
        <p14:creationId xmlns:p14="http://schemas.microsoft.com/office/powerpoint/2010/main" val="3291089018"/>
      </p:ext>
    </p:extLst>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Learning Objectives</a:t>
            </a:r>
          </a:p>
        </p:txBody>
      </p:sp>
      <p:sp>
        <p:nvSpPr>
          <p:cNvPr id="68" name="Shape 68"/>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sz="3000" b="1"/>
              <a:t>Today you will be able to</a:t>
            </a:r>
          </a:p>
          <a:p>
            <a:pPr lvl="0" rtl="0">
              <a:spcBef>
                <a:spcPts val="0"/>
              </a:spcBef>
              <a:buNone/>
            </a:pPr>
            <a:r>
              <a:rPr lang="en" sz="3000"/>
              <a:t>write test cases for </a:t>
            </a:r>
            <a:r>
              <a:rPr lang="en"/>
              <a:t>self referential </a:t>
            </a:r>
            <a:r>
              <a:rPr lang="en" sz="3000"/>
              <a:t> proceduresself referential procedures</a:t>
            </a:r>
          </a:p>
          <a:p>
            <a:pPr lvl="0" rtl="0">
              <a:spcBef>
                <a:spcPts val="0"/>
              </a:spcBef>
              <a:buNone/>
            </a:pPr>
            <a:endParaRPr sz="3000"/>
          </a:p>
          <a:p>
            <a:pPr lvl="0" rtl="0">
              <a:spcBef>
                <a:spcPts val="0"/>
              </a:spcBef>
              <a:buNone/>
            </a:pPr>
            <a:r>
              <a:rPr lang="en" sz="3000"/>
              <a:t>evaluate </a:t>
            </a:r>
            <a:r>
              <a:rPr lang="en"/>
              <a:t>self referential</a:t>
            </a:r>
            <a:r>
              <a:rPr lang="en" sz="3000"/>
              <a:t> procedures with simple data </a:t>
            </a:r>
          </a:p>
          <a:p>
            <a:pPr lvl="0" rtl="0">
              <a:spcBef>
                <a:spcPts val="0"/>
              </a:spcBef>
              <a:buNone/>
            </a:pPr>
            <a:endParaRPr sz="3000"/>
          </a:p>
          <a:p>
            <a:pPr lvl="0" rtl="0">
              <a:spcBef>
                <a:spcPts val="0"/>
              </a:spcBef>
              <a:buNone/>
            </a:pPr>
            <a:r>
              <a:rPr lang="en"/>
              <a:t>describe the evaluation of</a:t>
            </a:r>
          </a:p>
          <a:p>
            <a:pPr lvl="0">
              <a:spcBef>
                <a:spcPts val="0"/>
              </a:spcBef>
              <a:buNone/>
            </a:pPr>
            <a:endParaRPr sz="3000"/>
          </a:p>
        </p:txBody>
      </p:sp>
    </p:spTree>
    <p:extLst>
      <p:ext uri="{BB962C8B-B14F-4D97-AF65-F5344CB8AC3E}">
        <p14:creationId xmlns:p14="http://schemas.microsoft.com/office/powerpoint/2010/main" val="632709195"/>
      </p:ext>
    </p:extLst>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endParaRPr/>
          </a:p>
        </p:txBody>
      </p:sp>
      <p:sp>
        <p:nvSpPr>
          <p:cNvPr id="74" name="Shape 74"/>
          <p:cNvSpPr txBox="1"/>
          <p:nvPr/>
        </p:nvSpPr>
        <p:spPr>
          <a:xfrm>
            <a:off x="2642251" y="2357014"/>
            <a:ext cx="3859500" cy="2144100"/>
          </a:xfrm>
          <a:prstGeom prst="rect">
            <a:avLst/>
          </a:prstGeom>
          <a:noFill/>
          <a:ln>
            <a:noFill/>
          </a:ln>
        </p:spPr>
        <p:txBody>
          <a:bodyPr lIns="91425" tIns="91425" rIns="91425" bIns="91425" anchor="ctr" anchorCtr="0">
            <a:noAutofit/>
          </a:bodyPr>
          <a:lstStyle/>
          <a:p>
            <a:pPr lvl="0" algn="ctr">
              <a:spcBef>
                <a:spcPts val="0"/>
              </a:spcBef>
              <a:buNone/>
            </a:pPr>
            <a:r>
              <a:rPr lang="en" sz="9800"/>
              <a:t>5</a:t>
            </a:r>
          </a:p>
        </p:txBody>
      </p:sp>
    </p:spTree>
    <p:extLst>
      <p:ext uri="{BB962C8B-B14F-4D97-AF65-F5344CB8AC3E}">
        <p14:creationId xmlns:p14="http://schemas.microsoft.com/office/powerpoint/2010/main" val="3935251525"/>
      </p:ext>
    </p:extLst>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
              <a:t>What is it? What can you do with it?</a:t>
            </a:r>
          </a:p>
          <a:p>
            <a:pPr lvl="0">
              <a:spcBef>
                <a:spcPts val="0"/>
              </a:spcBef>
              <a:buNone/>
            </a:pPr>
            <a:endParaRPr/>
          </a:p>
        </p:txBody>
      </p:sp>
      <p:sp>
        <p:nvSpPr>
          <p:cNvPr id="80" name="Shape 80"/>
          <p:cNvSpPr txBox="1"/>
          <p:nvPr/>
        </p:nvSpPr>
        <p:spPr>
          <a:xfrm>
            <a:off x="2642251" y="2357014"/>
            <a:ext cx="3859500" cy="2144100"/>
          </a:xfrm>
          <a:prstGeom prst="rect">
            <a:avLst/>
          </a:prstGeom>
          <a:noFill/>
          <a:ln>
            <a:noFill/>
          </a:ln>
        </p:spPr>
        <p:txBody>
          <a:bodyPr lIns="91425" tIns="91425" rIns="91425" bIns="91425" anchor="ctr" anchorCtr="0">
            <a:noAutofit/>
          </a:bodyPr>
          <a:lstStyle/>
          <a:p>
            <a:pPr lvl="0" algn="ctr" rtl="0">
              <a:spcBef>
                <a:spcPts val="0"/>
              </a:spcBef>
              <a:buNone/>
            </a:pPr>
            <a:r>
              <a:rPr lang="en" sz="9800"/>
              <a:t>“hello”</a:t>
            </a:r>
          </a:p>
        </p:txBody>
      </p:sp>
    </p:spTree>
    <p:extLst>
      <p:ext uri="{BB962C8B-B14F-4D97-AF65-F5344CB8AC3E}">
        <p14:creationId xmlns:p14="http://schemas.microsoft.com/office/powerpoint/2010/main" val="44586751"/>
      </p:ext>
    </p:extLst>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
              <a:t>What is it? What can you do with it?</a:t>
            </a:r>
          </a:p>
          <a:p>
            <a:pPr lvl="0">
              <a:spcBef>
                <a:spcPts val="0"/>
              </a:spcBef>
              <a:buNone/>
            </a:pPr>
            <a:endParaRPr/>
          </a:p>
        </p:txBody>
      </p:sp>
      <p:sp>
        <p:nvSpPr>
          <p:cNvPr id="86" name="Shape 86"/>
          <p:cNvSpPr txBox="1"/>
          <p:nvPr/>
        </p:nvSpPr>
        <p:spPr>
          <a:xfrm>
            <a:off x="2642251" y="2357014"/>
            <a:ext cx="3859500" cy="2144100"/>
          </a:xfrm>
          <a:prstGeom prst="rect">
            <a:avLst/>
          </a:prstGeom>
          <a:noFill/>
          <a:ln>
            <a:noFill/>
          </a:ln>
        </p:spPr>
        <p:txBody>
          <a:bodyPr lIns="91425" tIns="91425" rIns="91425" bIns="91425" anchor="ctr" anchorCtr="0">
            <a:noAutofit/>
          </a:bodyPr>
          <a:lstStyle/>
          <a:p>
            <a:pPr lvl="0" algn="ctr" rtl="0">
              <a:spcBef>
                <a:spcPts val="0"/>
              </a:spcBef>
              <a:buNone/>
            </a:pPr>
            <a:r>
              <a:rPr lang="en" sz="9800"/>
              <a:t>true</a:t>
            </a:r>
          </a:p>
        </p:txBody>
      </p:sp>
    </p:spTree>
    <p:extLst>
      <p:ext uri="{BB962C8B-B14F-4D97-AF65-F5344CB8AC3E}">
        <p14:creationId xmlns:p14="http://schemas.microsoft.com/office/powerpoint/2010/main" val="289483086"/>
      </p:ext>
    </p:extLst>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What can you do with it? </a:t>
            </a:r>
          </a:p>
        </p:txBody>
      </p:sp>
      <p:sp>
        <p:nvSpPr>
          <p:cNvPr id="92" name="Shape 92"/>
          <p:cNvSpPr txBox="1"/>
          <p:nvPr/>
        </p:nvSpPr>
        <p:spPr>
          <a:xfrm>
            <a:off x="2834700" y="1429000"/>
            <a:ext cx="3474600" cy="3999900"/>
          </a:xfrm>
          <a:prstGeom prst="rect">
            <a:avLst/>
          </a:prstGeom>
          <a:noFill/>
          <a:ln>
            <a:noFill/>
          </a:ln>
        </p:spPr>
        <p:txBody>
          <a:bodyPr lIns="91425" tIns="91425" rIns="91425" bIns="91425" anchor="ctr" anchorCtr="0">
            <a:noAutofit/>
          </a:bodyPr>
          <a:lstStyle/>
          <a:p>
            <a:pPr lvl="0" algn="ctr" rtl="0">
              <a:spcBef>
                <a:spcPts val="0"/>
              </a:spcBef>
              <a:buNone/>
            </a:pPr>
            <a:r>
              <a:rPr lang="en" sz="9800">
                <a:solidFill>
                  <a:schemeClr val="dk1"/>
                </a:solidFill>
              </a:rPr>
              <a:t>Email</a:t>
            </a:r>
          </a:p>
        </p:txBody>
      </p:sp>
    </p:spTree>
    <p:extLst>
      <p:ext uri="{BB962C8B-B14F-4D97-AF65-F5344CB8AC3E}">
        <p14:creationId xmlns:p14="http://schemas.microsoft.com/office/powerpoint/2010/main" val="1548452931"/>
      </p:ext>
    </p:extLst>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Where we are </a:t>
            </a:r>
          </a:p>
        </p:txBody>
      </p:sp>
      <p:sp>
        <p:nvSpPr>
          <p:cNvPr id="98" name="Shape 98"/>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sz="2400"/>
              <a:t>We need new forms of data to add advanced features to our games and write interesting programs like music databases and social networks. </a:t>
            </a:r>
          </a:p>
          <a:p>
            <a:pPr lvl="0" rtl="0">
              <a:spcBef>
                <a:spcPts val="0"/>
              </a:spcBef>
              <a:buNone/>
            </a:pPr>
            <a:r>
              <a:rPr lang="en" sz="2400"/>
              <a:t>We've looked at three categories of data: structured, conformal, and collective</a:t>
            </a:r>
          </a:p>
          <a:p>
            <a:pPr lvl="0">
              <a:spcBef>
                <a:spcPts val="0"/>
              </a:spcBef>
              <a:buNone/>
            </a:pPr>
            <a:r>
              <a:rPr lang="en" sz="2400"/>
              <a:t>In order to dive deeper into collective data we need to look at a new way of defining. </a:t>
            </a:r>
          </a:p>
        </p:txBody>
      </p:sp>
    </p:spTree>
    <p:extLst>
      <p:ext uri="{BB962C8B-B14F-4D97-AF65-F5344CB8AC3E}">
        <p14:creationId xmlns:p14="http://schemas.microsoft.com/office/powerpoint/2010/main" val="1247815739"/>
      </p:ext>
    </p:extLst>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a:spcBef>
                <a:spcPts val="0"/>
              </a:spcBef>
              <a:buNone/>
            </a:pPr>
            <a:r>
              <a:rPr lang="en">
                <a:latin typeface="Courier New"/>
                <a:ea typeface="Courier New"/>
                <a:cs typeface="Courier New"/>
                <a:sym typeface="Courier New"/>
              </a:rPr>
              <a:t>Adds all integers from number down to 0</a:t>
            </a:r>
          </a:p>
        </p:txBody>
      </p:sp>
    </p:spTree>
    <p:extLst>
      <p:ext uri="{BB962C8B-B14F-4D97-AF65-F5344CB8AC3E}">
        <p14:creationId xmlns:p14="http://schemas.microsoft.com/office/powerpoint/2010/main" val="7618042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Evaluate the following expression</a:t>
            </a:r>
          </a:p>
        </p:txBody>
      </p:sp>
      <p:graphicFrame>
        <p:nvGraphicFramePr>
          <p:cNvPr id="98" name="Shape 98"/>
          <p:cNvGraphicFramePr/>
          <p:nvPr/>
        </p:nvGraphicFramePr>
        <p:xfrm>
          <a:off x="211188" y="3186714"/>
          <a:ext cx="3000000" cy="3000000"/>
        </p:xfrm>
        <a:graphic>
          <a:graphicData uri="http://schemas.openxmlformats.org/drawingml/2006/table">
            <a:tbl>
              <a:tblPr>
                <a:noFill/>
              </a:tblPr>
              <a:tblGrid>
                <a:gridCol w="89130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#false</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endParaRPr sz="2000">
                        <a:highlight>
                          <a:srgbClr val="FFFFFF"/>
                        </a:highlight>
                        <a:latin typeface="Consolas"/>
                        <a:ea typeface="Consolas"/>
                        <a:cs typeface="Consolas"/>
                        <a:sym typeface="Consolas"/>
                      </a:endParaRPr>
                    </a:p>
                  </a:txBody>
                  <a:tcPr marL="0" marR="0" marT="0" marB="0"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86693359"/>
      </p:ext>
    </p:extLst>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09" name="Shape 109"/>
          <p:cNvSpPr txBox="1"/>
          <p:nvPr/>
        </p:nvSpPr>
        <p:spPr>
          <a:xfrm>
            <a:off x="334075" y="1995225"/>
            <a:ext cx="8333400" cy="3192300"/>
          </a:xfrm>
          <a:prstGeom prst="rect">
            <a:avLst/>
          </a:prstGeom>
          <a:noFill/>
          <a:ln>
            <a:noFill/>
          </a:ln>
        </p:spPr>
        <p:txBody>
          <a:bodyPr lIns="91425" tIns="91425" rIns="91425" bIns="91425" anchor="t" anchorCtr="0">
            <a:noAutofit/>
          </a:bodyPr>
          <a:lstStyle/>
          <a:p>
            <a:pPr lvl="0">
              <a:spcBef>
                <a:spcPts val="0"/>
              </a:spcBef>
              <a:buNone/>
            </a:pPr>
            <a:r>
              <a:rPr lang="en" sz="2400"/>
              <a:t>What test cases would help us evaluate the function?</a:t>
            </a:r>
          </a:p>
        </p:txBody>
      </p:sp>
    </p:spTree>
    <p:extLst>
      <p:ext uri="{BB962C8B-B14F-4D97-AF65-F5344CB8AC3E}">
        <p14:creationId xmlns:p14="http://schemas.microsoft.com/office/powerpoint/2010/main" val="1042774411"/>
      </p:ext>
    </p:extLst>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15" name="Shape 115"/>
          <p:cNvSpPr txBox="1">
            <a:spLocks noGrp="1"/>
          </p:cNvSpPr>
          <p:nvPr>
            <p:ph type="body" idx="1"/>
          </p:nvPr>
        </p:nvSpPr>
        <p:spPr>
          <a:xfrm>
            <a:off x="311700" y="1927333"/>
            <a:ext cx="8520600" cy="4164300"/>
          </a:xfrm>
          <a:prstGeom prst="rect">
            <a:avLst/>
          </a:prstGeom>
        </p:spPr>
        <p:txBody>
          <a:bodyPr lIns="91425" tIns="91425" rIns="91425" bIns="91425" anchor="t" anchorCtr="0">
            <a:noAutofit/>
          </a:bodyPr>
          <a:lstStyle/>
          <a:p>
            <a:pPr lvl="0">
              <a:spcBef>
                <a:spcPts val="0"/>
              </a:spcBef>
              <a:buNone/>
            </a:pPr>
            <a:r>
              <a:rPr lang="en" sz="2400">
                <a:solidFill>
                  <a:srgbClr val="000000"/>
                </a:solidFill>
                <a:latin typeface="Courier New"/>
                <a:ea typeface="Courier New"/>
                <a:cs typeface="Courier New"/>
                <a:sym typeface="Courier New"/>
              </a:rPr>
              <a:t>check:</a:t>
            </a:r>
          </a:p>
          <a:p>
            <a:pPr lvl="0">
              <a:spcBef>
                <a:spcPts val="0"/>
              </a:spcBef>
              <a:buNone/>
            </a:pPr>
            <a:r>
              <a:rPr lang="en" sz="2400">
                <a:solidFill>
                  <a:srgbClr val="000000"/>
                </a:solidFill>
                <a:latin typeface="Courier New"/>
                <a:ea typeface="Courier New"/>
                <a:cs typeface="Courier New"/>
                <a:sym typeface="Courier New"/>
              </a:rPr>
              <a:t>  sum(3) is 6</a:t>
            </a:r>
          </a:p>
          <a:p>
            <a:pPr lvl="0" rtl="0">
              <a:spcBef>
                <a:spcPts val="0"/>
              </a:spcBef>
              <a:buNone/>
            </a:pPr>
            <a:r>
              <a:rPr lang="en" sz="2400">
                <a:solidFill>
                  <a:srgbClr val="000000"/>
                </a:solidFill>
                <a:latin typeface="Courier New"/>
                <a:ea typeface="Courier New"/>
                <a:cs typeface="Courier New"/>
                <a:sym typeface="Courier New"/>
              </a:rPr>
              <a:t>  sum(2) is 3</a:t>
            </a:r>
          </a:p>
          <a:p>
            <a:pPr lvl="0" rtl="0">
              <a:spcBef>
                <a:spcPts val="0"/>
              </a:spcBef>
              <a:buNone/>
            </a:pPr>
            <a:r>
              <a:rPr lang="en" sz="2400">
                <a:solidFill>
                  <a:srgbClr val="000000"/>
                </a:solidFill>
                <a:latin typeface="Courier New"/>
                <a:ea typeface="Courier New"/>
                <a:cs typeface="Courier New"/>
                <a:sym typeface="Courier New"/>
              </a:rPr>
              <a:t>  sum(5) is 15</a:t>
            </a:r>
          </a:p>
          <a:p>
            <a:pPr lvl="0">
              <a:spcBef>
                <a:spcPts val="0"/>
              </a:spcBef>
              <a:buNone/>
            </a:pPr>
            <a:r>
              <a:rPr lang="en" sz="2400">
                <a:solidFill>
                  <a:srgbClr val="000000"/>
                </a:solidFill>
                <a:latin typeface="Courier New"/>
                <a:ea typeface="Courier New"/>
                <a:cs typeface="Courier New"/>
                <a:sym typeface="Courier New"/>
              </a:rPr>
              <a:t>  sum(1) is 1</a:t>
            </a:r>
          </a:p>
          <a:p>
            <a:pPr lvl="0" rtl="0">
              <a:spcBef>
                <a:spcPts val="0"/>
              </a:spcBef>
              <a:buNone/>
            </a:pPr>
            <a:r>
              <a:rPr lang="en" sz="2400">
                <a:solidFill>
                  <a:srgbClr val="000000"/>
                </a:solidFill>
                <a:latin typeface="Courier New"/>
                <a:ea typeface="Courier New"/>
                <a:cs typeface="Courier New"/>
                <a:sym typeface="Courier New"/>
              </a:rPr>
              <a:t>end</a:t>
            </a:r>
          </a:p>
        </p:txBody>
      </p:sp>
    </p:spTree>
    <p:extLst>
      <p:ext uri="{BB962C8B-B14F-4D97-AF65-F5344CB8AC3E}">
        <p14:creationId xmlns:p14="http://schemas.microsoft.com/office/powerpoint/2010/main" val="250586459"/>
      </p:ext>
    </p:extLst>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21" name="Shape 121"/>
          <p:cNvSpPr txBox="1">
            <a:spLocks noGrp="1"/>
          </p:cNvSpPr>
          <p:nvPr>
            <p:ph type="body" idx="1"/>
          </p:nvPr>
        </p:nvSpPr>
        <p:spPr>
          <a:xfrm>
            <a:off x="311700" y="1927333"/>
            <a:ext cx="8520600" cy="4164300"/>
          </a:xfrm>
          <a:prstGeom prst="rect">
            <a:avLst/>
          </a:prstGeom>
        </p:spPr>
        <p:txBody>
          <a:bodyPr lIns="91425" tIns="91425" rIns="91425" bIns="91425" anchor="t" anchorCtr="0">
            <a:noAutofit/>
          </a:bodyPr>
          <a:lstStyle/>
          <a:p>
            <a:pPr lvl="0" rtl="0">
              <a:spcBef>
                <a:spcPts val="0"/>
              </a:spcBef>
              <a:buNone/>
            </a:pPr>
            <a:r>
              <a:rPr lang="en" sz="2400">
                <a:solidFill>
                  <a:srgbClr val="000000"/>
                </a:solidFill>
                <a:latin typeface="Courier New"/>
                <a:ea typeface="Courier New"/>
                <a:cs typeface="Courier New"/>
                <a:sym typeface="Courier New"/>
              </a:rPr>
              <a:t>check:</a:t>
            </a:r>
          </a:p>
          <a:p>
            <a:pPr lvl="0">
              <a:spcBef>
                <a:spcPts val="0"/>
              </a:spcBef>
              <a:buNone/>
            </a:pPr>
            <a:r>
              <a:rPr lang="en" sz="2400">
                <a:solidFill>
                  <a:srgbClr val="000000"/>
                </a:solidFill>
                <a:latin typeface="Courier New"/>
                <a:ea typeface="Courier New"/>
                <a:cs typeface="Courier New"/>
                <a:sym typeface="Courier New"/>
              </a:rPr>
              <a:t>  </a:t>
            </a:r>
            <a:r>
              <a:rPr lang="en" sz="2400">
                <a:solidFill>
                  <a:schemeClr val="dk1"/>
                </a:solidFill>
                <a:latin typeface="Courier New"/>
                <a:ea typeface="Courier New"/>
                <a:cs typeface="Courier New"/>
                <a:sym typeface="Courier New"/>
              </a:rPr>
              <a:t>sum(3) is 6</a:t>
            </a:r>
          </a:p>
          <a:p>
            <a:pPr lvl="0">
              <a:spcBef>
                <a:spcPts val="0"/>
              </a:spcBef>
              <a:buNone/>
            </a:pPr>
            <a:r>
              <a:rPr lang="en" sz="2400">
                <a:solidFill>
                  <a:schemeClr val="dk1"/>
                </a:solidFill>
                <a:latin typeface="Courier New"/>
                <a:ea typeface="Courier New"/>
                <a:cs typeface="Courier New"/>
                <a:sym typeface="Courier New"/>
              </a:rPr>
              <a:t>  sum(2) is 3</a:t>
            </a:r>
          </a:p>
          <a:p>
            <a:pPr lvl="0">
              <a:spcBef>
                <a:spcPts val="0"/>
              </a:spcBef>
              <a:buClr>
                <a:schemeClr val="dk1"/>
              </a:buClr>
              <a:buSzPct val="45833"/>
              <a:buFont typeface="Arial"/>
              <a:buNone/>
            </a:pPr>
            <a:r>
              <a:rPr lang="en" sz="2400">
                <a:solidFill>
                  <a:schemeClr val="dk1"/>
                </a:solidFill>
                <a:latin typeface="Courier New"/>
                <a:ea typeface="Courier New"/>
                <a:cs typeface="Courier New"/>
                <a:sym typeface="Courier New"/>
              </a:rPr>
              <a:t>  sum(5) is 15</a:t>
            </a:r>
          </a:p>
          <a:p>
            <a:pPr lvl="0" rtl="0">
              <a:spcBef>
                <a:spcPts val="0"/>
              </a:spcBef>
              <a:buClr>
                <a:schemeClr val="dk1"/>
              </a:buClr>
              <a:buSzPct val="45833"/>
              <a:buFont typeface="Arial"/>
              <a:buNone/>
            </a:pPr>
            <a:r>
              <a:rPr lang="en" sz="2400">
                <a:solidFill>
                  <a:schemeClr val="dk1"/>
                </a:solidFill>
                <a:latin typeface="Courier New"/>
                <a:ea typeface="Courier New"/>
                <a:cs typeface="Courier New"/>
                <a:sym typeface="Courier New"/>
              </a:rPr>
              <a:t>  sum(1) is 1</a:t>
            </a:r>
          </a:p>
          <a:p>
            <a:pPr lvl="0" rtl="0">
              <a:spcBef>
                <a:spcPts val="0"/>
              </a:spcBef>
              <a:buNone/>
            </a:pPr>
            <a:r>
              <a:rPr lang="en" sz="2400">
                <a:solidFill>
                  <a:srgbClr val="000000"/>
                </a:solidFill>
                <a:latin typeface="Courier New"/>
                <a:ea typeface="Courier New"/>
                <a:cs typeface="Courier New"/>
                <a:sym typeface="Courier New"/>
              </a:rPr>
              <a:t>end</a:t>
            </a:r>
          </a:p>
        </p:txBody>
      </p:sp>
    </p:spTree>
    <p:extLst>
      <p:ext uri="{BB962C8B-B14F-4D97-AF65-F5344CB8AC3E}">
        <p14:creationId xmlns:p14="http://schemas.microsoft.com/office/powerpoint/2010/main" val="2160021124"/>
      </p:ext>
    </p:extLst>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27" name="Shape 127"/>
          <p:cNvSpPr txBox="1">
            <a:spLocks noGrp="1"/>
          </p:cNvSpPr>
          <p:nvPr>
            <p:ph type="body" idx="1"/>
          </p:nvPr>
        </p:nvSpPr>
        <p:spPr>
          <a:xfrm>
            <a:off x="311700" y="1927333"/>
            <a:ext cx="8520600" cy="41643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sum(3) is 3 + 2 + 1</a:t>
            </a:r>
          </a:p>
          <a:p>
            <a:pPr lvl="0">
              <a:spcBef>
                <a:spcPts val="0"/>
              </a:spcBef>
              <a:buNone/>
            </a:pPr>
            <a:endParaRPr sz="2400">
              <a:solidFill>
                <a:schemeClr val="dk1"/>
              </a:solidFill>
              <a:latin typeface="Courier New"/>
              <a:ea typeface="Courier New"/>
              <a:cs typeface="Courier New"/>
              <a:sym typeface="Courier New"/>
            </a:endParaRPr>
          </a:p>
          <a:p>
            <a:pPr lvl="0" rtl="0">
              <a:spcBef>
                <a:spcPts val="0"/>
              </a:spcBef>
              <a:buClr>
                <a:schemeClr val="dk1"/>
              </a:buClr>
              <a:buSzPct val="45833"/>
              <a:buFont typeface="Arial"/>
              <a:buNone/>
            </a:pPr>
            <a:endParaRPr sz="240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24757541"/>
      </p:ext>
    </p:extLst>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33" name="Shape 133"/>
          <p:cNvSpPr txBox="1">
            <a:spLocks noGrp="1"/>
          </p:cNvSpPr>
          <p:nvPr>
            <p:ph type="body" idx="1"/>
          </p:nvPr>
        </p:nvSpPr>
        <p:spPr>
          <a:xfrm>
            <a:off x="311700" y="1927333"/>
            <a:ext cx="8520600" cy="41643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sum(3) is 3 + 2 + 1</a:t>
            </a:r>
          </a:p>
          <a:p>
            <a:pPr lvl="0" rtl="0">
              <a:spcBef>
                <a:spcPts val="0"/>
              </a:spcBef>
              <a:buNone/>
            </a:pPr>
            <a:r>
              <a:rPr lang="en" sz="2400">
                <a:solidFill>
                  <a:schemeClr val="dk1"/>
                </a:solidFill>
                <a:latin typeface="Courier New"/>
                <a:ea typeface="Courier New"/>
                <a:cs typeface="Courier New"/>
                <a:sym typeface="Courier New"/>
              </a:rPr>
              <a:t>sum(2) is 2 + 1</a:t>
            </a:r>
          </a:p>
          <a:p>
            <a:pPr lvl="0" rtl="0">
              <a:spcBef>
                <a:spcPts val="0"/>
              </a:spcBef>
              <a:buNone/>
            </a:pPr>
            <a:endParaRPr sz="2400">
              <a:solidFill>
                <a:schemeClr val="dk1"/>
              </a:solidFill>
              <a:latin typeface="Courier New"/>
              <a:ea typeface="Courier New"/>
              <a:cs typeface="Courier New"/>
              <a:sym typeface="Courier New"/>
            </a:endParaRPr>
          </a:p>
          <a:p>
            <a:pPr lvl="0" rtl="0">
              <a:spcBef>
                <a:spcPts val="0"/>
              </a:spcBef>
              <a:buNone/>
            </a:pPr>
            <a:endParaRPr sz="240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173271600"/>
      </p:ext>
    </p:extLst>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39" name="Shape 139"/>
          <p:cNvSpPr/>
          <p:nvPr/>
        </p:nvSpPr>
        <p:spPr>
          <a:xfrm>
            <a:off x="2969625" y="1985950"/>
            <a:ext cx="993000" cy="399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0" name="Shape 140"/>
          <p:cNvSpPr/>
          <p:nvPr/>
        </p:nvSpPr>
        <p:spPr>
          <a:xfrm>
            <a:off x="2208650" y="2635575"/>
            <a:ext cx="993000" cy="399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1" name="Shape 141"/>
          <p:cNvSpPr txBox="1">
            <a:spLocks noGrp="1"/>
          </p:cNvSpPr>
          <p:nvPr>
            <p:ph type="body" idx="1"/>
          </p:nvPr>
        </p:nvSpPr>
        <p:spPr>
          <a:xfrm>
            <a:off x="311700" y="1927333"/>
            <a:ext cx="8520600" cy="4164300"/>
          </a:xfrm>
          <a:prstGeom prst="rect">
            <a:avLst/>
          </a:prstGeom>
        </p:spPr>
        <p:txBody>
          <a:bodyPr lIns="91425" tIns="91425" rIns="91425" bIns="91425" anchor="t" anchorCtr="0">
            <a:noAutofit/>
          </a:bodyPr>
          <a:lstStyle/>
          <a:p>
            <a:pPr lvl="0" rtl="0">
              <a:spcBef>
                <a:spcPts val="0"/>
              </a:spcBef>
              <a:buNone/>
            </a:pPr>
            <a:r>
              <a:rPr lang="en" sz="2400">
                <a:solidFill>
                  <a:schemeClr val="dk1"/>
                </a:solidFill>
                <a:latin typeface="Courier New"/>
                <a:ea typeface="Courier New"/>
                <a:cs typeface="Courier New"/>
                <a:sym typeface="Courier New"/>
              </a:rPr>
              <a:t>sum(3) is 3 + 2 + 1</a:t>
            </a:r>
          </a:p>
          <a:p>
            <a:pPr lvl="0" rtl="0">
              <a:spcBef>
                <a:spcPts val="0"/>
              </a:spcBef>
              <a:buNone/>
            </a:pPr>
            <a:r>
              <a:rPr lang="en" sz="2400">
                <a:solidFill>
                  <a:schemeClr val="dk1"/>
                </a:solidFill>
                <a:latin typeface="Courier New"/>
                <a:ea typeface="Courier New"/>
                <a:cs typeface="Courier New"/>
                <a:sym typeface="Courier New"/>
              </a:rPr>
              <a:t>sum(2) is 2 + 1</a:t>
            </a:r>
          </a:p>
          <a:p>
            <a:pPr lvl="0" rtl="0">
              <a:spcBef>
                <a:spcPts val="0"/>
              </a:spcBef>
              <a:buNone/>
            </a:pPr>
            <a:endParaRPr sz="2400">
              <a:solidFill>
                <a:schemeClr val="dk1"/>
              </a:solidFill>
              <a:latin typeface="Courier New"/>
              <a:ea typeface="Courier New"/>
              <a:cs typeface="Courier New"/>
              <a:sym typeface="Courier New"/>
            </a:endParaRPr>
          </a:p>
          <a:p>
            <a:pPr lvl="0" rtl="0">
              <a:spcBef>
                <a:spcPts val="0"/>
              </a:spcBef>
              <a:buNone/>
            </a:pPr>
            <a:endParaRPr sz="2400">
              <a:solidFill>
                <a:schemeClr val="dk1"/>
              </a:solidFill>
              <a:latin typeface="Courier New"/>
              <a:ea typeface="Courier New"/>
              <a:cs typeface="Courier New"/>
              <a:sym typeface="Courier New"/>
            </a:endParaRPr>
          </a:p>
        </p:txBody>
      </p:sp>
      <p:cxnSp>
        <p:nvCxnSpPr>
          <p:cNvPr id="142" name="Shape 142"/>
          <p:cNvCxnSpPr/>
          <p:nvPr/>
        </p:nvCxnSpPr>
        <p:spPr>
          <a:xfrm rot="10800000" flipH="1">
            <a:off x="3062425" y="2375675"/>
            <a:ext cx="231900" cy="297000"/>
          </a:xfrm>
          <a:prstGeom prst="straightConnector1">
            <a:avLst/>
          </a:prstGeom>
          <a:noFill/>
          <a:ln w="9525" cap="flat" cmpd="sng">
            <a:solidFill>
              <a:schemeClr val="dk2"/>
            </a:solidFill>
            <a:prstDash val="solid"/>
            <a:round/>
            <a:headEnd type="stealth" w="lg" len="lg"/>
            <a:tailEnd type="stealth" w="lg" len="lg"/>
          </a:ln>
        </p:spPr>
      </p:cxnSp>
    </p:spTree>
    <p:extLst>
      <p:ext uri="{BB962C8B-B14F-4D97-AF65-F5344CB8AC3E}">
        <p14:creationId xmlns:p14="http://schemas.microsoft.com/office/powerpoint/2010/main" val="2807258923"/>
      </p:ext>
    </p:extLst>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48" name="Shape 148"/>
          <p:cNvSpPr/>
          <p:nvPr/>
        </p:nvSpPr>
        <p:spPr>
          <a:xfrm>
            <a:off x="2969625" y="1985950"/>
            <a:ext cx="993000" cy="399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txBox="1">
            <a:spLocks noGrp="1"/>
          </p:cNvSpPr>
          <p:nvPr>
            <p:ph type="body" idx="1"/>
          </p:nvPr>
        </p:nvSpPr>
        <p:spPr>
          <a:xfrm>
            <a:off x="311700" y="1927331"/>
            <a:ext cx="8520600" cy="708300"/>
          </a:xfrm>
          <a:prstGeom prst="rect">
            <a:avLst/>
          </a:prstGeom>
        </p:spPr>
        <p:txBody>
          <a:bodyPr lIns="91425" tIns="91425" rIns="91425" bIns="91425" anchor="t" anchorCtr="0">
            <a:noAutofit/>
          </a:bodyPr>
          <a:lstStyle/>
          <a:p>
            <a:pPr lvl="0" rtl="0">
              <a:spcBef>
                <a:spcPts val="0"/>
              </a:spcBef>
              <a:buNone/>
            </a:pPr>
            <a:r>
              <a:rPr lang="en" sz="2400">
                <a:solidFill>
                  <a:schemeClr val="dk1"/>
                </a:solidFill>
                <a:latin typeface="Courier New"/>
                <a:ea typeface="Courier New"/>
                <a:cs typeface="Courier New"/>
                <a:sym typeface="Courier New"/>
              </a:rPr>
              <a:t>sum(3) is 3 + sum(2)</a:t>
            </a:r>
          </a:p>
        </p:txBody>
      </p:sp>
    </p:spTree>
    <p:extLst>
      <p:ext uri="{BB962C8B-B14F-4D97-AF65-F5344CB8AC3E}">
        <p14:creationId xmlns:p14="http://schemas.microsoft.com/office/powerpoint/2010/main" val="2335489183"/>
      </p:ext>
    </p:extLst>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55" name="Shape 155"/>
          <p:cNvSpPr/>
          <p:nvPr/>
        </p:nvSpPr>
        <p:spPr>
          <a:xfrm>
            <a:off x="2969625" y="1985950"/>
            <a:ext cx="993000" cy="399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6" name="Shape 156"/>
          <p:cNvSpPr txBox="1">
            <a:spLocks noGrp="1"/>
          </p:cNvSpPr>
          <p:nvPr>
            <p:ph type="body" idx="1"/>
          </p:nvPr>
        </p:nvSpPr>
        <p:spPr>
          <a:xfrm>
            <a:off x="311700" y="1927331"/>
            <a:ext cx="8520600" cy="7083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sum(3) is 3 + sum(2)</a:t>
            </a:r>
          </a:p>
          <a:p>
            <a:pPr lvl="0">
              <a:spcBef>
                <a:spcPts val="0"/>
              </a:spcBef>
              <a:buNone/>
            </a:pPr>
            <a:r>
              <a:rPr lang="en" sz="2400">
                <a:solidFill>
                  <a:schemeClr val="dk1"/>
                </a:solidFill>
                <a:latin typeface="Courier New"/>
                <a:ea typeface="Courier New"/>
                <a:cs typeface="Courier New"/>
                <a:sym typeface="Courier New"/>
              </a:rPr>
              <a:t>sum(2) is 2 + 1</a:t>
            </a:r>
          </a:p>
          <a:p>
            <a:pPr lvl="0" rtl="0">
              <a:spcBef>
                <a:spcPts val="0"/>
              </a:spcBef>
              <a:buNone/>
            </a:pPr>
            <a:r>
              <a:rPr lang="en" sz="2400">
                <a:solidFill>
                  <a:schemeClr val="dk1"/>
                </a:solidFill>
                <a:latin typeface="Courier New"/>
                <a:ea typeface="Courier New"/>
                <a:cs typeface="Courier New"/>
                <a:sym typeface="Courier New"/>
              </a:rPr>
              <a:t>sum(1) is 1</a:t>
            </a:r>
          </a:p>
        </p:txBody>
      </p:sp>
    </p:spTree>
    <p:extLst>
      <p:ext uri="{BB962C8B-B14F-4D97-AF65-F5344CB8AC3E}">
        <p14:creationId xmlns:p14="http://schemas.microsoft.com/office/powerpoint/2010/main" val="2615569283"/>
      </p:ext>
    </p:extLst>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62" name="Shape 162"/>
          <p:cNvSpPr/>
          <p:nvPr/>
        </p:nvSpPr>
        <p:spPr>
          <a:xfrm>
            <a:off x="2969625" y="1985950"/>
            <a:ext cx="993000" cy="399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3" name="Shape 163"/>
          <p:cNvSpPr txBox="1">
            <a:spLocks noGrp="1"/>
          </p:cNvSpPr>
          <p:nvPr>
            <p:ph type="body" idx="1"/>
          </p:nvPr>
        </p:nvSpPr>
        <p:spPr>
          <a:xfrm>
            <a:off x="311700" y="1927331"/>
            <a:ext cx="8520600" cy="708300"/>
          </a:xfrm>
          <a:prstGeom prst="rect">
            <a:avLst/>
          </a:prstGeom>
        </p:spPr>
        <p:txBody>
          <a:bodyPr lIns="91425" tIns="91425" rIns="91425" bIns="91425" anchor="t" anchorCtr="0">
            <a:noAutofit/>
          </a:bodyPr>
          <a:lstStyle/>
          <a:p>
            <a:pPr lvl="0" rtl="0">
              <a:spcBef>
                <a:spcPts val="0"/>
              </a:spcBef>
              <a:buNone/>
            </a:pPr>
            <a:r>
              <a:rPr lang="en" sz="2400">
                <a:solidFill>
                  <a:schemeClr val="dk1"/>
                </a:solidFill>
                <a:latin typeface="Courier New"/>
                <a:ea typeface="Courier New"/>
                <a:cs typeface="Courier New"/>
                <a:sym typeface="Courier New"/>
              </a:rPr>
              <a:t>sum(3) is 3 + sum(2)</a:t>
            </a:r>
          </a:p>
          <a:p>
            <a:pPr lvl="0" rtl="0">
              <a:spcBef>
                <a:spcPts val="0"/>
              </a:spcBef>
              <a:buNone/>
            </a:pPr>
            <a:r>
              <a:rPr lang="en" sz="2400">
                <a:solidFill>
                  <a:schemeClr val="dk1"/>
                </a:solidFill>
                <a:latin typeface="Courier New"/>
                <a:ea typeface="Courier New"/>
                <a:cs typeface="Courier New"/>
                <a:sym typeface="Courier New"/>
              </a:rPr>
              <a:t>sum(2) is 2 + sum(1)</a:t>
            </a:r>
          </a:p>
        </p:txBody>
      </p:sp>
    </p:spTree>
    <p:extLst>
      <p:ext uri="{BB962C8B-B14F-4D97-AF65-F5344CB8AC3E}">
        <p14:creationId xmlns:p14="http://schemas.microsoft.com/office/powerpoint/2010/main" val="70143737"/>
      </p:ext>
    </p:extLst>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69" name="Shape 169"/>
          <p:cNvSpPr txBox="1">
            <a:spLocks noGrp="1"/>
          </p:cNvSpPr>
          <p:nvPr>
            <p:ph type="body" idx="1"/>
          </p:nvPr>
        </p:nvSpPr>
        <p:spPr>
          <a:xfrm>
            <a:off x="311700" y="1927325"/>
            <a:ext cx="4931700" cy="17754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sum(3)</a:t>
            </a:r>
          </a:p>
          <a:p>
            <a:pPr lvl="0">
              <a:spcBef>
                <a:spcPts val="0"/>
              </a:spcBef>
              <a:buNone/>
            </a:pPr>
            <a:r>
              <a:rPr lang="en" sz="2400">
                <a:solidFill>
                  <a:schemeClr val="dk1"/>
                </a:solidFill>
                <a:latin typeface="Courier New"/>
                <a:ea typeface="Courier New"/>
                <a:cs typeface="Courier New"/>
                <a:sym typeface="Courier New"/>
              </a:rPr>
              <a:t>3 + sum(2)</a:t>
            </a:r>
          </a:p>
          <a:p>
            <a:pPr lvl="0" rtl="0">
              <a:spcBef>
                <a:spcPts val="0"/>
              </a:spcBef>
              <a:buNone/>
            </a:pPr>
            <a:r>
              <a:rPr lang="en" sz="2400">
                <a:solidFill>
                  <a:schemeClr val="dk1"/>
                </a:solidFill>
                <a:latin typeface="Courier New"/>
                <a:ea typeface="Courier New"/>
                <a:cs typeface="Courier New"/>
                <a:sym typeface="Courier New"/>
              </a:rPr>
              <a:t>3 + sum(2 + sum(1))</a:t>
            </a:r>
          </a:p>
        </p:txBody>
      </p:sp>
    </p:spTree>
    <p:extLst>
      <p:ext uri="{BB962C8B-B14F-4D97-AF65-F5344CB8AC3E}">
        <p14:creationId xmlns:p14="http://schemas.microsoft.com/office/powerpoint/2010/main" val="12972078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a:t>
            </a:r>
          </a:p>
        </p:txBody>
      </p:sp>
      <p:sp>
        <p:nvSpPr>
          <p:cNvPr id="67" name="Shape 67"/>
          <p:cNvSpPr txBox="1">
            <a:spLocks noGrp="1"/>
          </p:cNvSpPr>
          <p:nvPr>
            <p:ph type="body" idx="1"/>
          </p:nvPr>
        </p:nvSpPr>
        <p:spPr>
          <a:xfrm>
            <a:off x="311701" y="2009725"/>
            <a:ext cx="4073099" cy="3416400"/>
          </a:xfrm>
          <a:prstGeom prst="rect">
            <a:avLst/>
          </a:prstGeom>
        </p:spPr>
        <p:txBody>
          <a:bodyPr vert="horz" lIns="91425" tIns="91425" rIns="91425" bIns="91425" rtlCol="0" anchor="t" anchorCtr="0">
            <a:noAutofit/>
          </a:bodyPr>
          <a:lstStyle/>
          <a:p>
            <a:pPr>
              <a:buNone/>
            </a:pPr>
            <a:r>
              <a:rPr lang="en"/>
              <a:t>Knowledge:</a:t>
            </a:r>
          </a:p>
          <a:p>
            <a:pPr>
              <a:buNone/>
            </a:pPr>
            <a:r>
              <a:rPr lang="en"/>
              <a:t>How are expressions evaluated in Racket?</a:t>
            </a:r>
          </a:p>
        </p:txBody>
      </p:sp>
      <p:sp>
        <p:nvSpPr>
          <p:cNvPr id="68" name="Shape 68"/>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None/>
            </a:pPr>
            <a:r>
              <a:rPr lang="en"/>
              <a:t>Skills:</a:t>
            </a:r>
          </a:p>
          <a:p>
            <a:pPr>
              <a:buNone/>
            </a:pPr>
            <a:r>
              <a:rPr lang="en"/>
              <a:t>Evaluate expressions using the rules of syntax and evaluation</a:t>
            </a:r>
          </a:p>
        </p:txBody>
      </p:sp>
    </p:spTree>
    <p:extLst>
      <p:ext uri="{BB962C8B-B14F-4D97-AF65-F5344CB8AC3E}">
        <p14:creationId xmlns:p14="http://schemas.microsoft.com/office/powerpoint/2010/main" val="4122398425"/>
      </p:ext>
    </p:extLst>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75" name="Shape 175"/>
          <p:cNvSpPr txBox="1">
            <a:spLocks noGrp="1"/>
          </p:cNvSpPr>
          <p:nvPr>
            <p:ph type="body" idx="1"/>
          </p:nvPr>
        </p:nvSpPr>
        <p:spPr>
          <a:xfrm>
            <a:off x="311700" y="1927325"/>
            <a:ext cx="5646000" cy="17754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sum(5) is 5 + 4 + 3 + 2 + 1</a:t>
            </a:r>
          </a:p>
          <a:p>
            <a:pPr lvl="0" rtl="0">
              <a:spcBef>
                <a:spcPts val="0"/>
              </a:spcBef>
              <a:buNone/>
            </a:pPr>
            <a:r>
              <a:rPr lang="en" sz="2400">
                <a:solidFill>
                  <a:schemeClr val="dk1"/>
                </a:solidFill>
                <a:latin typeface="Courier New"/>
                <a:ea typeface="Courier New"/>
                <a:cs typeface="Courier New"/>
                <a:sym typeface="Courier New"/>
              </a:rPr>
              <a:t>5 + sum(4)</a:t>
            </a:r>
          </a:p>
        </p:txBody>
      </p:sp>
    </p:spTree>
    <p:extLst>
      <p:ext uri="{BB962C8B-B14F-4D97-AF65-F5344CB8AC3E}">
        <p14:creationId xmlns:p14="http://schemas.microsoft.com/office/powerpoint/2010/main" val="1415382002"/>
      </p:ext>
    </p:extLst>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81" name="Shape 181"/>
          <p:cNvSpPr txBox="1">
            <a:spLocks noGrp="1"/>
          </p:cNvSpPr>
          <p:nvPr>
            <p:ph type="body" idx="1"/>
          </p:nvPr>
        </p:nvSpPr>
        <p:spPr>
          <a:xfrm>
            <a:off x="311700" y="1927325"/>
            <a:ext cx="6629700" cy="36408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fun sum(n :: Number) -&gt; Number:</a:t>
            </a:r>
          </a:p>
          <a:p>
            <a:pPr lvl="0">
              <a:spcBef>
                <a:spcPts val="0"/>
              </a:spcBef>
              <a:buNone/>
            </a:pPr>
            <a:r>
              <a:rPr lang="en" sz="2400">
                <a:solidFill>
                  <a:schemeClr val="dk1"/>
                </a:solidFill>
                <a:latin typeface="Courier New"/>
                <a:ea typeface="Courier New"/>
                <a:cs typeface="Courier New"/>
                <a:sym typeface="Courier New"/>
              </a:rPr>
              <a:t>  ask:</a:t>
            </a:r>
          </a:p>
          <a:p>
            <a:pPr lvl="0">
              <a:spcBef>
                <a:spcPts val="0"/>
              </a:spcBef>
              <a:buNone/>
            </a:pPr>
            <a:r>
              <a:rPr lang="en" sz="2400">
                <a:solidFill>
                  <a:schemeClr val="dk1"/>
                </a:solidFill>
                <a:latin typeface="Courier New"/>
                <a:ea typeface="Courier New"/>
                <a:cs typeface="Courier New"/>
                <a:sym typeface="Courier New"/>
              </a:rPr>
              <a:t>    | n == 0 then: 0</a:t>
            </a:r>
          </a:p>
          <a:p>
            <a:pPr lvl="0">
              <a:spcBef>
                <a:spcPts val="0"/>
              </a:spcBef>
              <a:buNone/>
            </a:pPr>
            <a:r>
              <a:rPr lang="en" sz="2400">
                <a:solidFill>
                  <a:schemeClr val="dk1"/>
                </a:solidFill>
                <a:latin typeface="Courier New"/>
                <a:ea typeface="Courier New"/>
                <a:cs typeface="Courier New"/>
                <a:sym typeface="Courier New"/>
              </a:rPr>
              <a:t>    | n + sum(n - 1)</a:t>
            </a:r>
          </a:p>
          <a:p>
            <a:pPr lvl="0">
              <a:spcBef>
                <a:spcPts val="0"/>
              </a:spcBef>
              <a:buNone/>
            </a:pPr>
            <a:r>
              <a:rPr lang="en" sz="2400">
                <a:solidFill>
                  <a:schemeClr val="dk1"/>
                </a:solidFill>
                <a:latin typeface="Courier New"/>
                <a:ea typeface="Courier New"/>
                <a:cs typeface="Courier New"/>
                <a:sym typeface="Courier New"/>
              </a:rPr>
              <a:t>  end</a:t>
            </a:r>
          </a:p>
          <a:p>
            <a:pPr lvl="0" rtl="0">
              <a:spcBef>
                <a:spcPts val="0"/>
              </a:spcBef>
              <a:buNone/>
            </a:pPr>
            <a:r>
              <a:rPr lang="en" sz="2400">
                <a:solidFill>
                  <a:schemeClr val="dk1"/>
                </a:solidFill>
                <a:latin typeface="Courier New"/>
                <a:ea typeface="Courier New"/>
                <a:cs typeface="Courier New"/>
                <a:sym typeface="Courier New"/>
              </a:rPr>
              <a:t>end</a:t>
            </a:r>
          </a:p>
        </p:txBody>
      </p:sp>
      <p:sp>
        <p:nvSpPr>
          <p:cNvPr id="182" name="Shape 182"/>
          <p:cNvSpPr txBox="1"/>
          <p:nvPr/>
        </p:nvSpPr>
        <p:spPr>
          <a:xfrm>
            <a:off x="5985675" y="2811875"/>
            <a:ext cx="3350100" cy="3053100"/>
          </a:xfrm>
          <a:prstGeom prst="rect">
            <a:avLst/>
          </a:prstGeom>
          <a:noFill/>
          <a:ln>
            <a:noFill/>
          </a:ln>
        </p:spPr>
        <p:txBody>
          <a:bodyPr lIns="91425" tIns="91425" rIns="91425" bIns="91425" anchor="t" anchorCtr="0">
            <a:noAutofit/>
          </a:bodyPr>
          <a:lstStyle/>
          <a:p>
            <a:pPr lvl="0">
              <a:spcBef>
                <a:spcPts val="0"/>
              </a:spcBef>
              <a:buNone/>
            </a:pPr>
            <a:r>
              <a:rPr lang="en">
                <a:latin typeface="Courier New"/>
                <a:ea typeface="Courier New"/>
                <a:cs typeface="Courier New"/>
                <a:sym typeface="Courier New"/>
              </a:rPr>
              <a:t>sum(5)</a:t>
            </a:r>
          </a:p>
          <a:p>
            <a:pPr lvl="0">
              <a:spcBef>
                <a:spcPts val="0"/>
              </a:spcBef>
              <a:buNone/>
            </a:pPr>
            <a:r>
              <a:rPr lang="en">
                <a:latin typeface="Courier New"/>
                <a:ea typeface="Courier New"/>
                <a:cs typeface="Courier New"/>
                <a:sym typeface="Courier New"/>
              </a:rPr>
              <a:t>5 + sum(4)</a:t>
            </a:r>
          </a:p>
          <a:p>
            <a:pPr lvl="0">
              <a:spcBef>
                <a:spcPts val="0"/>
              </a:spcBef>
              <a:buNone/>
            </a:pPr>
            <a:r>
              <a:rPr lang="en">
                <a:latin typeface="Courier New"/>
                <a:ea typeface="Courier New"/>
                <a:cs typeface="Courier New"/>
                <a:sym typeface="Courier New"/>
              </a:rPr>
              <a:t>5 + 4 + sum(3)</a:t>
            </a:r>
          </a:p>
          <a:p>
            <a:pPr lvl="0">
              <a:spcBef>
                <a:spcPts val="0"/>
              </a:spcBef>
              <a:buNone/>
            </a:pPr>
            <a:r>
              <a:rPr lang="en">
                <a:latin typeface="Courier New"/>
                <a:ea typeface="Courier New"/>
                <a:cs typeface="Courier New"/>
                <a:sym typeface="Courier New"/>
              </a:rPr>
              <a:t>5 + 4 + 3 + sum(2)</a:t>
            </a:r>
          </a:p>
          <a:p>
            <a:pPr lvl="0">
              <a:spcBef>
                <a:spcPts val="0"/>
              </a:spcBef>
              <a:buNone/>
            </a:pPr>
            <a:r>
              <a:rPr lang="en">
                <a:latin typeface="Courier New"/>
                <a:ea typeface="Courier New"/>
                <a:cs typeface="Courier New"/>
                <a:sym typeface="Courier New"/>
              </a:rPr>
              <a:t>5 + 4 + 3 + 2 + sum(1)</a:t>
            </a:r>
          </a:p>
          <a:p>
            <a:pPr lvl="0">
              <a:spcBef>
                <a:spcPts val="0"/>
              </a:spcBef>
              <a:buNone/>
            </a:pPr>
            <a:r>
              <a:rPr lang="en">
                <a:latin typeface="Courier New"/>
                <a:ea typeface="Courier New"/>
                <a:cs typeface="Courier New"/>
                <a:sym typeface="Courier New"/>
              </a:rPr>
              <a:t>5 + 4 + 3 + 2 + 1</a:t>
            </a:r>
          </a:p>
          <a:p>
            <a:pPr lvl="0">
              <a:spcBef>
                <a:spcPts val="0"/>
              </a:spcBef>
              <a:buNone/>
            </a:pPr>
            <a:r>
              <a:rPr lang="en">
                <a:latin typeface="Courier New"/>
                <a:ea typeface="Courier New"/>
                <a:cs typeface="Courier New"/>
                <a:sym typeface="Courier New"/>
              </a:rPr>
              <a:t>9 + 3 + 2 + 1</a:t>
            </a:r>
          </a:p>
          <a:p>
            <a:pPr lvl="0">
              <a:spcBef>
                <a:spcPts val="0"/>
              </a:spcBef>
              <a:buNone/>
            </a:pPr>
            <a:r>
              <a:rPr lang="en">
                <a:latin typeface="Courier New"/>
                <a:ea typeface="Courier New"/>
                <a:cs typeface="Courier New"/>
                <a:sym typeface="Courier New"/>
              </a:rPr>
              <a:t>12 + 2 + 1</a:t>
            </a:r>
          </a:p>
          <a:p>
            <a:pPr lvl="0">
              <a:spcBef>
                <a:spcPts val="0"/>
              </a:spcBef>
              <a:buNone/>
            </a:pPr>
            <a:r>
              <a:rPr lang="en">
                <a:latin typeface="Courier New"/>
                <a:ea typeface="Courier New"/>
                <a:cs typeface="Courier New"/>
                <a:sym typeface="Courier New"/>
              </a:rPr>
              <a:t>14 + 1</a:t>
            </a:r>
          </a:p>
          <a:p>
            <a:pPr lvl="0">
              <a:spcBef>
                <a:spcPts val="0"/>
              </a:spcBef>
              <a:buNone/>
            </a:pPr>
            <a:r>
              <a:rPr lang="en">
                <a:latin typeface="Courier New"/>
                <a:ea typeface="Courier New"/>
                <a:cs typeface="Courier New"/>
                <a:sym typeface="Courier New"/>
              </a:rPr>
              <a:t>15</a:t>
            </a:r>
          </a:p>
        </p:txBody>
      </p:sp>
    </p:spTree>
    <p:extLst>
      <p:ext uri="{BB962C8B-B14F-4D97-AF65-F5344CB8AC3E}">
        <p14:creationId xmlns:p14="http://schemas.microsoft.com/office/powerpoint/2010/main" val="1471234694"/>
      </p:ext>
    </p:extLst>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88" name="Shape 188"/>
          <p:cNvSpPr txBox="1">
            <a:spLocks noGrp="1"/>
          </p:cNvSpPr>
          <p:nvPr>
            <p:ph type="body" idx="1"/>
          </p:nvPr>
        </p:nvSpPr>
        <p:spPr>
          <a:xfrm>
            <a:off x="311700" y="1927325"/>
            <a:ext cx="6629700" cy="3640800"/>
          </a:xfrm>
          <a:prstGeom prst="rect">
            <a:avLst/>
          </a:prstGeom>
        </p:spPr>
        <p:txBody>
          <a:bodyPr lIns="91425" tIns="91425" rIns="91425" bIns="91425" anchor="t" anchorCtr="0">
            <a:noAutofit/>
          </a:bodyPr>
          <a:lstStyle/>
          <a:p>
            <a:pPr lvl="0" rtl="0">
              <a:spcBef>
                <a:spcPts val="0"/>
              </a:spcBef>
              <a:buNone/>
            </a:pPr>
            <a:r>
              <a:rPr lang="en" sz="2400">
                <a:solidFill>
                  <a:schemeClr val="dk1"/>
                </a:solidFill>
                <a:latin typeface="Courier New"/>
                <a:ea typeface="Courier New"/>
                <a:cs typeface="Courier New"/>
                <a:sym typeface="Courier New"/>
              </a:rPr>
              <a:t>fun sum(n :: Number) -&gt; Number:</a:t>
            </a:r>
          </a:p>
          <a:p>
            <a:pPr lvl="0" rtl="0">
              <a:spcBef>
                <a:spcPts val="0"/>
              </a:spcBef>
              <a:buNone/>
            </a:pPr>
            <a:r>
              <a:rPr lang="en" sz="2400">
                <a:solidFill>
                  <a:schemeClr val="dk1"/>
                </a:solidFill>
                <a:latin typeface="Courier New"/>
                <a:ea typeface="Courier New"/>
                <a:cs typeface="Courier New"/>
                <a:sym typeface="Courier New"/>
              </a:rPr>
              <a:t>  ask:</a:t>
            </a:r>
          </a:p>
          <a:p>
            <a:pPr lvl="0" rtl="0">
              <a:spcBef>
                <a:spcPts val="0"/>
              </a:spcBef>
              <a:buNone/>
            </a:pPr>
            <a:r>
              <a:rPr lang="en" sz="2400">
                <a:solidFill>
                  <a:schemeClr val="dk1"/>
                </a:solidFill>
                <a:latin typeface="Courier New"/>
                <a:ea typeface="Courier New"/>
                <a:cs typeface="Courier New"/>
                <a:sym typeface="Courier New"/>
              </a:rPr>
              <a:t>    | n == 1 then: 1</a:t>
            </a:r>
          </a:p>
          <a:p>
            <a:pPr lvl="0" rtl="0">
              <a:spcBef>
                <a:spcPts val="0"/>
              </a:spcBef>
              <a:buNone/>
            </a:pPr>
            <a:r>
              <a:rPr lang="en" sz="2400">
                <a:solidFill>
                  <a:schemeClr val="dk1"/>
                </a:solidFill>
                <a:latin typeface="Courier New"/>
                <a:ea typeface="Courier New"/>
                <a:cs typeface="Courier New"/>
                <a:sym typeface="Courier New"/>
              </a:rPr>
              <a:t>    | n + sum(n - 1)</a:t>
            </a:r>
          </a:p>
          <a:p>
            <a:pPr lvl="0" rtl="0">
              <a:spcBef>
                <a:spcPts val="0"/>
              </a:spcBef>
              <a:buNone/>
            </a:pPr>
            <a:r>
              <a:rPr lang="en" sz="2400">
                <a:solidFill>
                  <a:schemeClr val="dk1"/>
                </a:solidFill>
                <a:latin typeface="Courier New"/>
                <a:ea typeface="Courier New"/>
                <a:cs typeface="Courier New"/>
                <a:sym typeface="Courier New"/>
              </a:rPr>
              <a:t>  end</a:t>
            </a:r>
          </a:p>
          <a:p>
            <a:pPr lvl="0" rtl="0">
              <a:spcBef>
                <a:spcPts val="0"/>
              </a:spcBef>
              <a:buNone/>
            </a:pPr>
            <a:r>
              <a:rPr lang="en" sz="2400">
                <a:solidFill>
                  <a:schemeClr val="dk1"/>
                </a:solidFill>
                <a:latin typeface="Courier New"/>
                <a:ea typeface="Courier New"/>
                <a:cs typeface="Courier New"/>
                <a:sym typeface="Courier New"/>
              </a:rPr>
              <a:t>end</a:t>
            </a:r>
          </a:p>
        </p:txBody>
      </p:sp>
      <p:sp>
        <p:nvSpPr>
          <p:cNvPr id="189" name="Shape 189"/>
          <p:cNvSpPr txBox="1"/>
          <p:nvPr/>
        </p:nvSpPr>
        <p:spPr>
          <a:xfrm>
            <a:off x="5985675" y="2811875"/>
            <a:ext cx="3350100" cy="3053100"/>
          </a:xfrm>
          <a:prstGeom prst="rect">
            <a:avLst/>
          </a:prstGeom>
          <a:noFill/>
          <a:ln>
            <a:noFill/>
          </a:ln>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sum(5)</a:t>
            </a:r>
          </a:p>
          <a:p>
            <a:pPr lvl="0" rtl="0">
              <a:spcBef>
                <a:spcPts val="0"/>
              </a:spcBef>
              <a:buNone/>
            </a:pPr>
            <a:r>
              <a:rPr lang="en">
                <a:latin typeface="Courier New"/>
                <a:ea typeface="Courier New"/>
                <a:cs typeface="Courier New"/>
                <a:sym typeface="Courier New"/>
              </a:rPr>
              <a:t>5 + sum(4)</a:t>
            </a:r>
          </a:p>
          <a:p>
            <a:pPr lvl="0" rtl="0">
              <a:spcBef>
                <a:spcPts val="0"/>
              </a:spcBef>
              <a:buNone/>
            </a:pPr>
            <a:r>
              <a:rPr lang="en">
                <a:latin typeface="Courier New"/>
                <a:ea typeface="Courier New"/>
                <a:cs typeface="Courier New"/>
                <a:sym typeface="Courier New"/>
              </a:rPr>
              <a:t>5 + 4 + sum(3)</a:t>
            </a:r>
          </a:p>
          <a:p>
            <a:pPr lvl="0" rtl="0">
              <a:spcBef>
                <a:spcPts val="0"/>
              </a:spcBef>
              <a:buNone/>
            </a:pPr>
            <a:r>
              <a:rPr lang="en">
                <a:latin typeface="Courier New"/>
                <a:ea typeface="Courier New"/>
                <a:cs typeface="Courier New"/>
                <a:sym typeface="Courier New"/>
              </a:rPr>
              <a:t>5 + 4 + 3 + sum(2)</a:t>
            </a:r>
          </a:p>
          <a:p>
            <a:pPr lvl="0" rtl="0">
              <a:spcBef>
                <a:spcPts val="0"/>
              </a:spcBef>
              <a:buNone/>
            </a:pPr>
            <a:r>
              <a:rPr lang="en">
                <a:latin typeface="Courier New"/>
                <a:ea typeface="Courier New"/>
                <a:cs typeface="Courier New"/>
                <a:sym typeface="Courier New"/>
              </a:rPr>
              <a:t>5 + 4 + 3 + 2 + sum(1)</a:t>
            </a:r>
          </a:p>
          <a:p>
            <a:pPr lvl="0" rtl="0">
              <a:spcBef>
                <a:spcPts val="0"/>
              </a:spcBef>
              <a:buNone/>
            </a:pPr>
            <a:r>
              <a:rPr lang="en">
                <a:latin typeface="Courier New"/>
                <a:ea typeface="Courier New"/>
                <a:cs typeface="Courier New"/>
                <a:sym typeface="Courier New"/>
              </a:rPr>
              <a:t>5 + 4 + 3 + 2 + 1</a:t>
            </a:r>
          </a:p>
          <a:p>
            <a:pPr lvl="0" rtl="0">
              <a:spcBef>
                <a:spcPts val="0"/>
              </a:spcBef>
              <a:buNone/>
            </a:pPr>
            <a:r>
              <a:rPr lang="en">
                <a:latin typeface="Courier New"/>
                <a:ea typeface="Courier New"/>
                <a:cs typeface="Courier New"/>
                <a:sym typeface="Courier New"/>
              </a:rPr>
              <a:t>9 + 3 + 2 + 1</a:t>
            </a:r>
          </a:p>
          <a:p>
            <a:pPr lvl="0" rtl="0">
              <a:spcBef>
                <a:spcPts val="0"/>
              </a:spcBef>
              <a:buNone/>
            </a:pPr>
            <a:r>
              <a:rPr lang="en">
                <a:latin typeface="Courier New"/>
                <a:ea typeface="Courier New"/>
                <a:cs typeface="Courier New"/>
                <a:sym typeface="Courier New"/>
              </a:rPr>
              <a:t>12 + 2 + 1</a:t>
            </a:r>
          </a:p>
          <a:p>
            <a:pPr lvl="0" rtl="0">
              <a:spcBef>
                <a:spcPts val="0"/>
              </a:spcBef>
              <a:buNone/>
            </a:pPr>
            <a:r>
              <a:rPr lang="en">
                <a:latin typeface="Courier New"/>
                <a:ea typeface="Courier New"/>
                <a:cs typeface="Courier New"/>
                <a:sym typeface="Courier New"/>
              </a:rPr>
              <a:t>14 + 1</a:t>
            </a:r>
          </a:p>
          <a:p>
            <a:pPr lvl="0" rtl="0">
              <a:spcBef>
                <a:spcPts val="0"/>
              </a:spcBef>
              <a:buNone/>
            </a:pPr>
            <a:r>
              <a:rPr lang="en">
                <a:latin typeface="Courier New"/>
                <a:ea typeface="Courier New"/>
                <a:cs typeface="Courier New"/>
                <a:sym typeface="Courier New"/>
              </a:rPr>
              <a:t>15</a:t>
            </a:r>
          </a:p>
        </p:txBody>
      </p:sp>
      <p:sp>
        <p:nvSpPr>
          <p:cNvPr id="190" name="Shape 190"/>
          <p:cNvSpPr/>
          <p:nvPr/>
        </p:nvSpPr>
        <p:spPr>
          <a:xfrm>
            <a:off x="1011525" y="3275875"/>
            <a:ext cx="3489300" cy="4548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1" name="Shape 191"/>
          <p:cNvSpPr txBox="1"/>
          <p:nvPr/>
        </p:nvSpPr>
        <p:spPr>
          <a:xfrm>
            <a:off x="2366425" y="2923225"/>
            <a:ext cx="3000000" cy="624300"/>
          </a:xfrm>
          <a:prstGeom prst="rect">
            <a:avLst/>
          </a:prstGeom>
          <a:noFill/>
          <a:ln>
            <a:noFill/>
          </a:ln>
        </p:spPr>
        <p:txBody>
          <a:bodyPr lIns="91425" tIns="91425" rIns="91425" bIns="91425" anchor="ctr" anchorCtr="0">
            <a:noAutofit/>
          </a:bodyPr>
          <a:lstStyle/>
          <a:p>
            <a:pPr lvl="0" rtl="0">
              <a:spcBef>
                <a:spcPts val="0"/>
              </a:spcBef>
              <a:buNone/>
            </a:pPr>
            <a:r>
              <a:rPr lang="en" sz="2400">
                <a:solidFill>
                  <a:srgbClr val="FF0000"/>
                </a:solidFill>
                <a:latin typeface="Comic Sans MS"/>
                <a:ea typeface="Comic Sans MS"/>
                <a:cs typeface="Comic Sans MS"/>
                <a:sym typeface="Comic Sans MS"/>
              </a:rPr>
              <a:t>What if we didn’t have the n==1?</a:t>
            </a:r>
          </a:p>
        </p:txBody>
      </p:sp>
    </p:spTree>
    <p:extLst>
      <p:ext uri="{BB962C8B-B14F-4D97-AF65-F5344CB8AC3E}">
        <p14:creationId xmlns:p14="http://schemas.microsoft.com/office/powerpoint/2010/main" val="2353205192"/>
      </p:ext>
    </p:extLst>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p:nvPr/>
        </p:nvSpPr>
        <p:spPr>
          <a:xfrm>
            <a:off x="1011525" y="3275875"/>
            <a:ext cx="3489300" cy="4548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rgbClr val="FF0000"/>
              </a:solidFill>
              <a:latin typeface="Comic Sans MS"/>
              <a:ea typeface="Comic Sans MS"/>
              <a:cs typeface="Comic Sans MS"/>
              <a:sym typeface="Comic Sans MS"/>
            </a:endParaRPr>
          </a:p>
        </p:txBody>
      </p:sp>
      <p:sp>
        <p:nvSpPr>
          <p:cNvPr id="197" name="Shape 19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98" name="Shape 198"/>
          <p:cNvSpPr txBox="1">
            <a:spLocks noGrp="1"/>
          </p:cNvSpPr>
          <p:nvPr>
            <p:ph type="body" idx="1"/>
          </p:nvPr>
        </p:nvSpPr>
        <p:spPr>
          <a:xfrm>
            <a:off x="311700" y="1927325"/>
            <a:ext cx="6629700" cy="3640800"/>
          </a:xfrm>
          <a:prstGeom prst="rect">
            <a:avLst/>
          </a:prstGeom>
        </p:spPr>
        <p:txBody>
          <a:bodyPr lIns="91425" tIns="91425" rIns="91425" bIns="91425" anchor="t" anchorCtr="0">
            <a:noAutofit/>
          </a:bodyPr>
          <a:lstStyle/>
          <a:p>
            <a:pPr lvl="0" rtl="0">
              <a:spcBef>
                <a:spcPts val="0"/>
              </a:spcBef>
              <a:buNone/>
            </a:pPr>
            <a:r>
              <a:rPr lang="en" sz="2400">
                <a:solidFill>
                  <a:schemeClr val="dk1"/>
                </a:solidFill>
                <a:latin typeface="Courier New"/>
                <a:ea typeface="Courier New"/>
                <a:cs typeface="Courier New"/>
                <a:sym typeface="Courier New"/>
              </a:rPr>
              <a:t>fun sum(n :: Number) -&gt; Number:</a:t>
            </a:r>
          </a:p>
          <a:p>
            <a:pPr lvl="0" rtl="0">
              <a:spcBef>
                <a:spcPts val="0"/>
              </a:spcBef>
              <a:buNone/>
            </a:pPr>
            <a:r>
              <a:rPr lang="en" sz="2400">
                <a:solidFill>
                  <a:schemeClr val="dk1"/>
                </a:solidFill>
                <a:latin typeface="Courier New"/>
                <a:ea typeface="Courier New"/>
                <a:cs typeface="Courier New"/>
                <a:sym typeface="Courier New"/>
              </a:rPr>
              <a:t>  ask:</a:t>
            </a:r>
          </a:p>
          <a:p>
            <a:pPr lvl="0" rtl="0">
              <a:spcBef>
                <a:spcPts val="0"/>
              </a:spcBef>
              <a:buNone/>
            </a:pPr>
            <a:r>
              <a:rPr lang="en" sz="2400">
                <a:solidFill>
                  <a:schemeClr val="dk1"/>
                </a:solidFill>
                <a:latin typeface="Courier New"/>
                <a:ea typeface="Courier New"/>
                <a:cs typeface="Courier New"/>
                <a:sym typeface="Courier New"/>
              </a:rPr>
              <a:t>    | n == 1 then: 1</a:t>
            </a:r>
          </a:p>
          <a:p>
            <a:pPr lvl="0" rtl="0">
              <a:spcBef>
                <a:spcPts val="0"/>
              </a:spcBef>
              <a:buNone/>
            </a:pPr>
            <a:r>
              <a:rPr lang="en" sz="2400">
                <a:solidFill>
                  <a:schemeClr val="dk1"/>
                </a:solidFill>
                <a:latin typeface="Courier New"/>
                <a:ea typeface="Courier New"/>
                <a:cs typeface="Courier New"/>
                <a:sym typeface="Courier New"/>
              </a:rPr>
              <a:t>    | n + sum(n - 1)</a:t>
            </a:r>
          </a:p>
          <a:p>
            <a:pPr lvl="0" rtl="0">
              <a:spcBef>
                <a:spcPts val="0"/>
              </a:spcBef>
              <a:buNone/>
            </a:pPr>
            <a:r>
              <a:rPr lang="en" sz="2400">
                <a:solidFill>
                  <a:schemeClr val="dk1"/>
                </a:solidFill>
                <a:latin typeface="Courier New"/>
                <a:ea typeface="Courier New"/>
                <a:cs typeface="Courier New"/>
                <a:sym typeface="Courier New"/>
              </a:rPr>
              <a:t>  end</a:t>
            </a:r>
          </a:p>
          <a:p>
            <a:pPr lvl="0" rtl="0">
              <a:spcBef>
                <a:spcPts val="0"/>
              </a:spcBef>
              <a:buNone/>
            </a:pPr>
            <a:r>
              <a:rPr lang="en" sz="2400">
                <a:solidFill>
                  <a:schemeClr val="dk1"/>
                </a:solidFill>
                <a:latin typeface="Courier New"/>
                <a:ea typeface="Courier New"/>
                <a:cs typeface="Courier New"/>
                <a:sym typeface="Courier New"/>
              </a:rPr>
              <a:t>end</a:t>
            </a:r>
          </a:p>
        </p:txBody>
      </p:sp>
      <p:sp>
        <p:nvSpPr>
          <p:cNvPr id="199" name="Shape 199"/>
          <p:cNvSpPr txBox="1"/>
          <p:nvPr/>
        </p:nvSpPr>
        <p:spPr>
          <a:xfrm>
            <a:off x="5985675" y="2811875"/>
            <a:ext cx="3350100" cy="3053100"/>
          </a:xfrm>
          <a:prstGeom prst="rect">
            <a:avLst/>
          </a:prstGeom>
          <a:noFill/>
          <a:ln>
            <a:noFill/>
          </a:ln>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sum(5)</a:t>
            </a:r>
          </a:p>
          <a:p>
            <a:pPr lvl="0" rtl="0">
              <a:spcBef>
                <a:spcPts val="0"/>
              </a:spcBef>
              <a:buNone/>
            </a:pPr>
            <a:r>
              <a:rPr lang="en">
                <a:latin typeface="Courier New"/>
                <a:ea typeface="Courier New"/>
                <a:cs typeface="Courier New"/>
                <a:sym typeface="Courier New"/>
              </a:rPr>
              <a:t>5 + sum(4)</a:t>
            </a:r>
          </a:p>
          <a:p>
            <a:pPr lvl="0" rtl="0">
              <a:spcBef>
                <a:spcPts val="0"/>
              </a:spcBef>
              <a:buNone/>
            </a:pPr>
            <a:r>
              <a:rPr lang="en">
                <a:latin typeface="Courier New"/>
                <a:ea typeface="Courier New"/>
                <a:cs typeface="Courier New"/>
                <a:sym typeface="Courier New"/>
              </a:rPr>
              <a:t>5 + 4 + sum(3)</a:t>
            </a:r>
          </a:p>
          <a:p>
            <a:pPr lvl="0" rtl="0">
              <a:spcBef>
                <a:spcPts val="0"/>
              </a:spcBef>
              <a:buNone/>
            </a:pPr>
            <a:r>
              <a:rPr lang="en">
                <a:latin typeface="Courier New"/>
                <a:ea typeface="Courier New"/>
                <a:cs typeface="Courier New"/>
                <a:sym typeface="Courier New"/>
              </a:rPr>
              <a:t>5 + 4 + 3 + sum(2)</a:t>
            </a:r>
          </a:p>
          <a:p>
            <a:pPr lvl="0" rtl="0">
              <a:spcBef>
                <a:spcPts val="0"/>
              </a:spcBef>
              <a:buNone/>
            </a:pPr>
            <a:r>
              <a:rPr lang="en">
                <a:latin typeface="Courier New"/>
                <a:ea typeface="Courier New"/>
                <a:cs typeface="Courier New"/>
                <a:sym typeface="Courier New"/>
              </a:rPr>
              <a:t>5 + 4 + 3 + 2 + sum(1)</a:t>
            </a:r>
          </a:p>
          <a:p>
            <a:pPr lvl="0" rtl="0">
              <a:spcBef>
                <a:spcPts val="0"/>
              </a:spcBef>
              <a:buNone/>
            </a:pPr>
            <a:r>
              <a:rPr lang="en">
                <a:latin typeface="Courier New"/>
                <a:ea typeface="Courier New"/>
                <a:cs typeface="Courier New"/>
                <a:sym typeface="Courier New"/>
              </a:rPr>
              <a:t>5 + 4 + 3 + 2 + 1</a:t>
            </a:r>
          </a:p>
          <a:p>
            <a:pPr lvl="0" rtl="0">
              <a:spcBef>
                <a:spcPts val="0"/>
              </a:spcBef>
              <a:buNone/>
            </a:pPr>
            <a:r>
              <a:rPr lang="en">
                <a:latin typeface="Courier New"/>
                <a:ea typeface="Courier New"/>
                <a:cs typeface="Courier New"/>
                <a:sym typeface="Courier New"/>
              </a:rPr>
              <a:t>9 + 3 + 2 + 1</a:t>
            </a:r>
          </a:p>
          <a:p>
            <a:pPr lvl="0" rtl="0">
              <a:spcBef>
                <a:spcPts val="0"/>
              </a:spcBef>
              <a:buNone/>
            </a:pPr>
            <a:r>
              <a:rPr lang="en">
                <a:latin typeface="Courier New"/>
                <a:ea typeface="Courier New"/>
                <a:cs typeface="Courier New"/>
                <a:sym typeface="Courier New"/>
              </a:rPr>
              <a:t>12 + 2 + 1</a:t>
            </a:r>
          </a:p>
          <a:p>
            <a:pPr lvl="0" rtl="0">
              <a:spcBef>
                <a:spcPts val="0"/>
              </a:spcBef>
              <a:buNone/>
            </a:pPr>
            <a:r>
              <a:rPr lang="en">
                <a:latin typeface="Courier New"/>
                <a:ea typeface="Courier New"/>
                <a:cs typeface="Courier New"/>
                <a:sym typeface="Courier New"/>
              </a:rPr>
              <a:t>14 + 1</a:t>
            </a:r>
          </a:p>
          <a:p>
            <a:pPr lvl="0" rtl="0">
              <a:spcBef>
                <a:spcPts val="0"/>
              </a:spcBef>
              <a:buNone/>
            </a:pPr>
            <a:r>
              <a:rPr lang="en">
                <a:latin typeface="Courier New"/>
                <a:ea typeface="Courier New"/>
                <a:cs typeface="Courier New"/>
                <a:sym typeface="Courier New"/>
              </a:rPr>
              <a:t>15</a:t>
            </a:r>
          </a:p>
        </p:txBody>
      </p:sp>
      <p:sp>
        <p:nvSpPr>
          <p:cNvPr id="200" name="Shape 200"/>
          <p:cNvSpPr txBox="1"/>
          <p:nvPr/>
        </p:nvSpPr>
        <p:spPr>
          <a:xfrm>
            <a:off x="2988200" y="2960350"/>
            <a:ext cx="1920900" cy="714600"/>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latin typeface="Comic Sans MS"/>
                <a:ea typeface="Comic Sans MS"/>
                <a:cs typeface="Comic Sans MS"/>
                <a:sym typeface="Comic Sans MS"/>
              </a:rPr>
              <a:t>base case</a:t>
            </a:r>
          </a:p>
        </p:txBody>
      </p:sp>
    </p:spTree>
    <p:extLst>
      <p:ext uri="{BB962C8B-B14F-4D97-AF65-F5344CB8AC3E}">
        <p14:creationId xmlns:p14="http://schemas.microsoft.com/office/powerpoint/2010/main" val="1744186069"/>
      </p:ext>
    </p:extLst>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Data can be defined recursively</a:t>
            </a:r>
          </a:p>
        </p:txBody>
      </p:sp>
      <p:sp>
        <p:nvSpPr>
          <p:cNvPr id="206" name="Shape 206"/>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sz="3600">
                <a:latin typeface="Courier New"/>
                <a:ea typeface="Courier New"/>
                <a:cs typeface="Courier New"/>
                <a:sym typeface="Courier New"/>
              </a:rPr>
              <a:t>data List:</a:t>
            </a:r>
          </a:p>
          <a:p>
            <a:pPr lvl="0">
              <a:spcBef>
                <a:spcPts val="0"/>
              </a:spcBef>
              <a:buNone/>
            </a:pPr>
            <a:r>
              <a:rPr lang="en" sz="3600">
                <a:latin typeface="Courier New"/>
                <a:ea typeface="Courier New"/>
                <a:cs typeface="Courier New"/>
                <a:sym typeface="Courier New"/>
              </a:rPr>
              <a:t>  | empty</a:t>
            </a:r>
          </a:p>
          <a:p>
            <a:pPr lvl="0">
              <a:spcBef>
                <a:spcPts val="0"/>
              </a:spcBef>
              <a:buNone/>
            </a:pPr>
            <a:r>
              <a:rPr lang="en" sz="3600">
                <a:latin typeface="Courier New"/>
                <a:ea typeface="Courier New"/>
                <a:cs typeface="Courier New"/>
                <a:sym typeface="Courier New"/>
              </a:rPr>
              <a:t>  | link(item, a-list :: List)</a:t>
            </a:r>
          </a:p>
          <a:p>
            <a:pPr lvl="0">
              <a:spcBef>
                <a:spcPts val="0"/>
              </a:spcBef>
              <a:buNone/>
            </a:pPr>
            <a:r>
              <a:rPr lang="en" sz="3600">
                <a:latin typeface="Courier New"/>
                <a:ea typeface="Courier New"/>
                <a:cs typeface="Courier New"/>
                <a:sym typeface="Courier New"/>
              </a:rPr>
              <a:t>end</a:t>
            </a:r>
          </a:p>
        </p:txBody>
      </p:sp>
    </p:spTree>
    <p:extLst>
      <p:ext uri="{BB962C8B-B14F-4D97-AF65-F5344CB8AC3E}">
        <p14:creationId xmlns:p14="http://schemas.microsoft.com/office/powerpoint/2010/main" val="1594457615"/>
      </p:ext>
    </p:extLst>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Objectives</a:t>
            </a:r>
          </a:p>
        </p:txBody>
      </p:sp>
      <p:sp>
        <p:nvSpPr>
          <p:cNvPr id="80" name="Shape 80"/>
          <p:cNvSpPr txBox="1">
            <a:spLocks noGrp="1"/>
          </p:cNvSpPr>
          <p:nvPr>
            <p:ph type="body" idx="1"/>
          </p:nvPr>
        </p:nvSpPr>
        <p:spPr>
          <a:xfrm>
            <a:off x="457200" y="2057400"/>
            <a:ext cx="8229600" cy="3725700"/>
          </a:xfrm>
          <a:prstGeom prst="rect">
            <a:avLst/>
          </a:prstGeom>
        </p:spPr>
        <p:txBody>
          <a:bodyPr vert="horz" lIns="91425" tIns="91425" rIns="91425" bIns="91425" rtlCol="0" anchor="t" anchorCtr="0">
            <a:noAutofit/>
          </a:bodyPr>
          <a:lstStyle/>
          <a:p>
            <a:pPr>
              <a:buNone/>
            </a:pPr>
            <a:r>
              <a:rPr lang="en"/>
              <a:t>You will be able to ...</a:t>
            </a:r>
          </a:p>
          <a:p>
            <a:pPr>
              <a:buNone/>
            </a:pPr>
            <a:r>
              <a:rPr lang="en"/>
              <a:t>define data that can hold a </a:t>
            </a:r>
            <a:r>
              <a:rPr lang="en" b="1"/>
              <a:t>collection</a:t>
            </a:r>
            <a:r>
              <a:rPr lang="en"/>
              <a:t> of as many items as you want.</a:t>
            </a:r>
          </a:p>
        </p:txBody>
      </p:sp>
    </p:spTree>
    <p:extLst>
      <p:ext uri="{BB962C8B-B14F-4D97-AF65-F5344CB8AC3E}">
        <p14:creationId xmlns:p14="http://schemas.microsoft.com/office/powerpoint/2010/main" val="3827086701"/>
      </p:ext>
    </p:extLst>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Do Now</a:t>
            </a:r>
          </a:p>
        </p:txBody>
      </p:sp>
      <p:sp>
        <p:nvSpPr>
          <p:cNvPr id="86" name="Shape 86"/>
          <p:cNvSpPr txBox="1">
            <a:spLocks noGrp="1"/>
          </p:cNvSpPr>
          <p:nvPr>
            <p:ph type="body" idx="1"/>
          </p:nvPr>
        </p:nvSpPr>
        <p:spPr>
          <a:xfrm>
            <a:off x="457201" y="2057401"/>
            <a:ext cx="8349299" cy="3725699"/>
          </a:xfrm>
          <a:prstGeom prst="rect">
            <a:avLst/>
          </a:prstGeom>
        </p:spPr>
        <p:txBody>
          <a:bodyPr vert="horz" lIns="91425" tIns="91425" rIns="91425" bIns="91425" rtlCol="0" anchor="t" anchorCtr="0">
            <a:noAutofit/>
          </a:bodyPr>
          <a:lstStyle/>
          <a:p>
            <a:pPr>
              <a:buNone/>
            </a:pPr>
            <a:r>
              <a:rPr lang="en"/>
              <a:t>What </a:t>
            </a:r>
            <a:r>
              <a:rPr lang="en" u="sng"/>
              <a:t>types</a:t>
            </a:r>
            <a:r>
              <a:rPr lang="en"/>
              <a:t> of data have we worked with so far?</a:t>
            </a:r>
          </a:p>
        </p:txBody>
      </p:sp>
    </p:spTree>
    <p:extLst>
      <p:ext uri="{BB962C8B-B14F-4D97-AF65-F5344CB8AC3E}">
        <p14:creationId xmlns:p14="http://schemas.microsoft.com/office/powerpoint/2010/main" val="922337469"/>
      </p:ext>
    </p:extLst>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92" name="Shape 92"/>
          <p:cNvSpPr txBox="1">
            <a:spLocks noGrp="1"/>
          </p:cNvSpPr>
          <p:nvPr>
            <p:ph type="body" idx="1"/>
          </p:nvPr>
        </p:nvSpPr>
        <p:spPr>
          <a:xfrm>
            <a:off x="457200" y="2057401"/>
            <a:ext cx="8544000" cy="3725699"/>
          </a:xfrm>
          <a:prstGeom prst="rect">
            <a:avLst/>
          </a:prstGeom>
        </p:spPr>
        <p:txBody>
          <a:bodyPr vert="horz" lIns="91425" tIns="91425" rIns="91425" bIns="91425" rtlCol="0" anchor="t" anchorCtr="0">
            <a:noAutofit/>
          </a:bodyPr>
          <a:lstStyle/>
          <a:p>
            <a:pPr>
              <a:buNone/>
            </a:pPr>
            <a:r>
              <a:rPr lang="en"/>
              <a:t>What types of data have we worked with so far?</a:t>
            </a:r>
          </a:p>
          <a:p>
            <a:pPr>
              <a:buNone/>
            </a:pPr>
            <a:endParaRPr/>
          </a:p>
          <a:p>
            <a:pPr marL="457200" indent="-228600"/>
            <a:r>
              <a:rPr lang="en"/>
              <a:t>numbers, strings, images, booleans</a:t>
            </a:r>
          </a:p>
        </p:txBody>
      </p:sp>
    </p:spTree>
    <p:extLst>
      <p:ext uri="{BB962C8B-B14F-4D97-AF65-F5344CB8AC3E}">
        <p14:creationId xmlns:p14="http://schemas.microsoft.com/office/powerpoint/2010/main" val="871879608"/>
      </p:ext>
    </p:extLst>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endParaRPr/>
          </a:p>
        </p:txBody>
      </p:sp>
      <p:sp>
        <p:nvSpPr>
          <p:cNvPr id="98" name="Shape 98"/>
          <p:cNvSpPr txBox="1"/>
          <p:nvPr/>
        </p:nvSpPr>
        <p:spPr>
          <a:xfrm>
            <a:off x="2642251" y="2625010"/>
            <a:ext cx="3859500" cy="1608000"/>
          </a:xfrm>
          <a:prstGeom prst="rect">
            <a:avLst/>
          </a:prstGeom>
          <a:noFill/>
          <a:ln>
            <a:noFill/>
          </a:ln>
        </p:spPr>
        <p:txBody>
          <a:bodyPr lIns="91425" tIns="91425" rIns="91425" bIns="91425" anchor="ctr" anchorCtr="0">
            <a:noAutofit/>
          </a:bodyPr>
          <a:lstStyle/>
          <a:p>
            <a:pPr algn="ctr"/>
            <a:r>
              <a:rPr lang="en" sz="9800"/>
              <a:t>5</a:t>
            </a:r>
          </a:p>
        </p:txBody>
      </p:sp>
    </p:spTree>
    <p:extLst>
      <p:ext uri="{BB962C8B-B14F-4D97-AF65-F5344CB8AC3E}">
        <p14:creationId xmlns:p14="http://schemas.microsoft.com/office/powerpoint/2010/main" val="3469792490"/>
      </p:ext>
    </p:extLst>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pPr>
              <a:spcBef>
                <a:spcPts val="0"/>
              </a:spcBef>
              <a:buClr>
                <a:schemeClr val="dk1"/>
              </a:buClr>
              <a:buSzPct val="39285"/>
            </a:pPr>
            <a:r>
              <a:rPr lang="en"/>
              <a:t>What is it? What can you do with it?</a:t>
            </a:r>
          </a:p>
          <a:p>
            <a:pPr>
              <a:spcBef>
                <a:spcPts val="0"/>
              </a:spcBef>
            </a:pPr>
            <a:endParaRPr/>
          </a:p>
        </p:txBody>
      </p:sp>
      <p:sp>
        <p:nvSpPr>
          <p:cNvPr id="104" name="Shape 104"/>
          <p:cNvSpPr txBox="1"/>
          <p:nvPr/>
        </p:nvSpPr>
        <p:spPr>
          <a:xfrm>
            <a:off x="2642251" y="2625010"/>
            <a:ext cx="3859500" cy="1608000"/>
          </a:xfrm>
          <a:prstGeom prst="rect">
            <a:avLst/>
          </a:prstGeom>
          <a:noFill/>
          <a:ln>
            <a:noFill/>
          </a:ln>
        </p:spPr>
        <p:txBody>
          <a:bodyPr lIns="91425" tIns="91425" rIns="91425" bIns="91425" anchor="ctr" anchorCtr="0">
            <a:noAutofit/>
          </a:bodyPr>
          <a:lstStyle/>
          <a:p>
            <a:pPr algn="ctr"/>
            <a:r>
              <a:rPr lang="en" sz="9800"/>
              <a:t>“hello”</a:t>
            </a:r>
          </a:p>
        </p:txBody>
      </p:sp>
    </p:spTree>
    <p:extLst>
      <p:ext uri="{BB962C8B-B14F-4D97-AF65-F5344CB8AC3E}">
        <p14:creationId xmlns:p14="http://schemas.microsoft.com/office/powerpoint/2010/main" val="12985772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Evaluate the following expression</a:t>
            </a:r>
          </a:p>
        </p:txBody>
      </p:sp>
      <p:graphicFrame>
        <p:nvGraphicFramePr>
          <p:cNvPr id="74" name="Shape 74"/>
          <p:cNvGraphicFramePr/>
          <p:nvPr/>
        </p:nvGraphicFramePr>
        <p:xfrm>
          <a:off x="19788" y="3186714"/>
          <a:ext cx="3000000" cy="3000000"/>
        </p:xfrm>
        <a:graphic>
          <a:graphicData uri="http://schemas.openxmlformats.org/drawingml/2006/table">
            <a:tbl>
              <a:tblPr>
                <a:noFill/>
              </a:tblPr>
              <a:tblGrid>
                <a:gridCol w="91044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3"/>
                        </a:rPr>
                        <a:t>and</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4"/>
                        </a:rPr>
                        <a:t>or</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5"/>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6"/>
                        </a:rPr>
                        <a:t>string-length</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7"/>
                        </a:rPr>
                        <a:t>string-&gt;number</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"11"</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8"/>
                        </a:rPr>
                        <a:t>string=?</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"good morning"</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1"/>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9"/>
                        </a:rPr>
                        <a:t>&gt;=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10"/>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6"/>
                        </a:rPr>
                        <a:t>string-length</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60</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80</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986717851"/>
      </p:ext>
    </p:extLst>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pPr>
              <a:spcBef>
                <a:spcPts val="0"/>
              </a:spcBef>
              <a:buClr>
                <a:schemeClr val="dk1"/>
              </a:buClr>
              <a:buSzPct val="39285"/>
            </a:pPr>
            <a:r>
              <a:rPr lang="en"/>
              <a:t>What is it? What can you do with it?</a:t>
            </a:r>
          </a:p>
          <a:p>
            <a:pPr>
              <a:spcBef>
                <a:spcPts val="0"/>
              </a:spcBef>
            </a:pPr>
            <a:endParaRPr/>
          </a:p>
        </p:txBody>
      </p:sp>
      <p:sp>
        <p:nvSpPr>
          <p:cNvPr id="110" name="Shape 110"/>
          <p:cNvSpPr txBox="1"/>
          <p:nvPr/>
        </p:nvSpPr>
        <p:spPr>
          <a:xfrm>
            <a:off x="2642251" y="2625010"/>
            <a:ext cx="3859500" cy="1608000"/>
          </a:xfrm>
          <a:prstGeom prst="rect">
            <a:avLst/>
          </a:prstGeom>
          <a:noFill/>
          <a:ln>
            <a:noFill/>
          </a:ln>
        </p:spPr>
        <p:txBody>
          <a:bodyPr lIns="91425" tIns="91425" rIns="91425" bIns="91425" anchor="ctr" anchorCtr="0">
            <a:noAutofit/>
          </a:bodyPr>
          <a:lstStyle/>
          <a:p>
            <a:pPr algn="ctr"/>
            <a:r>
              <a:rPr lang="en" sz="9800"/>
              <a:t>true</a:t>
            </a:r>
          </a:p>
        </p:txBody>
      </p:sp>
    </p:spTree>
    <p:extLst>
      <p:ext uri="{BB962C8B-B14F-4D97-AF65-F5344CB8AC3E}">
        <p14:creationId xmlns:p14="http://schemas.microsoft.com/office/powerpoint/2010/main" val="60503684"/>
      </p:ext>
    </p:extLst>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r>
              <a:rPr lang="en"/>
              <a:t>What can you do with it? </a:t>
            </a:r>
          </a:p>
        </p:txBody>
      </p:sp>
      <p:sp>
        <p:nvSpPr>
          <p:cNvPr id="116" name="Shape 116"/>
          <p:cNvSpPr txBox="1"/>
          <p:nvPr/>
        </p:nvSpPr>
        <p:spPr>
          <a:xfrm>
            <a:off x="2834700" y="1929000"/>
            <a:ext cx="3474600" cy="3000000"/>
          </a:xfrm>
          <a:prstGeom prst="rect">
            <a:avLst/>
          </a:prstGeom>
          <a:noFill/>
          <a:ln>
            <a:noFill/>
          </a:ln>
        </p:spPr>
        <p:txBody>
          <a:bodyPr lIns="91425" tIns="91425" rIns="91425" bIns="91425" anchor="ctr" anchorCtr="0">
            <a:noAutofit/>
          </a:bodyPr>
          <a:lstStyle/>
          <a:p>
            <a:pPr algn="ctr"/>
            <a:r>
              <a:rPr lang="en" sz="9800">
                <a:solidFill>
                  <a:schemeClr val="dk1"/>
                </a:solidFill>
              </a:rPr>
              <a:t>Email</a:t>
            </a:r>
          </a:p>
        </p:txBody>
      </p:sp>
    </p:spTree>
    <p:extLst>
      <p:ext uri="{BB962C8B-B14F-4D97-AF65-F5344CB8AC3E}">
        <p14:creationId xmlns:p14="http://schemas.microsoft.com/office/powerpoint/2010/main" val="1302328611"/>
      </p:ext>
    </p:extLst>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body" idx="1"/>
          </p:nvPr>
        </p:nvSpPr>
        <p:spPr>
          <a:xfrm>
            <a:off x="457200" y="2057401"/>
            <a:ext cx="8479200" cy="3725699"/>
          </a:xfrm>
          <a:prstGeom prst="rect">
            <a:avLst/>
          </a:prstGeom>
        </p:spPr>
        <p:txBody>
          <a:bodyPr vert="horz" lIns="91425" tIns="91425" rIns="91425" bIns="91425" rtlCol="0" anchor="t" anchorCtr="0">
            <a:noAutofit/>
          </a:bodyPr>
          <a:lstStyle/>
          <a:p>
            <a:pPr>
              <a:buNone/>
            </a:pPr>
            <a:r>
              <a:rPr lang="en"/>
              <a:t>What types of data have we worked with so far?</a:t>
            </a:r>
          </a:p>
          <a:p>
            <a:pPr>
              <a:buNone/>
            </a:pPr>
            <a:endParaRPr/>
          </a:p>
          <a:p>
            <a:pPr marL="457200" indent="-228600">
              <a:buClr>
                <a:srgbClr val="999999"/>
              </a:buClr>
            </a:pPr>
            <a:r>
              <a:rPr lang="en">
                <a:solidFill>
                  <a:srgbClr val="999999"/>
                </a:solidFill>
              </a:rPr>
              <a:t>numbers, strings, images, booleans</a:t>
            </a:r>
          </a:p>
        </p:txBody>
      </p:sp>
      <p:sp>
        <p:nvSpPr>
          <p:cNvPr id="122" name="Shape 122"/>
          <p:cNvSpPr/>
          <p:nvPr/>
        </p:nvSpPr>
        <p:spPr>
          <a:xfrm>
            <a:off x="475700" y="3146550"/>
            <a:ext cx="6838200" cy="624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23" name="Shape 123"/>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124" name="Shape 124"/>
          <p:cNvSpPr txBox="1"/>
          <p:nvPr/>
        </p:nvSpPr>
        <p:spPr>
          <a:xfrm rot="-1628809">
            <a:off x="1248030" y="30683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Atomic Data</a:t>
            </a:r>
          </a:p>
        </p:txBody>
      </p:sp>
    </p:spTree>
    <p:extLst>
      <p:ext uri="{BB962C8B-B14F-4D97-AF65-F5344CB8AC3E}">
        <p14:creationId xmlns:p14="http://schemas.microsoft.com/office/powerpoint/2010/main" val="2725143274"/>
      </p:ext>
    </p:extLst>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130" name="Shape 130"/>
          <p:cNvSpPr txBox="1">
            <a:spLocks noGrp="1"/>
          </p:cNvSpPr>
          <p:nvPr>
            <p:ph type="body" idx="1"/>
          </p:nvPr>
        </p:nvSpPr>
        <p:spPr>
          <a:xfrm>
            <a:off x="457200" y="2057401"/>
            <a:ext cx="8686800" cy="3725699"/>
          </a:xfrm>
          <a:prstGeom prst="rect">
            <a:avLst/>
          </a:prstGeom>
        </p:spPr>
        <p:txBody>
          <a:bodyPr vert="horz" lIns="91425" tIns="91425" rIns="91425" bIns="91425" rtlCol="0" anchor="t" anchorCtr="0">
            <a:noAutofit/>
          </a:bodyPr>
          <a:lstStyle/>
          <a:p>
            <a:pPr>
              <a:buNone/>
            </a:pPr>
            <a:r>
              <a:rPr lang="en"/>
              <a:t>What types of data have we worked with so far?</a:t>
            </a:r>
          </a:p>
          <a:p>
            <a:pPr>
              <a:buNone/>
            </a:pPr>
            <a:endParaRPr/>
          </a:p>
          <a:p>
            <a:pPr marL="457200" indent="-228600">
              <a:buClr>
                <a:srgbClr val="999999"/>
              </a:buClr>
            </a:pPr>
            <a:r>
              <a:rPr lang="en">
                <a:solidFill>
                  <a:srgbClr val="999999"/>
                </a:solidFill>
              </a:rPr>
              <a:t>numbers, strings, images, booleans</a:t>
            </a:r>
          </a:p>
          <a:p>
            <a:pPr>
              <a:buNone/>
            </a:pPr>
            <a:endParaRPr/>
          </a:p>
          <a:p>
            <a:pPr marL="457200" indent="-228600"/>
            <a:r>
              <a:rPr lang="en"/>
              <a:t>worlds, students, sneakers, boas, tigers, dillos, sneakers </a:t>
            </a:r>
          </a:p>
        </p:txBody>
      </p:sp>
    </p:spTree>
    <p:extLst>
      <p:ext uri="{BB962C8B-B14F-4D97-AF65-F5344CB8AC3E}">
        <p14:creationId xmlns:p14="http://schemas.microsoft.com/office/powerpoint/2010/main" val="3300741660"/>
      </p:ext>
    </p:extLst>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136" name="Shape 136"/>
          <p:cNvSpPr txBox="1">
            <a:spLocks noGrp="1"/>
          </p:cNvSpPr>
          <p:nvPr>
            <p:ph type="body" idx="1"/>
          </p:nvPr>
        </p:nvSpPr>
        <p:spPr>
          <a:xfrm>
            <a:off x="457200" y="2057401"/>
            <a:ext cx="8686800" cy="3725699"/>
          </a:xfrm>
          <a:prstGeom prst="rect">
            <a:avLst/>
          </a:prstGeom>
        </p:spPr>
        <p:txBody>
          <a:bodyPr vert="horz" lIns="91425" tIns="91425" rIns="91425" bIns="91425" rtlCol="0" anchor="t" anchorCtr="0">
            <a:noAutofit/>
          </a:bodyPr>
          <a:lstStyle/>
          <a:p>
            <a:pPr>
              <a:buNone/>
            </a:pPr>
            <a:r>
              <a:rPr lang="en"/>
              <a:t>What types of data have we worked with so far?</a:t>
            </a:r>
          </a:p>
          <a:p>
            <a:pPr>
              <a:buNone/>
            </a:pPr>
            <a:endParaRPr/>
          </a:p>
          <a:p>
            <a:pPr marL="457200" indent="-228600">
              <a:buClr>
                <a:srgbClr val="999999"/>
              </a:buClr>
            </a:pPr>
            <a:r>
              <a:rPr lang="en">
                <a:solidFill>
                  <a:srgbClr val="999999"/>
                </a:solidFill>
              </a:rPr>
              <a:t>numbers, strings, images, booleans</a:t>
            </a:r>
          </a:p>
          <a:p>
            <a:pPr>
              <a:buNone/>
            </a:pPr>
            <a:endParaRPr/>
          </a:p>
          <a:p>
            <a:pPr marL="457200" indent="-228600">
              <a:buClr>
                <a:srgbClr val="999999"/>
              </a:buClr>
            </a:pPr>
            <a:r>
              <a:rPr lang="en">
                <a:solidFill>
                  <a:srgbClr val="999999"/>
                </a:solidFill>
              </a:rPr>
              <a:t>worlds, students, sneakers, boas, tigers, dillos, sneakers </a:t>
            </a:r>
          </a:p>
        </p:txBody>
      </p:sp>
      <p:sp>
        <p:nvSpPr>
          <p:cNvPr id="137" name="Shape 137"/>
          <p:cNvSpPr txBox="1"/>
          <p:nvPr/>
        </p:nvSpPr>
        <p:spPr>
          <a:xfrm rot="-1628809">
            <a:off x="1933830" y="43637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Compound Data</a:t>
            </a:r>
          </a:p>
        </p:txBody>
      </p:sp>
      <p:sp>
        <p:nvSpPr>
          <p:cNvPr id="138" name="Shape 138"/>
          <p:cNvSpPr/>
          <p:nvPr/>
        </p:nvSpPr>
        <p:spPr>
          <a:xfrm>
            <a:off x="475700" y="4459451"/>
            <a:ext cx="8449800" cy="7670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890604826"/>
      </p:ext>
    </p:extLst>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144" name="Shape 144"/>
          <p:cNvSpPr txBox="1">
            <a:spLocks noGrp="1"/>
          </p:cNvSpPr>
          <p:nvPr>
            <p:ph type="body" idx="1"/>
          </p:nvPr>
        </p:nvSpPr>
        <p:spPr>
          <a:xfrm>
            <a:off x="457200" y="2057401"/>
            <a:ext cx="8686800" cy="3725699"/>
          </a:xfrm>
          <a:prstGeom prst="rect">
            <a:avLst/>
          </a:prstGeom>
        </p:spPr>
        <p:txBody>
          <a:bodyPr vert="horz" lIns="91425" tIns="91425" rIns="91425" bIns="91425" rtlCol="0" anchor="t" anchorCtr="0">
            <a:noAutofit/>
          </a:bodyPr>
          <a:lstStyle/>
          <a:p>
            <a:pPr>
              <a:buNone/>
            </a:pPr>
            <a:r>
              <a:rPr lang="en"/>
              <a:t>What types of data have we worked with so far?</a:t>
            </a:r>
          </a:p>
          <a:p>
            <a:pPr>
              <a:buNone/>
            </a:pPr>
            <a:endParaRPr/>
          </a:p>
          <a:p>
            <a:pPr marL="457200" indent="-228600">
              <a:buClr>
                <a:srgbClr val="999999"/>
              </a:buClr>
            </a:pPr>
            <a:r>
              <a:rPr lang="en">
                <a:solidFill>
                  <a:srgbClr val="999999"/>
                </a:solidFill>
              </a:rPr>
              <a:t>numbers, strings, images, booleans</a:t>
            </a:r>
          </a:p>
          <a:p>
            <a:pPr>
              <a:buNone/>
            </a:pPr>
            <a:endParaRPr/>
          </a:p>
          <a:p>
            <a:pPr marL="457200" indent="-228600">
              <a:buClr>
                <a:srgbClr val="999999"/>
              </a:buClr>
            </a:pPr>
            <a:r>
              <a:rPr lang="en">
                <a:solidFill>
                  <a:srgbClr val="999999"/>
                </a:solidFill>
              </a:rPr>
              <a:t>worlds, students, sneakers, boas, tigers, dillos, sneakers </a:t>
            </a:r>
          </a:p>
        </p:txBody>
      </p:sp>
      <p:sp>
        <p:nvSpPr>
          <p:cNvPr id="145" name="Shape 145"/>
          <p:cNvSpPr txBox="1"/>
          <p:nvPr/>
        </p:nvSpPr>
        <p:spPr>
          <a:xfrm rot="-1628809">
            <a:off x="1933830" y="43637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Compound Data</a:t>
            </a:r>
          </a:p>
        </p:txBody>
      </p:sp>
      <p:sp>
        <p:nvSpPr>
          <p:cNvPr id="146" name="Shape 146"/>
          <p:cNvSpPr/>
          <p:nvPr/>
        </p:nvSpPr>
        <p:spPr>
          <a:xfrm>
            <a:off x="475700" y="4459451"/>
            <a:ext cx="8449800" cy="7670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47" name="Shape 147"/>
          <p:cNvSpPr/>
          <p:nvPr/>
        </p:nvSpPr>
        <p:spPr>
          <a:xfrm>
            <a:off x="475700" y="3146550"/>
            <a:ext cx="6838200" cy="624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48" name="Shape 148"/>
          <p:cNvSpPr txBox="1"/>
          <p:nvPr/>
        </p:nvSpPr>
        <p:spPr>
          <a:xfrm rot="-1628809">
            <a:off x="1248030" y="30683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Atomic Data</a:t>
            </a:r>
          </a:p>
        </p:txBody>
      </p:sp>
    </p:spTree>
    <p:extLst>
      <p:ext uri="{BB962C8B-B14F-4D97-AF65-F5344CB8AC3E}">
        <p14:creationId xmlns:p14="http://schemas.microsoft.com/office/powerpoint/2010/main" val="378379601"/>
      </p:ext>
    </p:extLst>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457200" y="2057401"/>
            <a:ext cx="8686800" cy="3725699"/>
          </a:xfrm>
          <a:prstGeom prst="rect">
            <a:avLst/>
          </a:prstGeom>
        </p:spPr>
        <p:txBody>
          <a:bodyPr vert="horz" lIns="91425" tIns="91425" rIns="91425" bIns="91425" rtlCol="0" anchor="t" anchorCtr="0">
            <a:noAutofit/>
          </a:bodyPr>
          <a:lstStyle/>
          <a:p>
            <a:pPr>
              <a:buNone/>
            </a:pPr>
            <a:r>
              <a:rPr lang="en"/>
              <a:t>All the data we have worked with had an exact size.</a:t>
            </a:r>
          </a:p>
          <a:p>
            <a:pPr marL="457200" indent="-228600">
              <a:buClr>
                <a:srgbClr val="999999"/>
              </a:buClr>
            </a:pPr>
            <a:r>
              <a:rPr lang="en">
                <a:solidFill>
                  <a:srgbClr val="999999"/>
                </a:solidFill>
              </a:rPr>
              <a:t>numbers, strings, images, booleans</a:t>
            </a:r>
          </a:p>
          <a:p>
            <a:pPr>
              <a:buNone/>
            </a:pPr>
            <a:endParaRPr/>
          </a:p>
          <a:p>
            <a:pPr marL="457200" indent="-228600">
              <a:buClr>
                <a:srgbClr val="999999"/>
              </a:buClr>
            </a:pPr>
            <a:r>
              <a:rPr lang="en">
                <a:solidFill>
                  <a:srgbClr val="999999"/>
                </a:solidFill>
              </a:rPr>
              <a:t>worlds, students, sneakers, boas, tigers, dillos, sneakers </a:t>
            </a:r>
          </a:p>
        </p:txBody>
      </p:sp>
      <p:sp>
        <p:nvSpPr>
          <p:cNvPr id="154" name="Shape 154"/>
          <p:cNvSpPr/>
          <p:nvPr/>
        </p:nvSpPr>
        <p:spPr>
          <a:xfrm>
            <a:off x="475700" y="3214725"/>
            <a:ext cx="8449800" cy="20349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55" name="Shape 15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156" name="Shape 156"/>
          <p:cNvSpPr txBox="1"/>
          <p:nvPr/>
        </p:nvSpPr>
        <p:spPr>
          <a:xfrm rot="-1628809">
            <a:off x="1705230" y="3525508"/>
            <a:ext cx="5192954" cy="802745"/>
          </a:xfrm>
          <a:prstGeom prst="rect">
            <a:avLst/>
          </a:prstGeom>
          <a:noFill/>
          <a:ln>
            <a:noFill/>
          </a:ln>
        </p:spPr>
        <p:txBody>
          <a:bodyPr lIns="91425" tIns="91425" rIns="91425" bIns="91425" anchor="t" anchorCtr="0">
            <a:noAutofit/>
          </a:bodyPr>
          <a:lstStyle/>
          <a:p>
            <a:pPr algn="ctr"/>
            <a:r>
              <a:rPr lang="en" sz="4800">
                <a:solidFill>
                  <a:srgbClr val="FF0000"/>
                </a:solidFill>
                <a:latin typeface="Comic Sans MS"/>
                <a:ea typeface="Comic Sans MS"/>
                <a:cs typeface="Comic Sans MS"/>
                <a:sym typeface="Comic Sans MS"/>
              </a:rPr>
              <a:t>Fixed Size Data</a:t>
            </a:r>
          </a:p>
        </p:txBody>
      </p:sp>
    </p:spTree>
    <p:extLst>
      <p:ext uri="{BB962C8B-B14F-4D97-AF65-F5344CB8AC3E}">
        <p14:creationId xmlns:p14="http://schemas.microsoft.com/office/powerpoint/2010/main" val="1270439435"/>
      </p:ext>
    </p:extLst>
  </p:cSld>
  <p:clrMapOvr>
    <a:masterClrMapping/>
  </p:clrMapOvr>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Functions with Fixed Size Data</a:t>
            </a:r>
          </a:p>
        </p:txBody>
      </p:sp>
      <p:sp>
        <p:nvSpPr>
          <p:cNvPr id="162" name="Shape 162"/>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We used a design recipe to write functions using fixed sized data.  Now we’re going to learn to design functions using any size data!</a:t>
            </a:r>
          </a:p>
        </p:txBody>
      </p:sp>
    </p:spTree>
    <p:extLst>
      <p:ext uri="{BB962C8B-B14F-4D97-AF65-F5344CB8AC3E}">
        <p14:creationId xmlns:p14="http://schemas.microsoft.com/office/powerpoint/2010/main" val="55470227"/>
      </p:ext>
    </p:extLst>
  </p:cSld>
  <p:clrMapOvr>
    <a:masterClrMapping/>
  </p:clrMapOvr>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Arbitrary Size Data</a:t>
            </a:r>
          </a:p>
        </p:txBody>
      </p:sp>
      <p:sp>
        <p:nvSpPr>
          <p:cNvPr id="168" name="Shape 168"/>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To represent data when we don’t know how many items there are.</a:t>
            </a:r>
          </a:p>
        </p:txBody>
      </p:sp>
    </p:spTree>
    <p:extLst>
      <p:ext uri="{BB962C8B-B14F-4D97-AF65-F5344CB8AC3E}">
        <p14:creationId xmlns:p14="http://schemas.microsoft.com/office/powerpoint/2010/main" val="1169888524"/>
      </p:ext>
    </p:extLst>
  </p:cSld>
  <p:clrMapOvr>
    <a:masterClrMapping/>
  </p:clrMapOvr>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Arbitrary Size Data</a:t>
            </a:r>
          </a:p>
        </p:txBody>
      </p:sp>
      <p:sp>
        <p:nvSpPr>
          <p:cNvPr id="174" name="Shape 174"/>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solidFill>
                  <a:srgbClr val="999999"/>
                </a:solidFill>
              </a:rPr>
              <a:t>To represent data when we don’t know how many items there are.</a:t>
            </a:r>
          </a:p>
          <a:p>
            <a:pPr>
              <a:buNone/>
            </a:pPr>
            <a:r>
              <a:rPr lang="en"/>
              <a:t>Examples: contacts, playlists, online shopping carts, rapid fire projectiles</a:t>
            </a:r>
          </a:p>
        </p:txBody>
      </p:sp>
    </p:spTree>
    <p:extLst>
      <p:ext uri="{BB962C8B-B14F-4D97-AF65-F5344CB8AC3E}">
        <p14:creationId xmlns:p14="http://schemas.microsoft.com/office/powerpoint/2010/main" val="19677028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Evaluate the following expression</a:t>
            </a:r>
          </a:p>
        </p:txBody>
      </p:sp>
      <p:graphicFrame>
        <p:nvGraphicFramePr>
          <p:cNvPr id="80" name="Shape 80"/>
          <p:cNvGraphicFramePr/>
          <p:nvPr/>
        </p:nvGraphicFramePr>
        <p:xfrm>
          <a:off x="19788" y="3186714"/>
          <a:ext cx="3000000" cy="3000000"/>
        </p:xfrm>
        <a:graphic>
          <a:graphicData uri="http://schemas.openxmlformats.org/drawingml/2006/table">
            <a:tbl>
              <a:tblPr>
                <a:noFill/>
              </a:tblPr>
              <a:tblGrid>
                <a:gridCol w="91044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3"/>
                        </a:rPr>
                        <a:t>and</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4"/>
                        </a:rPr>
                        <a:t>or</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5"/>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11</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11)</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#false)</a:t>
                      </a:r>
                    </a:p>
                  </a:txBody>
                  <a:tcPr marL="0" marR="0" marT="0" marB="0" anchor="ctr"/>
                </a:tc>
                <a:extLst>
                  <a:ext uri="{0D108BD9-81ED-4DB2-BD59-A6C34878D82A}">
                    <a16:rowId xmlns:a16="http://schemas.microsoft.com/office/drawing/2014/main" val="10001"/>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6"/>
                        </a:rPr>
                        <a:t>&gt;=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7"/>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11</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60</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80</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42488417"/>
      </p:ext>
    </p:extLst>
  </p:cSld>
  <p:clrMapOvr>
    <a:masterClrMapping/>
  </p:clrMapOvr>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Arbitrary Size Data</a:t>
            </a:r>
          </a:p>
        </p:txBody>
      </p:sp>
      <p:sp>
        <p:nvSpPr>
          <p:cNvPr id="180" name="Shape 180"/>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Simplest arbitrary size data is a list</a:t>
            </a:r>
          </a:p>
        </p:txBody>
      </p:sp>
    </p:spTree>
    <p:extLst>
      <p:ext uri="{BB962C8B-B14F-4D97-AF65-F5344CB8AC3E}">
        <p14:creationId xmlns:p14="http://schemas.microsoft.com/office/powerpoint/2010/main" val="2320085562"/>
      </p:ext>
    </p:extLst>
  </p:cSld>
  <p:clrMapOvr>
    <a:masterClrMapping/>
  </p:clrMapOvr>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Arbitrary Size Data</a:t>
            </a:r>
          </a:p>
        </p:txBody>
      </p:sp>
      <p:sp>
        <p:nvSpPr>
          <p:cNvPr id="186" name="Shape 186"/>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Simplest arbitrary size data is a list</a:t>
            </a:r>
          </a:p>
          <a:p>
            <a:pPr>
              <a:buNone/>
            </a:pPr>
            <a:endParaRPr/>
          </a:p>
          <a:p>
            <a:pPr>
              <a:buNone/>
            </a:pPr>
            <a:r>
              <a:rPr lang="en"/>
              <a:t>What is the most simple list?</a:t>
            </a:r>
          </a:p>
        </p:txBody>
      </p:sp>
    </p:spTree>
    <p:extLst>
      <p:ext uri="{BB962C8B-B14F-4D97-AF65-F5344CB8AC3E}">
        <p14:creationId xmlns:p14="http://schemas.microsoft.com/office/powerpoint/2010/main" val="1050416918"/>
      </p:ext>
    </p:extLst>
  </p:cSld>
  <p:clrMapOvr>
    <a:masterClrMapping/>
  </p:clrMapOvr>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Empty Lists</a:t>
            </a:r>
          </a:p>
        </p:txBody>
      </p:sp>
      <p:sp>
        <p:nvSpPr>
          <p:cNvPr id="192" name="Shape 192"/>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solidFill>
                  <a:srgbClr val="B7B7B7"/>
                </a:solidFill>
              </a:rPr>
              <a:t>Simplest arbitrary size data is a list</a:t>
            </a:r>
          </a:p>
          <a:p>
            <a:pPr>
              <a:buNone/>
            </a:pPr>
            <a:endParaRPr/>
          </a:p>
          <a:p>
            <a:pPr>
              <a:buNone/>
            </a:pPr>
            <a:r>
              <a:rPr lang="en"/>
              <a:t>The simplest list is empty</a:t>
            </a:r>
          </a:p>
        </p:txBody>
      </p:sp>
    </p:spTree>
    <p:extLst>
      <p:ext uri="{BB962C8B-B14F-4D97-AF65-F5344CB8AC3E}">
        <p14:creationId xmlns:p14="http://schemas.microsoft.com/office/powerpoint/2010/main" val="3031509218"/>
      </p:ext>
    </p:extLst>
  </p:cSld>
  <p:clrMapOvr>
    <a:masterClrMapping/>
  </p:clrMapOvr>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Empty Lists</a:t>
            </a:r>
          </a:p>
        </p:txBody>
      </p:sp>
      <p:sp>
        <p:nvSpPr>
          <p:cNvPr id="198" name="Shape 198"/>
          <p:cNvSpPr txBox="1">
            <a:spLocks noGrp="1"/>
          </p:cNvSpPr>
          <p:nvPr>
            <p:ph type="body" idx="1"/>
          </p:nvPr>
        </p:nvSpPr>
        <p:spPr>
          <a:xfrm>
            <a:off x="5000626" y="2057401"/>
            <a:ext cx="4059899" cy="3818099"/>
          </a:xfrm>
          <a:prstGeom prst="rect">
            <a:avLst/>
          </a:prstGeom>
        </p:spPr>
        <p:txBody>
          <a:bodyPr vert="horz" lIns="91425" tIns="91425" rIns="91425" bIns="91425" rtlCol="0" anchor="t" anchorCtr="0">
            <a:noAutofit/>
          </a:bodyPr>
          <a:lstStyle/>
          <a:p>
            <a:pPr marL="457200" indent="-228600"/>
            <a:r>
              <a:rPr lang="en"/>
              <a:t>empty is a value that stands for a list with nothing in it</a:t>
            </a:r>
          </a:p>
        </p:txBody>
      </p:sp>
      <p:pic>
        <p:nvPicPr>
          <p:cNvPr id="199" name="Shape 199"/>
          <p:cNvPicPr preferRelativeResize="0"/>
          <p:nvPr/>
        </p:nvPicPr>
        <p:blipFill>
          <a:blip r:embed="rId3">
            <a:alphaModFix/>
          </a:blip>
          <a:stretch>
            <a:fillRect/>
          </a:stretch>
        </p:blipFill>
        <p:spPr>
          <a:xfrm>
            <a:off x="457201" y="2057401"/>
            <a:ext cx="4543425" cy="1971675"/>
          </a:xfrm>
          <a:prstGeom prst="rect">
            <a:avLst/>
          </a:prstGeom>
          <a:noFill/>
          <a:ln>
            <a:noFill/>
          </a:ln>
        </p:spPr>
      </p:pic>
    </p:spTree>
    <p:extLst>
      <p:ext uri="{BB962C8B-B14F-4D97-AF65-F5344CB8AC3E}">
        <p14:creationId xmlns:p14="http://schemas.microsoft.com/office/powerpoint/2010/main" val="1394136187"/>
      </p:ext>
    </p:extLst>
  </p:cSld>
  <p:clrMapOvr>
    <a:masterClrMapping/>
  </p:clrMapOvr>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Lists are links of data</a:t>
            </a:r>
          </a:p>
        </p:txBody>
      </p:sp>
      <p:sp>
        <p:nvSpPr>
          <p:cNvPr id="205" name="Shape 205"/>
          <p:cNvSpPr txBox="1">
            <a:spLocks noGrp="1"/>
          </p:cNvSpPr>
          <p:nvPr>
            <p:ph type="body" idx="1"/>
          </p:nvPr>
        </p:nvSpPr>
        <p:spPr>
          <a:xfrm>
            <a:off x="5000626" y="2057401"/>
            <a:ext cx="4059899" cy="3818099"/>
          </a:xfrm>
          <a:prstGeom prst="rect">
            <a:avLst/>
          </a:prstGeom>
        </p:spPr>
        <p:txBody>
          <a:bodyPr vert="horz" lIns="91425" tIns="91425" rIns="91425" bIns="91425" rtlCol="0" anchor="t" anchorCtr="0">
            <a:noAutofit/>
          </a:bodyPr>
          <a:lstStyle/>
          <a:p>
            <a:pPr marL="457200" indent="-228600"/>
            <a:r>
              <a:rPr lang="en"/>
              <a:t>How to create a list of Mr. Allatta’s favorite foods</a:t>
            </a:r>
          </a:p>
        </p:txBody>
      </p:sp>
      <p:pic>
        <p:nvPicPr>
          <p:cNvPr id="206" name="Shape 206"/>
          <p:cNvPicPr preferRelativeResize="0"/>
          <p:nvPr/>
        </p:nvPicPr>
        <p:blipFill>
          <a:blip r:embed="rId3">
            <a:alphaModFix/>
          </a:blip>
          <a:stretch>
            <a:fillRect/>
          </a:stretch>
        </p:blipFill>
        <p:spPr>
          <a:xfrm>
            <a:off x="247651" y="2148475"/>
            <a:ext cx="4752975" cy="1638300"/>
          </a:xfrm>
          <a:prstGeom prst="rect">
            <a:avLst/>
          </a:prstGeom>
          <a:noFill/>
          <a:ln>
            <a:noFill/>
          </a:ln>
        </p:spPr>
      </p:pic>
    </p:spTree>
    <p:extLst>
      <p:ext uri="{BB962C8B-B14F-4D97-AF65-F5344CB8AC3E}">
        <p14:creationId xmlns:p14="http://schemas.microsoft.com/office/powerpoint/2010/main" val="3285441162"/>
      </p:ext>
    </p:extLst>
  </p:cSld>
  <p:clrMapOvr>
    <a:masterClrMapping/>
  </p:clrMapOvr>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We can add as many things as we want</a:t>
            </a:r>
          </a:p>
        </p:txBody>
      </p:sp>
      <p:sp>
        <p:nvSpPr>
          <p:cNvPr id="212" name="Shape 212"/>
          <p:cNvSpPr txBox="1">
            <a:spLocks noGrp="1"/>
          </p:cNvSpPr>
          <p:nvPr>
            <p:ph type="body" idx="1"/>
          </p:nvPr>
        </p:nvSpPr>
        <p:spPr>
          <a:xfrm>
            <a:off x="4286250" y="3710576"/>
            <a:ext cx="4774200" cy="2164799"/>
          </a:xfrm>
          <a:prstGeom prst="rect">
            <a:avLst/>
          </a:prstGeom>
        </p:spPr>
        <p:txBody>
          <a:bodyPr vert="horz" lIns="91425" tIns="91425" rIns="91425" bIns="91425" rtlCol="0" anchor="t" anchorCtr="0">
            <a:noAutofit/>
          </a:bodyPr>
          <a:lstStyle/>
          <a:p>
            <a:pPr marL="457200" indent="-228600"/>
            <a:r>
              <a:rPr lang="en"/>
              <a:t>Let’s add one more</a:t>
            </a:r>
          </a:p>
        </p:txBody>
      </p:sp>
      <p:pic>
        <p:nvPicPr>
          <p:cNvPr id="213" name="Shape 213"/>
          <p:cNvPicPr preferRelativeResize="0"/>
          <p:nvPr/>
        </p:nvPicPr>
        <p:blipFill>
          <a:blip r:embed="rId3">
            <a:alphaModFix/>
          </a:blip>
          <a:stretch>
            <a:fillRect/>
          </a:stretch>
        </p:blipFill>
        <p:spPr>
          <a:xfrm>
            <a:off x="152400" y="2076450"/>
            <a:ext cx="8896350" cy="1562100"/>
          </a:xfrm>
          <a:prstGeom prst="rect">
            <a:avLst/>
          </a:prstGeom>
          <a:noFill/>
          <a:ln>
            <a:noFill/>
          </a:ln>
        </p:spPr>
      </p:pic>
    </p:spTree>
    <p:extLst>
      <p:ext uri="{BB962C8B-B14F-4D97-AF65-F5344CB8AC3E}">
        <p14:creationId xmlns:p14="http://schemas.microsoft.com/office/powerpoint/2010/main" val="136969216"/>
      </p:ext>
    </p:extLst>
  </p:cSld>
  <p:clrMapOvr>
    <a:masterClrMapping/>
  </p:clrMapOvr>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We can add as many things as we want</a:t>
            </a:r>
          </a:p>
        </p:txBody>
      </p:sp>
      <p:sp>
        <p:nvSpPr>
          <p:cNvPr id="219" name="Shape 219"/>
          <p:cNvSpPr txBox="1">
            <a:spLocks noGrp="1"/>
          </p:cNvSpPr>
          <p:nvPr>
            <p:ph type="body" idx="1"/>
          </p:nvPr>
        </p:nvSpPr>
        <p:spPr>
          <a:xfrm>
            <a:off x="3867001" y="3710576"/>
            <a:ext cx="5193599" cy="2164799"/>
          </a:xfrm>
          <a:prstGeom prst="rect">
            <a:avLst/>
          </a:prstGeom>
        </p:spPr>
        <p:txBody>
          <a:bodyPr vert="horz" lIns="91425" tIns="91425" rIns="91425" bIns="91425" rtlCol="0" anchor="t" anchorCtr="0">
            <a:noAutofit/>
          </a:bodyPr>
          <a:lstStyle/>
          <a:p>
            <a:pPr marL="457200" indent="-228600"/>
            <a:r>
              <a:rPr lang="en"/>
              <a:t>Links of links of links!</a:t>
            </a:r>
          </a:p>
        </p:txBody>
      </p:sp>
      <p:pic>
        <p:nvPicPr>
          <p:cNvPr id="220" name="Shape 220"/>
          <p:cNvPicPr preferRelativeResize="0"/>
          <p:nvPr/>
        </p:nvPicPr>
        <p:blipFill>
          <a:blip r:embed="rId3">
            <a:alphaModFix/>
          </a:blip>
          <a:stretch>
            <a:fillRect/>
          </a:stretch>
        </p:blipFill>
        <p:spPr>
          <a:xfrm>
            <a:off x="19051" y="2152651"/>
            <a:ext cx="9143999" cy="1112859"/>
          </a:xfrm>
          <a:prstGeom prst="rect">
            <a:avLst/>
          </a:prstGeom>
          <a:noFill/>
          <a:ln>
            <a:noFill/>
          </a:ln>
        </p:spPr>
      </p:pic>
    </p:spTree>
    <p:extLst>
      <p:ext uri="{BB962C8B-B14F-4D97-AF65-F5344CB8AC3E}">
        <p14:creationId xmlns:p14="http://schemas.microsoft.com/office/powerpoint/2010/main" val="713663264"/>
      </p:ext>
    </p:extLst>
  </p:cSld>
  <p:clrMapOvr>
    <a:masterClrMapping/>
  </p:clrMapOvr>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Getting items from a list</a:t>
            </a:r>
          </a:p>
        </p:txBody>
      </p:sp>
      <p:sp>
        <p:nvSpPr>
          <p:cNvPr id="226" name="Shape 226"/>
          <p:cNvSpPr txBox="1">
            <a:spLocks noGrp="1"/>
          </p:cNvSpPr>
          <p:nvPr>
            <p:ph type="body" idx="1"/>
          </p:nvPr>
        </p:nvSpPr>
        <p:spPr>
          <a:xfrm>
            <a:off x="3867001" y="3710576"/>
            <a:ext cx="5193599" cy="2164799"/>
          </a:xfrm>
          <a:prstGeom prst="rect">
            <a:avLst/>
          </a:prstGeom>
        </p:spPr>
        <p:txBody>
          <a:bodyPr vert="horz" lIns="91425" tIns="91425" rIns="91425" bIns="91425" rtlCol="0" anchor="t" anchorCtr="0">
            <a:noAutofit/>
          </a:bodyPr>
          <a:lstStyle/>
          <a:p>
            <a:pPr marL="457200" indent="-228600"/>
            <a:r>
              <a:rPr lang="en"/>
              <a:t>We can get the first item from the list</a:t>
            </a:r>
          </a:p>
        </p:txBody>
      </p:sp>
      <p:pic>
        <p:nvPicPr>
          <p:cNvPr id="227" name="Shape 227"/>
          <p:cNvPicPr preferRelativeResize="0"/>
          <p:nvPr/>
        </p:nvPicPr>
        <p:blipFill>
          <a:blip r:embed="rId3">
            <a:alphaModFix/>
          </a:blip>
          <a:stretch>
            <a:fillRect/>
          </a:stretch>
        </p:blipFill>
        <p:spPr>
          <a:xfrm>
            <a:off x="1" y="1924051"/>
            <a:ext cx="9096375" cy="1476375"/>
          </a:xfrm>
          <a:prstGeom prst="rect">
            <a:avLst/>
          </a:prstGeom>
          <a:noFill/>
          <a:ln>
            <a:noFill/>
          </a:ln>
        </p:spPr>
      </p:pic>
      <p:sp>
        <p:nvSpPr>
          <p:cNvPr id="228" name="Shape 228"/>
          <p:cNvSpPr/>
          <p:nvPr/>
        </p:nvSpPr>
        <p:spPr>
          <a:xfrm>
            <a:off x="37276" y="2372975"/>
            <a:ext cx="2410199" cy="5838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636560902"/>
      </p:ext>
    </p:extLst>
  </p:cSld>
  <p:clrMapOvr>
    <a:masterClrMapping/>
  </p:clrMapOvr>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Getting items from a list</a:t>
            </a:r>
          </a:p>
        </p:txBody>
      </p:sp>
      <p:sp>
        <p:nvSpPr>
          <p:cNvPr id="234" name="Shape 234"/>
          <p:cNvSpPr txBox="1">
            <a:spLocks noGrp="1"/>
          </p:cNvSpPr>
          <p:nvPr>
            <p:ph type="body" idx="1"/>
          </p:nvPr>
        </p:nvSpPr>
        <p:spPr>
          <a:xfrm>
            <a:off x="3867001" y="3710576"/>
            <a:ext cx="5193599" cy="2164799"/>
          </a:xfrm>
          <a:prstGeom prst="rect">
            <a:avLst/>
          </a:prstGeom>
        </p:spPr>
        <p:txBody>
          <a:bodyPr vert="horz" lIns="91425" tIns="91425" rIns="91425" bIns="91425" rtlCol="0" anchor="t" anchorCtr="0">
            <a:noAutofit/>
          </a:bodyPr>
          <a:lstStyle/>
          <a:p>
            <a:pPr marL="457200" indent="-228600"/>
            <a:r>
              <a:rPr lang="en"/>
              <a:t>We can get the first item from the list</a:t>
            </a:r>
          </a:p>
        </p:txBody>
      </p:sp>
      <p:pic>
        <p:nvPicPr>
          <p:cNvPr id="235" name="Shape 235"/>
          <p:cNvPicPr preferRelativeResize="0"/>
          <p:nvPr/>
        </p:nvPicPr>
        <p:blipFill>
          <a:blip r:embed="rId3">
            <a:alphaModFix/>
          </a:blip>
          <a:stretch>
            <a:fillRect/>
          </a:stretch>
        </p:blipFill>
        <p:spPr>
          <a:xfrm>
            <a:off x="1" y="1924051"/>
            <a:ext cx="9096375" cy="1476375"/>
          </a:xfrm>
          <a:prstGeom prst="rect">
            <a:avLst/>
          </a:prstGeom>
          <a:noFill/>
          <a:ln>
            <a:noFill/>
          </a:ln>
        </p:spPr>
      </p:pic>
    </p:spTree>
    <p:extLst>
      <p:ext uri="{BB962C8B-B14F-4D97-AF65-F5344CB8AC3E}">
        <p14:creationId xmlns:p14="http://schemas.microsoft.com/office/powerpoint/2010/main" val="1478560291"/>
      </p:ext>
    </p:extLst>
  </p:cSld>
  <p:clrMapOvr>
    <a:masterClrMapping/>
  </p:clrMapOvr>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Getting items from a list</a:t>
            </a:r>
          </a:p>
        </p:txBody>
      </p:sp>
      <p:sp>
        <p:nvSpPr>
          <p:cNvPr id="241" name="Shape 241"/>
          <p:cNvSpPr txBox="1">
            <a:spLocks noGrp="1"/>
          </p:cNvSpPr>
          <p:nvPr>
            <p:ph type="body" idx="1"/>
          </p:nvPr>
        </p:nvSpPr>
        <p:spPr>
          <a:xfrm>
            <a:off x="3867001" y="3710576"/>
            <a:ext cx="5193599" cy="2164799"/>
          </a:xfrm>
          <a:prstGeom prst="rect">
            <a:avLst/>
          </a:prstGeom>
        </p:spPr>
        <p:txBody>
          <a:bodyPr vert="horz" lIns="91425" tIns="91425" rIns="91425" bIns="91425" rtlCol="0" anchor="t" anchorCtr="0">
            <a:noAutofit/>
          </a:bodyPr>
          <a:lstStyle/>
          <a:p>
            <a:pPr marL="457200" indent="-228600"/>
            <a:r>
              <a:rPr lang="en"/>
              <a:t>We can get the rest of the items from the list</a:t>
            </a:r>
          </a:p>
        </p:txBody>
      </p:sp>
      <p:pic>
        <p:nvPicPr>
          <p:cNvPr id="242" name="Shape 242"/>
          <p:cNvPicPr preferRelativeResize="0"/>
          <p:nvPr/>
        </p:nvPicPr>
        <p:blipFill>
          <a:blip r:embed="rId3">
            <a:alphaModFix/>
          </a:blip>
          <a:stretch>
            <a:fillRect/>
          </a:stretch>
        </p:blipFill>
        <p:spPr>
          <a:xfrm>
            <a:off x="1" y="2065676"/>
            <a:ext cx="9143999" cy="1174093"/>
          </a:xfrm>
          <a:prstGeom prst="rect">
            <a:avLst/>
          </a:prstGeom>
          <a:noFill/>
          <a:ln>
            <a:noFill/>
          </a:ln>
        </p:spPr>
      </p:pic>
      <p:sp>
        <p:nvSpPr>
          <p:cNvPr id="243" name="Shape 243"/>
          <p:cNvSpPr/>
          <p:nvPr/>
        </p:nvSpPr>
        <p:spPr>
          <a:xfrm>
            <a:off x="12425" y="2497200"/>
            <a:ext cx="4311000" cy="4845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6198122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p:nvPr/>
        </p:nvSpPr>
        <p:spPr>
          <a:xfrm>
            <a:off x="330100" y="1022583"/>
            <a:ext cx="8570100" cy="54777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58" name="Shape 158"/>
          <p:cNvCxnSpPr>
            <a:stCxn id="157" idx="1"/>
            <a:endCxn id="157" idx="7"/>
          </p:cNvCxnSpPr>
          <p:nvPr/>
        </p:nvCxnSpPr>
        <p:spPr>
          <a:xfrm>
            <a:off x="1585162" y="1824774"/>
            <a:ext cx="6059999" cy="0"/>
          </a:xfrm>
          <a:prstGeom prst="straightConnector1">
            <a:avLst/>
          </a:prstGeom>
          <a:noFill/>
          <a:ln w="19050" cap="flat" cmpd="sng">
            <a:solidFill>
              <a:srgbClr val="000000"/>
            </a:solidFill>
            <a:prstDash val="solid"/>
            <a:round/>
            <a:headEnd type="none" w="lg" len="lg"/>
            <a:tailEnd type="none" w="lg" len="lg"/>
          </a:ln>
        </p:spPr>
      </p:cxnSp>
      <p:sp>
        <p:nvSpPr>
          <p:cNvPr id="159" name="Shape 159"/>
          <p:cNvSpPr txBox="1"/>
          <p:nvPr/>
        </p:nvSpPr>
        <p:spPr>
          <a:xfrm>
            <a:off x="3554643" y="1247234"/>
            <a:ext cx="3498899" cy="573600"/>
          </a:xfrm>
          <a:prstGeom prst="rect">
            <a:avLst/>
          </a:prstGeom>
          <a:noFill/>
          <a:ln>
            <a:noFill/>
          </a:ln>
        </p:spPr>
        <p:txBody>
          <a:bodyPr lIns="91425" tIns="91425" rIns="91425" bIns="91425" anchor="t" anchorCtr="0">
            <a:noAutofit/>
          </a:bodyPr>
          <a:lstStyle/>
          <a:p>
            <a:pPr lvl="0" algn="l">
              <a:spcBef>
                <a:spcPts val="0"/>
              </a:spcBef>
              <a:buNone/>
            </a:pPr>
            <a:r>
              <a:rPr lang="en" sz="2400">
                <a:latin typeface="Courier New"/>
                <a:ea typeface="Courier New"/>
                <a:cs typeface="Courier New"/>
                <a:sym typeface="Courier New"/>
              </a:rPr>
              <a:t>place-image</a:t>
            </a:r>
          </a:p>
        </p:txBody>
      </p:sp>
      <p:sp>
        <p:nvSpPr>
          <p:cNvPr id="160" name="Shape 160"/>
          <p:cNvSpPr/>
          <p:nvPr/>
        </p:nvSpPr>
        <p:spPr>
          <a:xfrm>
            <a:off x="625713" y="2840965"/>
            <a:ext cx="3108600" cy="20781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1" name="Shape 161"/>
          <p:cNvSpPr/>
          <p:nvPr/>
        </p:nvSpPr>
        <p:spPr>
          <a:xfrm>
            <a:off x="5452195" y="2829745"/>
            <a:ext cx="3108600" cy="20781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62" name="Shape 162"/>
          <p:cNvCxnSpPr>
            <a:stCxn id="160" idx="1"/>
            <a:endCxn id="160" idx="7"/>
          </p:cNvCxnSpPr>
          <p:nvPr/>
        </p:nvCxnSpPr>
        <p:spPr>
          <a:xfrm>
            <a:off x="1080957" y="3145295"/>
            <a:ext cx="2198100" cy="0"/>
          </a:xfrm>
          <a:prstGeom prst="straightConnector1">
            <a:avLst/>
          </a:prstGeom>
          <a:noFill/>
          <a:ln w="19050" cap="flat" cmpd="sng">
            <a:solidFill>
              <a:srgbClr val="000000"/>
            </a:solidFill>
            <a:prstDash val="solid"/>
            <a:round/>
            <a:headEnd type="none" w="lg" len="lg"/>
            <a:tailEnd type="none" w="lg" len="lg"/>
          </a:ln>
        </p:spPr>
      </p:cxnSp>
      <p:cxnSp>
        <p:nvCxnSpPr>
          <p:cNvPr id="163" name="Shape 163"/>
          <p:cNvCxnSpPr>
            <a:stCxn id="161" idx="1"/>
            <a:endCxn id="161" idx="7"/>
          </p:cNvCxnSpPr>
          <p:nvPr/>
        </p:nvCxnSpPr>
        <p:spPr>
          <a:xfrm>
            <a:off x="5907439" y="3134076"/>
            <a:ext cx="2198100" cy="0"/>
          </a:xfrm>
          <a:prstGeom prst="straightConnector1">
            <a:avLst/>
          </a:prstGeom>
          <a:noFill/>
          <a:ln w="19050" cap="flat" cmpd="sng">
            <a:solidFill>
              <a:srgbClr val="000000"/>
            </a:solidFill>
            <a:prstDash val="solid"/>
            <a:round/>
            <a:headEnd type="none" w="lg" len="lg"/>
            <a:tailEnd type="none" w="lg" len="lg"/>
          </a:ln>
        </p:spPr>
      </p:cxnSp>
      <p:sp>
        <p:nvSpPr>
          <p:cNvPr id="164" name="Shape 164"/>
          <p:cNvSpPr txBox="1"/>
          <p:nvPr/>
        </p:nvSpPr>
        <p:spPr>
          <a:xfrm>
            <a:off x="1318430" y="2891957"/>
            <a:ext cx="1740900" cy="267900"/>
          </a:xfrm>
          <a:prstGeom prst="rect">
            <a:avLst/>
          </a:prstGeom>
          <a:noFill/>
          <a:ln>
            <a:noFill/>
          </a:ln>
        </p:spPr>
        <p:txBody>
          <a:bodyPr lIns="91425" tIns="91425" rIns="91425" bIns="91425" anchor="t" anchorCtr="0">
            <a:noAutofit/>
          </a:bodyPr>
          <a:lstStyle/>
          <a:p>
            <a:pPr lvl="0" algn="l">
              <a:spcBef>
                <a:spcPts val="0"/>
              </a:spcBef>
              <a:buNone/>
            </a:pPr>
            <a:endParaRPr/>
          </a:p>
        </p:txBody>
      </p:sp>
      <p:sp>
        <p:nvSpPr>
          <p:cNvPr id="165" name="Shape 165"/>
          <p:cNvSpPr txBox="1"/>
          <p:nvPr/>
        </p:nvSpPr>
        <p:spPr>
          <a:xfrm>
            <a:off x="943463" y="2651645"/>
            <a:ext cx="2452800" cy="440400"/>
          </a:xfrm>
          <a:prstGeom prst="rect">
            <a:avLst/>
          </a:prstGeom>
          <a:noFill/>
          <a:ln>
            <a:noFill/>
          </a:ln>
        </p:spPr>
        <p:txBody>
          <a:bodyPr lIns="91425" tIns="91425" rIns="91425" bIns="91425" anchor="t" anchorCtr="0">
            <a:noAutofit/>
          </a:bodyPr>
          <a:lstStyle/>
          <a:p>
            <a:pPr lvl="0" algn="ctr">
              <a:spcBef>
                <a:spcPts val="0"/>
              </a:spcBef>
              <a:buNone/>
            </a:pPr>
            <a:r>
              <a:rPr lang="en" sz="2000">
                <a:latin typeface="Courier New"/>
                <a:ea typeface="Courier New"/>
                <a:cs typeface="Courier New"/>
                <a:sym typeface="Courier New"/>
              </a:rPr>
              <a:t>circle</a:t>
            </a:r>
          </a:p>
        </p:txBody>
      </p:sp>
      <p:sp>
        <p:nvSpPr>
          <p:cNvPr id="166" name="Shape 166"/>
          <p:cNvSpPr txBox="1"/>
          <p:nvPr/>
        </p:nvSpPr>
        <p:spPr>
          <a:xfrm>
            <a:off x="5748144" y="2678165"/>
            <a:ext cx="2452799" cy="440400"/>
          </a:xfrm>
          <a:prstGeom prst="rect">
            <a:avLst/>
          </a:prstGeom>
          <a:noFill/>
          <a:ln>
            <a:noFill/>
          </a:ln>
        </p:spPr>
        <p:txBody>
          <a:bodyPr lIns="91425" tIns="91425" rIns="91425" bIns="91425" anchor="t" anchorCtr="0">
            <a:noAutofit/>
          </a:bodyPr>
          <a:lstStyle/>
          <a:p>
            <a:pPr lvl="0" algn="ctr" rtl="0">
              <a:spcBef>
                <a:spcPts val="0"/>
              </a:spcBef>
              <a:buNone/>
            </a:pPr>
            <a:r>
              <a:rPr lang="en" sz="2000">
                <a:latin typeface="Courier New"/>
                <a:ea typeface="Courier New"/>
                <a:cs typeface="Courier New"/>
                <a:sym typeface="Courier New"/>
              </a:rPr>
              <a:t>square</a:t>
            </a:r>
          </a:p>
        </p:txBody>
      </p:sp>
      <p:sp>
        <p:nvSpPr>
          <p:cNvPr id="167" name="Shape 167"/>
          <p:cNvSpPr txBox="1"/>
          <p:nvPr/>
        </p:nvSpPr>
        <p:spPr>
          <a:xfrm>
            <a:off x="3788117" y="3513588"/>
            <a:ext cx="733200" cy="513300"/>
          </a:xfrm>
          <a:prstGeom prst="rect">
            <a:avLst/>
          </a:prstGeom>
          <a:noFill/>
          <a:ln>
            <a:noFill/>
          </a:ln>
        </p:spPr>
        <p:txBody>
          <a:bodyPr lIns="91425" tIns="91425" rIns="91425" bIns="91425" anchor="t" anchorCtr="0">
            <a:noAutofit/>
          </a:bodyPr>
          <a:lstStyle/>
          <a:p>
            <a:pPr lvl="0">
              <a:spcBef>
                <a:spcPts val="0"/>
              </a:spcBef>
              <a:buNone/>
            </a:pPr>
            <a:r>
              <a:rPr lang="en" sz="2400">
                <a:latin typeface="Courier New"/>
                <a:ea typeface="Courier New"/>
                <a:cs typeface="Courier New"/>
                <a:sym typeface="Courier New"/>
              </a:rPr>
              <a:t>25</a:t>
            </a:r>
          </a:p>
        </p:txBody>
      </p:sp>
      <p:sp>
        <p:nvSpPr>
          <p:cNvPr id="168" name="Shape 168"/>
          <p:cNvSpPr txBox="1"/>
          <p:nvPr/>
        </p:nvSpPr>
        <p:spPr>
          <a:xfrm>
            <a:off x="4518411" y="3513588"/>
            <a:ext cx="1224000" cy="513300"/>
          </a:xfrm>
          <a:prstGeom prst="rect">
            <a:avLst/>
          </a:prstGeom>
          <a:noFill/>
          <a:ln>
            <a:noFill/>
          </a:ln>
        </p:spPr>
        <p:txBody>
          <a:bodyPr lIns="91425" tIns="91425" rIns="91425" bIns="91425" anchor="t" anchorCtr="0">
            <a:noAutofit/>
          </a:bodyPr>
          <a:lstStyle/>
          <a:p>
            <a:pPr lvl="0" rtl="0">
              <a:spcBef>
                <a:spcPts val="0"/>
              </a:spcBef>
              <a:buNone/>
            </a:pPr>
            <a:r>
              <a:rPr lang="en" sz="2400">
                <a:latin typeface="Courier New"/>
                <a:ea typeface="Courier New"/>
                <a:cs typeface="Courier New"/>
                <a:sym typeface="Courier New"/>
              </a:rPr>
              <a:t>100</a:t>
            </a:r>
          </a:p>
        </p:txBody>
      </p:sp>
      <p:sp>
        <p:nvSpPr>
          <p:cNvPr id="169" name="Shape 169"/>
          <p:cNvSpPr txBox="1"/>
          <p:nvPr/>
        </p:nvSpPr>
        <p:spPr>
          <a:xfrm>
            <a:off x="626574" y="3660353"/>
            <a:ext cx="709500" cy="362700"/>
          </a:xfrm>
          <a:prstGeom prst="rect">
            <a:avLst/>
          </a:prstGeom>
          <a:noFill/>
          <a:ln>
            <a:noFill/>
          </a:ln>
        </p:spPr>
        <p:txBody>
          <a:bodyPr lIns="91425" tIns="91425" rIns="91425" bIns="91425" anchor="t" anchorCtr="0">
            <a:noAutofit/>
          </a:bodyPr>
          <a:lstStyle/>
          <a:p>
            <a:pPr lvl="0" algn="l">
              <a:spcBef>
                <a:spcPts val="0"/>
              </a:spcBef>
              <a:buNone/>
            </a:pPr>
            <a:r>
              <a:rPr lang="en" sz="1800"/>
              <a:t>50</a:t>
            </a:r>
          </a:p>
        </p:txBody>
      </p:sp>
      <p:sp>
        <p:nvSpPr>
          <p:cNvPr id="170" name="Shape 170"/>
          <p:cNvSpPr txBox="1"/>
          <p:nvPr/>
        </p:nvSpPr>
        <p:spPr>
          <a:xfrm>
            <a:off x="1453527" y="3660353"/>
            <a:ext cx="1174200" cy="366900"/>
          </a:xfrm>
          <a:prstGeom prst="rect">
            <a:avLst/>
          </a:prstGeom>
          <a:noFill/>
          <a:ln>
            <a:noFill/>
          </a:ln>
        </p:spPr>
        <p:txBody>
          <a:bodyPr lIns="91425" tIns="91425" rIns="91425" bIns="91425" anchor="t" anchorCtr="0">
            <a:noAutofit/>
          </a:bodyPr>
          <a:lstStyle/>
          <a:p>
            <a:pPr lvl="0" algn="l">
              <a:spcBef>
                <a:spcPts val="0"/>
              </a:spcBef>
              <a:buNone/>
            </a:pPr>
            <a:r>
              <a:rPr lang="en" sz="1800"/>
              <a:t>"solid"</a:t>
            </a:r>
          </a:p>
        </p:txBody>
      </p:sp>
      <p:sp>
        <p:nvSpPr>
          <p:cNvPr id="171" name="Shape 171"/>
          <p:cNvSpPr txBox="1"/>
          <p:nvPr/>
        </p:nvSpPr>
        <p:spPr>
          <a:xfrm>
            <a:off x="2753025" y="3660353"/>
            <a:ext cx="1052400" cy="366900"/>
          </a:xfrm>
          <a:prstGeom prst="rect">
            <a:avLst/>
          </a:prstGeom>
          <a:noFill/>
          <a:ln>
            <a:noFill/>
          </a:ln>
        </p:spPr>
        <p:txBody>
          <a:bodyPr lIns="91425" tIns="91425" rIns="91425" bIns="91425" anchor="t" anchorCtr="0">
            <a:noAutofit/>
          </a:bodyPr>
          <a:lstStyle/>
          <a:p>
            <a:pPr lvl="0" algn="l" rtl="0">
              <a:spcBef>
                <a:spcPts val="0"/>
              </a:spcBef>
              <a:buNone/>
            </a:pPr>
            <a:r>
              <a:rPr lang="en" sz="1800"/>
              <a:t>"red"</a:t>
            </a:r>
          </a:p>
        </p:txBody>
      </p:sp>
      <p:sp>
        <p:nvSpPr>
          <p:cNvPr id="172" name="Shape 172"/>
          <p:cNvSpPr txBox="1"/>
          <p:nvPr/>
        </p:nvSpPr>
        <p:spPr>
          <a:xfrm>
            <a:off x="331973" y="5388927"/>
            <a:ext cx="5313900" cy="1381200"/>
          </a:xfrm>
          <a:prstGeom prst="rect">
            <a:avLst/>
          </a:prstGeom>
          <a:solidFill>
            <a:srgbClr val="D9D9D9"/>
          </a:solidFill>
          <a:ln>
            <a:noFill/>
          </a:ln>
        </p:spPr>
        <p:txBody>
          <a:bodyPr lIns="91425" tIns="91425" rIns="91425" bIns="91425" anchor="t" anchorCtr="0">
            <a:noAutofit/>
          </a:bodyPr>
          <a:lstStyle/>
          <a:p>
            <a:pPr lvl="0" algn="l">
              <a:spcBef>
                <a:spcPts val="0"/>
              </a:spcBef>
              <a:buNone/>
            </a:pPr>
            <a:r>
              <a:rPr lang="en" sz="1800" b="1"/>
              <a:t>Arguments</a:t>
            </a:r>
            <a:r>
              <a:rPr lang="en" sz="1800"/>
              <a:t>: like the object of a verb, arguments are given to functions to help functions do their work. They are written below the line.</a:t>
            </a:r>
          </a:p>
        </p:txBody>
      </p:sp>
      <p:sp>
        <p:nvSpPr>
          <p:cNvPr id="173" name="Shape 173"/>
          <p:cNvSpPr/>
          <p:nvPr/>
        </p:nvSpPr>
        <p:spPr>
          <a:xfrm>
            <a:off x="1863508" y="4981235"/>
            <a:ext cx="408950" cy="513610"/>
          </a:xfrm>
          <a:custGeom>
            <a:avLst/>
            <a:gdLst/>
            <a:ahLst/>
            <a:cxnLst/>
            <a:rect l="0" t="0" r="0" b="0"/>
            <a:pathLst>
              <a:path w="12192" h="21336" extrusionOk="0">
                <a:moveTo>
                  <a:pt x="0" y="21336"/>
                </a:moveTo>
                <a:cubicBezTo>
                  <a:pt x="1524" y="19812"/>
                  <a:pt x="7112" y="15748"/>
                  <a:pt x="9144" y="12192"/>
                </a:cubicBezTo>
                <a:cubicBezTo>
                  <a:pt x="11176" y="8636"/>
                  <a:pt x="11684" y="2032"/>
                  <a:pt x="12192" y="0"/>
                </a:cubicBezTo>
              </a:path>
            </a:pathLst>
          </a:custGeom>
          <a:noFill/>
          <a:ln w="38100" cap="flat" cmpd="sng">
            <a:solidFill>
              <a:srgbClr val="000000"/>
            </a:solidFill>
            <a:prstDash val="solid"/>
            <a:round/>
            <a:headEnd type="none" w="lg" len="lg"/>
            <a:tailEnd type="triangle" w="lg" len="lg"/>
          </a:ln>
        </p:spPr>
      </p:sp>
      <p:sp>
        <p:nvSpPr>
          <p:cNvPr id="174" name="Shape 174"/>
          <p:cNvSpPr/>
          <p:nvPr/>
        </p:nvSpPr>
        <p:spPr>
          <a:xfrm>
            <a:off x="1965736" y="3953882"/>
            <a:ext cx="2249225" cy="1540832"/>
          </a:xfrm>
          <a:custGeom>
            <a:avLst/>
            <a:gdLst/>
            <a:ahLst/>
            <a:cxnLst/>
            <a:rect l="0" t="0" r="0" b="0"/>
            <a:pathLst>
              <a:path w="67056" h="64008" extrusionOk="0">
                <a:moveTo>
                  <a:pt x="0" y="64008"/>
                </a:moveTo>
                <a:cubicBezTo>
                  <a:pt x="6604" y="61976"/>
                  <a:pt x="28956" y="56896"/>
                  <a:pt x="39624" y="51816"/>
                </a:cubicBezTo>
                <a:cubicBezTo>
                  <a:pt x="50292" y="46736"/>
                  <a:pt x="59436" y="42164"/>
                  <a:pt x="64008" y="33528"/>
                </a:cubicBezTo>
                <a:cubicBezTo>
                  <a:pt x="68580" y="24892"/>
                  <a:pt x="66548" y="5588"/>
                  <a:pt x="67056" y="0"/>
                </a:cubicBezTo>
              </a:path>
            </a:pathLst>
          </a:custGeom>
          <a:noFill/>
          <a:ln w="38100" cap="flat" cmpd="sng">
            <a:solidFill>
              <a:srgbClr val="000000"/>
            </a:solidFill>
            <a:prstDash val="solid"/>
            <a:round/>
            <a:headEnd type="none" w="lg" len="lg"/>
            <a:tailEnd type="triangle" w="lg" len="lg"/>
          </a:ln>
        </p:spPr>
      </p:sp>
      <p:sp>
        <p:nvSpPr>
          <p:cNvPr id="175" name="Shape 175"/>
          <p:cNvSpPr/>
          <p:nvPr/>
        </p:nvSpPr>
        <p:spPr>
          <a:xfrm>
            <a:off x="1965736" y="3953882"/>
            <a:ext cx="2862651" cy="1540832"/>
          </a:xfrm>
          <a:custGeom>
            <a:avLst/>
            <a:gdLst/>
            <a:ahLst/>
            <a:cxnLst/>
            <a:rect l="0" t="0" r="0" b="0"/>
            <a:pathLst>
              <a:path w="85344" h="64008" extrusionOk="0">
                <a:moveTo>
                  <a:pt x="0" y="64008"/>
                </a:moveTo>
                <a:cubicBezTo>
                  <a:pt x="8636" y="62992"/>
                  <a:pt x="38608" y="62992"/>
                  <a:pt x="51816" y="57912"/>
                </a:cubicBezTo>
                <a:cubicBezTo>
                  <a:pt x="65024" y="52832"/>
                  <a:pt x="73660" y="43180"/>
                  <a:pt x="79248" y="33528"/>
                </a:cubicBezTo>
                <a:cubicBezTo>
                  <a:pt x="84836" y="23876"/>
                  <a:pt x="84328" y="5588"/>
                  <a:pt x="85344" y="0"/>
                </a:cubicBezTo>
              </a:path>
            </a:pathLst>
          </a:custGeom>
          <a:noFill/>
          <a:ln w="38100" cap="flat" cmpd="sng">
            <a:solidFill>
              <a:srgbClr val="000000"/>
            </a:solidFill>
            <a:prstDash val="solid"/>
            <a:round/>
            <a:headEnd type="none" w="lg" len="lg"/>
            <a:tailEnd type="triangle" w="lg" len="lg"/>
          </a:ln>
        </p:spPr>
      </p:sp>
      <p:sp>
        <p:nvSpPr>
          <p:cNvPr id="176" name="Shape 176"/>
          <p:cNvSpPr/>
          <p:nvPr/>
        </p:nvSpPr>
        <p:spPr>
          <a:xfrm>
            <a:off x="2067963" y="4834471"/>
            <a:ext cx="4396214" cy="663414"/>
          </a:xfrm>
          <a:custGeom>
            <a:avLst/>
            <a:gdLst/>
            <a:ahLst/>
            <a:cxnLst/>
            <a:rect l="0" t="0" r="0" b="0"/>
            <a:pathLst>
              <a:path w="131064" h="27559" extrusionOk="0">
                <a:moveTo>
                  <a:pt x="0" y="27432"/>
                </a:moveTo>
                <a:cubicBezTo>
                  <a:pt x="14224" y="26924"/>
                  <a:pt x="63500" y="28956"/>
                  <a:pt x="85344" y="24384"/>
                </a:cubicBezTo>
                <a:cubicBezTo>
                  <a:pt x="107188" y="19812"/>
                  <a:pt x="123444" y="4064"/>
                  <a:pt x="131064" y="0"/>
                </a:cubicBezTo>
              </a:path>
            </a:pathLst>
          </a:custGeom>
          <a:noFill/>
          <a:ln w="38100" cap="flat" cmpd="sng">
            <a:solidFill>
              <a:srgbClr val="000000"/>
            </a:solidFill>
            <a:prstDash val="solid"/>
            <a:round/>
            <a:headEnd type="none" w="lg" len="lg"/>
            <a:tailEnd type="triangle" w="lg" len="lg"/>
          </a:ln>
        </p:spPr>
      </p:sp>
      <p:sp>
        <p:nvSpPr>
          <p:cNvPr id="177" name="Shape 177"/>
          <p:cNvSpPr txBox="1"/>
          <p:nvPr/>
        </p:nvSpPr>
        <p:spPr>
          <a:xfrm>
            <a:off x="5441462" y="3660353"/>
            <a:ext cx="916500" cy="362700"/>
          </a:xfrm>
          <a:prstGeom prst="rect">
            <a:avLst/>
          </a:prstGeom>
          <a:noFill/>
          <a:ln>
            <a:noFill/>
          </a:ln>
        </p:spPr>
        <p:txBody>
          <a:bodyPr lIns="91425" tIns="91425" rIns="91425" bIns="91425" anchor="t" anchorCtr="0">
            <a:noAutofit/>
          </a:bodyPr>
          <a:lstStyle/>
          <a:p>
            <a:pPr lvl="0" algn="l" rtl="0">
              <a:spcBef>
                <a:spcPts val="0"/>
              </a:spcBef>
              <a:buNone/>
            </a:pPr>
            <a:r>
              <a:rPr lang="en" sz="1800"/>
              <a:t>100</a:t>
            </a:r>
          </a:p>
        </p:txBody>
      </p:sp>
      <p:sp>
        <p:nvSpPr>
          <p:cNvPr id="178" name="Shape 178"/>
          <p:cNvSpPr txBox="1"/>
          <p:nvPr/>
        </p:nvSpPr>
        <p:spPr>
          <a:xfrm>
            <a:off x="6413829" y="3660353"/>
            <a:ext cx="1174199" cy="366900"/>
          </a:xfrm>
          <a:prstGeom prst="rect">
            <a:avLst/>
          </a:prstGeom>
          <a:noFill/>
          <a:ln>
            <a:noFill/>
          </a:ln>
        </p:spPr>
        <p:txBody>
          <a:bodyPr lIns="91425" tIns="91425" rIns="91425" bIns="91425" anchor="t" anchorCtr="0">
            <a:noAutofit/>
          </a:bodyPr>
          <a:lstStyle/>
          <a:p>
            <a:pPr lvl="0" algn="l" rtl="0">
              <a:spcBef>
                <a:spcPts val="0"/>
              </a:spcBef>
              <a:buNone/>
            </a:pPr>
            <a:r>
              <a:rPr lang="en" sz="1800"/>
              <a:t>"solid"</a:t>
            </a:r>
          </a:p>
        </p:txBody>
      </p:sp>
      <p:sp>
        <p:nvSpPr>
          <p:cNvPr id="179" name="Shape 179"/>
          <p:cNvSpPr txBox="1"/>
          <p:nvPr/>
        </p:nvSpPr>
        <p:spPr>
          <a:xfrm>
            <a:off x="7567914" y="3660353"/>
            <a:ext cx="1052400" cy="366900"/>
          </a:xfrm>
          <a:prstGeom prst="rect">
            <a:avLst/>
          </a:prstGeom>
          <a:noFill/>
          <a:ln>
            <a:noFill/>
          </a:ln>
        </p:spPr>
        <p:txBody>
          <a:bodyPr lIns="91425" tIns="91425" rIns="91425" bIns="91425" anchor="t" anchorCtr="0">
            <a:noAutofit/>
          </a:bodyPr>
          <a:lstStyle/>
          <a:p>
            <a:pPr lvl="0" algn="l" rtl="0">
              <a:spcBef>
                <a:spcPts val="0"/>
              </a:spcBef>
              <a:buNone/>
            </a:pPr>
            <a:r>
              <a:rPr lang="en" sz="1800"/>
              <a:t>"blue"</a:t>
            </a:r>
          </a:p>
        </p:txBody>
      </p:sp>
      <p:sp>
        <p:nvSpPr>
          <p:cNvPr id="180" name="Shape 180"/>
          <p:cNvSpPr txBox="1"/>
          <p:nvPr/>
        </p:nvSpPr>
        <p:spPr>
          <a:xfrm>
            <a:off x="4933144" y="138000"/>
            <a:ext cx="3882300" cy="1098300"/>
          </a:xfrm>
          <a:prstGeom prst="rect">
            <a:avLst/>
          </a:prstGeom>
          <a:solidFill>
            <a:srgbClr val="D9D9D9"/>
          </a:solidFill>
          <a:ln>
            <a:noFill/>
          </a:ln>
        </p:spPr>
        <p:txBody>
          <a:bodyPr lIns="91425" tIns="91425" rIns="91425" bIns="91425" anchor="t" anchorCtr="0">
            <a:noAutofit/>
          </a:bodyPr>
          <a:lstStyle/>
          <a:p>
            <a:pPr lvl="0" algn="l">
              <a:spcBef>
                <a:spcPts val="0"/>
              </a:spcBef>
              <a:buNone/>
            </a:pPr>
            <a:r>
              <a:rPr lang="en" sz="1800" b="1"/>
              <a:t>Function Names</a:t>
            </a:r>
            <a:r>
              <a:rPr lang="en" sz="1800"/>
              <a:t>: or </a:t>
            </a:r>
            <a:r>
              <a:rPr lang="en" sz="1800" i="1"/>
              <a:t>identifiers,</a:t>
            </a:r>
            <a:r>
              <a:rPr lang="en" sz="1800"/>
              <a:t> are like the verbs in a sentence, they are written above the line.</a:t>
            </a:r>
            <a:r>
              <a:rPr lang="en" sz="1800" i="1"/>
              <a:t> </a:t>
            </a:r>
          </a:p>
        </p:txBody>
      </p:sp>
      <p:sp>
        <p:nvSpPr>
          <p:cNvPr id="181" name="Shape 181"/>
          <p:cNvSpPr/>
          <p:nvPr/>
        </p:nvSpPr>
        <p:spPr>
          <a:xfrm>
            <a:off x="5645917" y="1312117"/>
            <a:ext cx="1124612" cy="220118"/>
          </a:xfrm>
          <a:custGeom>
            <a:avLst/>
            <a:gdLst/>
            <a:ahLst/>
            <a:cxnLst/>
            <a:rect l="0" t="0" r="0" b="0"/>
            <a:pathLst>
              <a:path w="33528" h="9144" extrusionOk="0">
                <a:moveTo>
                  <a:pt x="33528" y="0"/>
                </a:moveTo>
                <a:cubicBezTo>
                  <a:pt x="30480" y="1016"/>
                  <a:pt x="20828" y="4572"/>
                  <a:pt x="15240" y="6096"/>
                </a:cubicBezTo>
                <a:cubicBezTo>
                  <a:pt x="9652" y="7620"/>
                  <a:pt x="2540" y="8636"/>
                  <a:pt x="0" y="9144"/>
                </a:cubicBezTo>
              </a:path>
            </a:pathLst>
          </a:custGeom>
          <a:noFill/>
          <a:ln w="38100" cap="flat" cmpd="sng">
            <a:solidFill>
              <a:srgbClr val="000000"/>
            </a:solidFill>
            <a:prstDash val="solid"/>
            <a:round/>
            <a:headEnd type="none" w="lg" len="lg"/>
            <a:tailEnd type="triangle" w="lg" len="lg"/>
          </a:ln>
        </p:spPr>
      </p:sp>
      <p:sp>
        <p:nvSpPr>
          <p:cNvPr id="182" name="Shape 182"/>
          <p:cNvSpPr/>
          <p:nvPr/>
        </p:nvSpPr>
        <p:spPr>
          <a:xfrm>
            <a:off x="2681326" y="1312117"/>
            <a:ext cx="4089501" cy="1614205"/>
          </a:xfrm>
          <a:custGeom>
            <a:avLst/>
            <a:gdLst/>
            <a:ahLst/>
            <a:cxnLst/>
            <a:rect l="0" t="0" r="0" b="0"/>
            <a:pathLst>
              <a:path w="121920" h="67056" extrusionOk="0">
                <a:moveTo>
                  <a:pt x="121920" y="0"/>
                </a:moveTo>
                <a:cubicBezTo>
                  <a:pt x="115316" y="7620"/>
                  <a:pt x="102616" y="34544"/>
                  <a:pt x="82296" y="45720"/>
                </a:cubicBezTo>
                <a:cubicBezTo>
                  <a:pt x="61976" y="56896"/>
                  <a:pt x="13716" y="63500"/>
                  <a:pt x="0" y="67056"/>
                </a:cubicBezTo>
              </a:path>
            </a:pathLst>
          </a:custGeom>
          <a:noFill/>
          <a:ln w="38100" cap="flat" cmpd="sng">
            <a:solidFill>
              <a:srgbClr val="000000"/>
            </a:solidFill>
            <a:prstDash val="solid"/>
            <a:round/>
            <a:headEnd type="none" w="lg" len="lg"/>
            <a:tailEnd type="triangle" w="lg" len="lg"/>
          </a:ln>
        </p:spPr>
      </p:sp>
      <p:sp>
        <p:nvSpPr>
          <p:cNvPr id="183" name="Shape 183"/>
          <p:cNvSpPr/>
          <p:nvPr/>
        </p:nvSpPr>
        <p:spPr>
          <a:xfrm>
            <a:off x="6565962" y="1306002"/>
            <a:ext cx="195933" cy="1547103"/>
          </a:xfrm>
          <a:custGeom>
            <a:avLst/>
            <a:gdLst/>
            <a:ahLst/>
            <a:cxnLst/>
            <a:rect l="0" t="0" r="0" b="0"/>
            <a:pathLst>
              <a:path w="3048" h="24384" extrusionOk="0">
                <a:moveTo>
                  <a:pt x="3048" y="0"/>
                </a:moveTo>
                <a:cubicBezTo>
                  <a:pt x="2540" y="1524"/>
                  <a:pt x="508" y="5080"/>
                  <a:pt x="0" y="9144"/>
                </a:cubicBezTo>
                <a:cubicBezTo>
                  <a:pt x="-508" y="13208"/>
                  <a:pt x="0" y="21844"/>
                  <a:pt x="0" y="24384"/>
                </a:cubicBezTo>
              </a:path>
            </a:pathLst>
          </a:custGeom>
          <a:noFill/>
          <a:ln w="38100" cap="flat" cmpd="sng">
            <a:solidFill>
              <a:srgbClr val="000000"/>
            </a:solidFill>
            <a:prstDash val="solid"/>
            <a:round/>
            <a:headEnd type="none" w="lg" len="lg"/>
            <a:tailEnd type="triangle" w="lg" len="lg"/>
          </a:ln>
        </p:spPr>
      </p:sp>
      <p:sp>
        <p:nvSpPr>
          <p:cNvPr id="184" name="Shape 184"/>
          <p:cNvSpPr txBox="1"/>
          <p:nvPr/>
        </p:nvSpPr>
        <p:spPr>
          <a:xfrm>
            <a:off x="206975" y="248366"/>
            <a:ext cx="3598500" cy="663600"/>
          </a:xfrm>
          <a:prstGeom prst="rect">
            <a:avLst/>
          </a:prstGeom>
          <a:noFill/>
          <a:ln>
            <a:noFill/>
          </a:ln>
        </p:spPr>
        <p:txBody>
          <a:bodyPr lIns="91425" tIns="91425" rIns="91425" bIns="91425" anchor="t" anchorCtr="0">
            <a:noAutofit/>
          </a:bodyPr>
          <a:lstStyle/>
          <a:p>
            <a:pPr lvl="0">
              <a:spcBef>
                <a:spcPts val="0"/>
              </a:spcBef>
              <a:buNone/>
            </a:pPr>
            <a:r>
              <a:rPr lang="en" sz="2600"/>
              <a:t>Circles of Evaluation</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724940207"/>
      </p:ext>
    </p:extLst>
  </p:cSld>
  <p:clrMapOvr>
    <a:masterClrMapping/>
  </p:clrMapOvr>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Getting items from a list</a:t>
            </a:r>
          </a:p>
        </p:txBody>
      </p:sp>
      <p:sp>
        <p:nvSpPr>
          <p:cNvPr id="249" name="Shape 249"/>
          <p:cNvSpPr txBox="1">
            <a:spLocks noGrp="1"/>
          </p:cNvSpPr>
          <p:nvPr>
            <p:ph type="body" idx="1"/>
          </p:nvPr>
        </p:nvSpPr>
        <p:spPr>
          <a:xfrm>
            <a:off x="3867001" y="3710576"/>
            <a:ext cx="5193599" cy="2164799"/>
          </a:xfrm>
          <a:prstGeom prst="rect">
            <a:avLst/>
          </a:prstGeom>
        </p:spPr>
        <p:txBody>
          <a:bodyPr vert="horz" lIns="91425" tIns="91425" rIns="91425" bIns="91425" rtlCol="0" anchor="t" anchorCtr="0">
            <a:noAutofit/>
          </a:bodyPr>
          <a:lstStyle/>
          <a:p>
            <a:pPr marL="457200" indent="-228600"/>
            <a:r>
              <a:rPr lang="en"/>
              <a:t>We can get the rest of the items from the list</a:t>
            </a:r>
          </a:p>
        </p:txBody>
      </p:sp>
      <p:pic>
        <p:nvPicPr>
          <p:cNvPr id="250" name="Shape 250"/>
          <p:cNvPicPr preferRelativeResize="0"/>
          <p:nvPr/>
        </p:nvPicPr>
        <p:blipFill>
          <a:blip r:embed="rId3">
            <a:alphaModFix/>
          </a:blip>
          <a:stretch>
            <a:fillRect/>
          </a:stretch>
        </p:blipFill>
        <p:spPr>
          <a:xfrm>
            <a:off x="1" y="2065676"/>
            <a:ext cx="9143999" cy="1174093"/>
          </a:xfrm>
          <a:prstGeom prst="rect">
            <a:avLst/>
          </a:prstGeom>
          <a:noFill/>
          <a:ln>
            <a:noFill/>
          </a:ln>
        </p:spPr>
      </p:pic>
    </p:spTree>
    <p:extLst>
      <p:ext uri="{BB962C8B-B14F-4D97-AF65-F5344CB8AC3E}">
        <p14:creationId xmlns:p14="http://schemas.microsoft.com/office/powerpoint/2010/main" val="2305707452"/>
      </p:ext>
    </p:extLst>
  </p:cSld>
  <p:clrMapOvr>
    <a:masterClrMapping/>
  </p:clrMapOvr>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r>
              <a:rPr lang="en"/>
              <a:t>Data can be defined recursively</a:t>
            </a:r>
          </a:p>
        </p:txBody>
      </p:sp>
      <p:sp>
        <p:nvSpPr>
          <p:cNvPr id="256" name="Shape 256"/>
          <p:cNvSpPr txBox="1">
            <a:spLocks noGrp="1"/>
          </p:cNvSpPr>
          <p:nvPr>
            <p:ph type="body" idx="1"/>
          </p:nvPr>
        </p:nvSpPr>
        <p:spPr>
          <a:xfrm>
            <a:off x="311700" y="2009725"/>
            <a:ext cx="8520600" cy="3416400"/>
          </a:xfrm>
          <a:prstGeom prst="rect">
            <a:avLst/>
          </a:prstGeom>
        </p:spPr>
        <p:txBody>
          <a:bodyPr vert="horz" lIns="91425" tIns="91425" rIns="91425" bIns="91425" rtlCol="0" anchor="t" anchorCtr="0">
            <a:noAutofit/>
          </a:bodyPr>
          <a:lstStyle/>
          <a:p>
            <a:pPr>
              <a:buNone/>
            </a:pPr>
            <a:r>
              <a:rPr lang="en" sz="3600">
                <a:latin typeface="Courier New"/>
                <a:ea typeface="Courier New"/>
                <a:cs typeface="Courier New"/>
                <a:sym typeface="Courier New"/>
              </a:rPr>
              <a:t>data List:</a:t>
            </a:r>
          </a:p>
          <a:p>
            <a:pPr>
              <a:buNone/>
            </a:pPr>
            <a:r>
              <a:rPr lang="en" sz="3600">
                <a:latin typeface="Courier New"/>
                <a:ea typeface="Courier New"/>
                <a:cs typeface="Courier New"/>
                <a:sym typeface="Courier New"/>
              </a:rPr>
              <a:t>  | empty</a:t>
            </a:r>
          </a:p>
          <a:p>
            <a:pPr>
              <a:buNone/>
            </a:pPr>
            <a:r>
              <a:rPr lang="en" sz="3600">
                <a:latin typeface="Courier New"/>
                <a:ea typeface="Courier New"/>
                <a:cs typeface="Courier New"/>
                <a:sym typeface="Courier New"/>
              </a:rPr>
              <a:t>  | link(item, a-list :: List)</a:t>
            </a:r>
          </a:p>
          <a:p>
            <a:pPr>
              <a:buNone/>
            </a:pPr>
            <a:r>
              <a:rPr lang="en" sz="3600">
                <a:latin typeface="Courier New"/>
                <a:ea typeface="Courier New"/>
                <a:cs typeface="Courier New"/>
                <a:sym typeface="Courier New"/>
              </a:rPr>
              <a:t>end</a:t>
            </a:r>
          </a:p>
        </p:txBody>
      </p:sp>
    </p:spTree>
    <p:extLst>
      <p:ext uri="{BB962C8B-B14F-4D97-AF65-F5344CB8AC3E}">
        <p14:creationId xmlns:p14="http://schemas.microsoft.com/office/powerpoint/2010/main" val="1899903263"/>
      </p:ext>
    </p:extLst>
  </p:cSld>
  <p:clrMapOvr>
    <a:masterClrMapping/>
  </p:clrMapOvr>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1601825"/>
            <a:ext cx="8520600" cy="2052600"/>
          </a:xfrm>
          <a:prstGeom prst="rect">
            <a:avLst/>
          </a:prstGeom>
        </p:spPr>
        <p:txBody>
          <a:bodyPr vert="horz" lIns="91425" tIns="91425" rIns="91425" bIns="91425" rtlCol="0" anchor="b" anchorCtr="0">
            <a:noAutofit/>
          </a:bodyPr>
          <a:lstStyle/>
          <a:p>
            <a:pPr>
              <a:spcBef>
                <a:spcPts val="0"/>
              </a:spcBef>
            </a:pPr>
            <a:endParaRPr/>
          </a:p>
        </p:txBody>
      </p:sp>
      <p:sp>
        <p:nvSpPr>
          <p:cNvPr id="55" name="Shape 55"/>
          <p:cNvSpPr txBox="1">
            <a:spLocks noGrp="1"/>
          </p:cNvSpPr>
          <p:nvPr>
            <p:ph type="subTitle" idx="1"/>
          </p:nvPr>
        </p:nvSpPr>
        <p:spPr>
          <a:xfrm>
            <a:off x="311700" y="3691375"/>
            <a:ext cx="8520600" cy="792600"/>
          </a:xfrm>
          <a:prstGeom prst="rect">
            <a:avLst/>
          </a:prstGeom>
        </p:spPr>
        <p:txBody>
          <a:bodyPr vert="horz" lIns="91425" tIns="91425" rIns="91425" bIns="91425" rtlCol="0" anchor="t" anchorCtr="0">
            <a:noAutofit/>
          </a:bodyPr>
          <a:lstStyle/>
          <a:p>
            <a:pPr>
              <a:spcBef>
                <a:spcPts val="0"/>
              </a:spcBef>
            </a:pPr>
            <a:endParaRPr/>
          </a:p>
        </p:txBody>
      </p:sp>
    </p:spTree>
    <p:extLst>
      <p:ext uri="{BB962C8B-B14F-4D97-AF65-F5344CB8AC3E}">
        <p14:creationId xmlns:p14="http://schemas.microsoft.com/office/powerpoint/2010/main" val="3471370085"/>
      </p:ext>
    </p:extLst>
  </p:cSld>
  <p:clrMapOvr>
    <a:masterClrMapping/>
  </p:clrMapOvr>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r>
              <a:rPr lang="en"/>
              <a:t>Recursive Data Definition</a:t>
            </a:r>
          </a:p>
        </p:txBody>
      </p:sp>
      <p:sp>
        <p:nvSpPr>
          <p:cNvPr id="61" name="Shape 61"/>
          <p:cNvSpPr txBox="1">
            <a:spLocks noGrp="1"/>
          </p:cNvSpPr>
          <p:nvPr>
            <p:ph type="body" idx="1"/>
          </p:nvPr>
        </p:nvSpPr>
        <p:spPr>
          <a:xfrm>
            <a:off x="311700" y="2009725"/>
            <a:ext cx="8520600" cy="3416400"/>
          </a:xfrm>
          <a:prstGeom prst="rect">
            <a:avLst/>
          </a:prstGeom>
        </p:spPr>
        <p:txBody>
          <a:bodyPr vert="horz" lIns="91425" tIns="91425" rIns="91425" bIns="91425" rtlCol="0" anchor="t" anchorCtr="0">
            <a:noAutofit/>
          </a:bodyPr>
          <a:lstStyle/>
          <a:p>
            <a:pPr>
              <a:buNone/>
            </a:pPr>
            <a:r>
              <a:rPr lang="en" sz="3000">
                <a:latin typeface="Courier New"/>
                <a:ea typeface="Courier New"/>
                <a:cs typeface="Courier New"/>
                <a:sym typeface="Courier New"/>
              </a:rPr>
              <a:t>data List:</a:t>
            </a:r>
          </a:p>
          <a:p>
            <a:pPr>
              <a:buNone/>
            </a:pPr>
            <a:r>
              <a:rPr lang="en" sz="3000">
                <a:latin typeface="Courier New"/>
                <a:ea typeface="Courier New"/>
                <a:cs typeface="Courier New"/>
                <a:sym typeface="Courier New"/>
              </a:rPr>
              <a:t>  | empty</a:t>
            </a:r>
          </a:p>
          <a:p>
            <a:pPr>
              <a:buNone/>
            </a:pPr>
            <a:r>
              <a:rPr lang="en" sz="3000">
                <a:latin typeface="Courier New"/>
                <a:ea typeface="Courier New"/>
                <a:cs typeface="Courier New"/>
                <a:sym typeface="Courier New"/>
              </a:rPr>
              <a:t>  | link(an-item, a-list :: List)</a:t>
            </a:r>
          </a:p>
          <a:p>
            <a:pPr>
              <a:buNone/>
            </a:pPr>
            <a:r>
              <a:rPr lang="en" sz="3000">
                <a:latin typeface="Courier New"/>
                <a:ea typeface="Courier New"/>
                <a:cs typeface="Courier New"/>
                <a:sym typeface="Courier New"/>
              </a:rPr>
              <a:t>end</a:t>
            </a:r>
          </a:p>
        </p:txBody>
      </p:sp>
    </p:spTree>
    <p:extLst>
      <p:ext uri="{BB962C8B-B14F-4D97-AF65-F5344CB8AC3E}">
        <p14:creationId xmlns:p14="http://schemas.microsoft.com/office/powerpoint/2010/main" val="2059087159"/>
      </p:ext>
    </p:extLst>
  </p:cSld>
  <p:clrMapOvr>
    <a:masterClrMapping/>
  </p:clrMapOvr>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r>
              <a:rPr lang="en"/>
              <a:t>Accessing parts of a list</a:t>
            </a:r>
          </a:p>
        </p:txBody>
      </p:sp>
      <p:sp>
        <p:nvSpPr>
          <p:cNvPr id="67" name="Shape 67"/>
          <p:cNvSpPr txBox="1">
            <a:spLocks noGrp="1"/>
          </p:cNvSpPr>
          <p:nvPr>
            <p:ph type="body" idx="1"/>
          </p:nvPr>
        </p:nvSpPr>
        <p:spPr>
          <a:xfrm>
            <a:off x="311700" y="2009725"/>
            <a:ext cx="8832300" cy="3416400"/>
          </a:xfrm>
          <a:prstGeom prst="rect">
            <a:avLst/>
          </a:prstGeom>
        </p:spPr>
        <p:txBody>
          <a:bodyPr vert="horz" lIns="91425" tIns="91425" rIns="91425" bIns="91425" rtlCol="0" anchor="t" anchorCtr="0">
            <a:noAutofit/>
          </a:bodyPr>
          <a:lstStyle/>
          <a:p>
            <a:pPr>
              <a:buNone/>
            </a:pPr>
            <a:r>
              <a:rPr lang="en" sz="3600" b="1" i="1">
                <a:latin typeface="Courier New"/>
                <a:ea typeface="Courier New"/>
                <a:cs typeface="Courier New"/>
                <a:sym typeface="Courier New"/>
              </a:rPr>
              <a:t>a-list</a:t>
            </a:r>
            <a:r>
              <a:rPr lang="en" sz="3600" b="1">
                <a:latin typeface="Courier New"/>
                <a:ea typeface="Courier New"/>
                <a:cs typeface="Courier New"/>
                <a:sym typeface="Courier New"/>
              </a:rPr>
              <a:t>.first -&gt; Item</a:t>
            </a:r>
          </a:p>
          <a:p>
            <a:pPr>
              <a:buNone/>
            </a:pPr>
            <a:r>
              <a:rPr lang="en" sz="3600">
                <a:latin typeface="Courier New"/>
                <a:ea typeface="Courier New"/>
                <a:cs typeface="Courier New"/>
                <a:sym typeface="Courier New"/>
              </a:rPr>
              <a:t>Accesses the first item</a:t>
            </a:r>
          </a:p>
          <a:p>
            <a:pPr>
              <a:buNone/>
            </a:pPr>
            <a:r>
              <a:rPr lang="en" sz="3600" b="1" i="1">
                <a:latin typeface="Courier New"/>
                <a:ea typeface="Courier New"/>
                <a:cs typeface="Courier New"/>
                <a:sym typeface="Courier New"/>
              </a:rPr>
              <a:t>a-list</a:t>
            </a:r>
            <a:r>
              <a:rPr lang="en" sz="3600" b="1">
                <a:latin typeface="Courier New"/>
                <a:ea typeface="Courier New"/>
                <a:cs typeface="Courier New"/>
                <a:sym typeface="Courier New"/>
              </a:rPr>
              <a:t>.rest -&gt; List</a:t>
            </a:r>
          </a:p>
          <a:p>
            <a:pPr>
              <a:buNone/>
            </a:pPr>
            <a:r>
              <a:rPr lang="en" sz="3600">
                <a:latin typeface="Courier New"/>
                <a:ea typeface="Courier New"/>
                <a:cs typeface="Courier New"/>
                <a:sym typeface="Courier New"/>
              </a:rPr>
              <a:t>Accesses all but the first item</a:t>
            </a:r>
          </a:p>
        </p:txBody>
      </p:sp>
    </p:spTree>
    <p:extLst>
      <p:ext uri="{BB962C8B-B14F-4D97-AF65-F5344CB8AC3E}">
        <p14:creationId xmlns:p14="http://schemas.microsoft.com/office/powerpoint/2010/main" val="774852696"/>
      </p:ext>
    </p:extLst>
  </p:cSld>
  <p:clrMapOvr>
    <a:masterClrMapping/>
  </p:clrMapOvr>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r>
              <a:rPr lang="en"/>
              <a:t>Assignments that will be graded over break</a:t>
            </a:r>
          </a:p>
        </p:txBody>
      </p:sp>
      <p:sp>
        <p:nvSpPr>
          <p:cNvPr id="73" name="Shape 73"/>
          <p:cNvSpPr txBox="1">
            <a:spLocks noGrp="1"/>
          </p:cNvSpPr>
          <p:nvPr>
            <p:ph type="body" idx="1"/>
          </p:nvPr>
        </p:nvSpPr>
        <p:spPr>
          <a:xfrm>
            <a:off x="0" y="2158650"/>
            <a:ext cx="9144000" cy="2540700"/>
          </a:xfrm>
          <a:prstGeom prst="rect">
            <a:avLst/>
          </a:prstGeom>
        </p:spPr>
        <p:txBody>
          <a:bodyPr vert="horz" lIns="91425" tIns="91425" rIns="91425" bIns="91425" rtlCol="0" anchor="t" anchorCtr="0">
            <a:noAutofit/>
          </a:bodyPr>
          <a:lstStyle/>
          <a:p>
            <a:pPr>
              <a:buNone/>
            </a:pPr>
            <a:r>
              <a:rPr lang="en" b="1">
                <a:solidFill>
                  <a:srgbClr val="000000"/>
                </a:solidFill>
                <a:latin typeface="Courier New"/>
                <a:ea typeface="Courier New"/>
                <a:cs typeface="Courier New"/>
                <a:sym typeface="Courier New"/>
              </a:rPr>
              <a:t>04.04 - Introduction to Lists         - Practice   - Formative</a:t>
            </a:r>
          </a:p>
          <a:p>
            <a:pPr>
              <a:buNone/>
            </a:pPr>
            <a:r>
              <a:rPr lang="en" b="1">
                <a:solidFill>
                  <a:srgbClr val="000000"/>
                </a:solidFill>
                <a:latin typeface="Courier New"/>
                <a:ea typeface="Courier New"/>
                <a:cs typeface="Courier New"/>
                <a:sym typeface="Courier New"/>
              </a:rPr>
              <a:t>04.02 - Introduction to Compound Data - Reading    - Formative</a:t>
            </a:r>
          </a:p>
          <a:p>
            <a:pPr>
              <a:buNone/>
            </a:pPr>
            <a:r>
              <a:rPr lang="en" b="1">
                <a:solidFill>
                  <a:srgbClr val="000000"/>
                </a:solidFill>
                <a:latin typeface="Courier New"/>
                <a:ea typeface="Courier New"/>
                <a:cs typeface="Courier New"/>
                <a:sym typeface="Courier New"/>
              </a:rPr>
              <a:t>04.00 - Compound Data                 - Practice   - Formative</a:t>
            </a:r>
          </a:p>
          <a:p>
            <a:pPr>
              <a:buNone/>
            </a:pPr>
            <a:r>
              <a:rPr lang="en" b="1">
                <a:solidFill>
                  <a:srgbClr val="000000"/>
                </a:solidFill>
                <a:latin typeface="Courier New"/>
                <a:ea typeface="Courier New"/>
                <a:cs typeface="Courier New"/>
                <a:sym typeface="Courier New"/>
              </a:rPr>
              <a:t>03.10 - Video Game Program Code       - Pyret File - Summative</a:t>
            </a:r>
          </a:p>
          <a:p>
            <a:pPr>
              <a:buNone/>
            </a:pPr>
            <a:r>
              <a:rPr lang="en" b="1">
                <a:solidFill>
                  <a:srgbClr val="000000"/>
                </a:solidFill>
                <a:latin typeface="Courier New"/>
                <a:ea typeface="Courier New"/>
                <a:cs typeface="Courier New"/>
                <a:sym typeface="Courier New"/>
              </a:rPr>
              <a:t>03.10 - Video Game Program Analysis   - Google Doc - Summative</a:t>
            </a:r>
          </a:p>
        </p:txBody>
      </p:sp>
    </p:spTree>
    <p:extLst>
      <p:ext uri="{BB962C8B-B14F-4D97-AF65-F5344CB8AC3E}">
        <p14:creationId xmlns:p14="http://schemas.microsoft.com/office/powerpoint/2010/main" val="1224080272"/>
      </p:ext>
    </p:extLst>
  </p:cSld>
  <p:clrMapOvr>
    <a:masterClrMapping/>
  </p:clrMapOvr>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992766"/>
            <a:ext cx="8520600" cy="2736900"/>
          </a:xfrm>
          <a:prstGeom prst="rect">
            <a:avLst/>
          </a:prstGeom>
        </p:spPr>
        <p:txBody>
          <a:bodyPr lIns="91425" tIns="91425" rIns="91425" bIns="91425" anchor="b" anchorCtr="0">
            <a:noAutofit/>
          </a:bodyPr>
          <a:lstStyle/>
          <a:p>
            <a:pPr lvl="0">
              <a:spcBef>
                <a:spcPts val="0"/>
              </a:spcBef>
              <a:buNone/>
            </a:pPr>
            <a:endParaRPr/>
          </a:p>
        </p:txBody>
      </p:sp>
      <p:sp>
        <p:nvSpPr>
          <p:cNvPr id="55" name="Shape 55"/>
          <p:cNvSpPr txBox="1">
            <a:spLocks noGrp="1"/>
          </p:cNvSpPr>
          <p:nvPr>
            <p:ph type="subTitle" idx="1"/>
          </p:nvPr>
        </p:nvSpPr>
        <p:spPr>
          <a:xfrm>
            <a:off x="311700" y="3778833"/>
            <a:ext cx="8520600" cy="10569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9369178"/>
      </p:ext>
    </p:extLst>
  </p:cSld>
  <p:clrMapOvr>
    <a:masterClrMapping/>
  </p:clrMapOvr>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ctrTitle"/>
          </p:nvPr>
        </p:nvSpPr>
        <p:spPr>
          <a:xfrm>
            <a:off x="311708" y="992766"/>
            <a:ext cx="8520600" cy="2736900"/>
          </a:xfrm>
          <a:prstGeom prst="rect">
            <a:avLst/>
          </a:prstGeom>
        </p:spPr>
        <p:txBody>
          <a:bodyPr lIns="91425" tIns="91425" rIns="91425" bIns="91425" anchor="b" anchorCtr="0">
            <a:noAutofit/>
          </a:bodyPr>
          <a:lstStyle/>
          <a:p>
            <a:pPr lvl="0">
              <a:spcBef>
                <a:spcPts val="0"/>
              </a:spcBef>
              <a:buNone/>
            </a:pPr>
            <a:r>
              <a:rPr lang="en" u="sng">
                <a:solidFill>
                  <a:schemeClr val="hlink"/>
                </a:solidFill>
                <a:hlinkClick r:id="rId3"/>
              </a:rPr>
              <a:t>By the end of the year</a:t>
            </a:r>
          </a:p>
        </p:txBody>
      </p:sp>
      <p:sp>
        <p:nvSpPr>
          <p:cNvPr id="61" name="Shape 61"/>
          <p:cNvSpPr txBox="1">
            <a:spLocks noGrp="1"/>
          </p:cNvSpPr>
          <p:nvPr>
            <p:ph type="subTitle" idx="1"/>
          </p:nvPr>
        </p:nvSpPr>
        <p:spPr>
          <a:xfrm>
            <a:off x="311700" y="3778833"/>
            <a:ext cx="8520600" cy="10569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99254200"/>
      </p:ext>
    </p:extLst>
  </p:cSld>
  <p:clrMapOvr>
    <a:masterClrMapping/>
  </p:clrMapOvr>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Conditional Data</a:t>
            </a:r>
          </a:p>
        </p:txBody>
      </p:sp>
      <p:sp>
        <p:nvSpPr>
          <p:cNvPr id="67" name="Shape 6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Clr>
                <a:schemeClr val="dk1"/>
              </a:buClr>
              <a:buSzPct val="55000"/>
              <a:buFont typeface="Arial"/>
              <a:buNone/>
            </a:pPr>
            <a:r>
              <a:rPr lang="en" sz="2000">
                <a:solidFill>
                  <a:srgbClr val="000000"/>
                </a:solidFill>
                <a:latin typeface="Droid Sans Mono"/>
                <a:ea typeface="Droid Sans Mono"/>
                <a:cs typeface="Droid Sans Mono"/>
                <a:sym typeface="Droid Sans Mono"/>
              </a:rPr>
              <a:t>data Animal:</a:t>
            </a:r>
          </a:p>
          <a:p>
            <a:pPr lvl="0">
              <a:spcBef>
                <a:spcPts val="0"/>
              </a:spcBef>
              <a:buClr>
                <a:schemeClr val="dk1"/>
              </a:buClr>
              <a:buSzPct val="55000"/>
              <a:buFont typeface="Arial"/>
              <a:buNone/>
            </a:pPr>
            <a:r>
              <a:rPr lang="en" sz="2000">
                <a:solidFill>
                  <a:srgbClr val="000000"/>
                </a:solidFill>
                <a:latin typeface="Droid Sans Mono"/>
                <a:ea typeface="Droid Sans Mono"/>
                <a:cs typeface="Droid Sans Mono"/>
                <a:sym typeface="Droid Sans Mono"/>
              </a:rPr>
              <a:t>  | boa(name :: String, length :: Number)</a:t>
            </a:r>
          </a:p>
          <a:p>
            <a:pPr lvl="0">
              <a:spcBef>
                <a:spcPts val="0"/>
              </a:spcBef>
              <a:buClr>
                <a:schemeClr val="dk1"/>
              </a:buClr>
              <a:buSzPct val="55000"/>
              <a:buFont typeface="Arial"/>
              <a:buNone/>
            </a:pPr>
            <a:r>
              <a:rPr lang="en" sz="2000">
                <a:solidFill>
                  <a:srgbClr val="000000"/>
                </a:solidFill>
                <a:latin typeface="Droid Sans Mono"/>
                <a:ea typeface="Droid Sans Mono"/>
                <a:cs typeface="Droid Sans Mono"/>
                <a:sym typeface="Droid Sans Mono"/>
              </a:rPr>
              <a:t>  | armadillo(name :: String, liveness :: Boolean)</a:t>
            </a:r>
          </a:p>
          <a:p>
            <a:pPr lvl="0">
              <a:spcBef>
                <a:spcPts val="0"/>
              </a:spcBef>
              <a:buClr>
                <a:schemeClr val="dk1"/>
              </a:buClr>
              <a:buSzPct val="55000"/>
              <a:buFont typeface="Arial"/>
              <a:buNone/>
            </a:pPr>
            <a:r>
              <a:rPr lang="en" sz="2000">
                <a:solidFill>
                  <a:srgbClr val="000000"/>
                </a:solidFill>
                <a:latin typeface="Droid Sans Mono"/>
                <a:ea typeface="Droid Sans Mono"/>
                <a:cs typeface="Droid Sans Mono"/>
                <a:sym typeface="Droid Sans Mono"/>
              </a:rPr>
              <a:t>end</a:t>
            </a:r>
          </a:p>
          <a:p>
            <a:pPr lvl="0">
              <a:spcBef>
                <a:spcPts val="0"/>
              </a:spcBef>
              <a:buNone/>
            </a:pPr>
            <a:endParaRPr sz="2000">
              <a:solidFill>
                <a:srgbClr val="000000"/>
              </a:solidFill>
              <a:latin typeface="Droid Sans Mono"/>
              <a:ea typeface="Droid Sans Mono"/>
              <a:cs typeface="Droid Sans Mono"/>
              <a:sym typeface="Droid Sans Mono"/>
            </a:endParaRPr>
          </a:p>
        </p:txBody>
      </p:sp>
    </p:spTree>
    <p:extLst>
      <p:ext uri="{BB962C8B-B14F-4D97-AF65-F5344CB8AC3E}">
        <p14:creationId xmlns:p14="http://schemas.microsoft.com/office/powerpoint/2010/main" val="2589110290"/>
      </p:ext>
    </p:extLst>
  </p:cSld>
  <p:clrMapOvr>
    <a:masterClrMapping/>
  </p:clrMapOvr>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How would you annotate these examples?</a:t>
            </a:r>
          </a:p>
        </p:txBody>
      </p:sp>
      <p:sp>
        <p:nvSpPr>
          <p:cNvPr id="73" name="Shape 7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Clr>
                <a:schemeClr val="dk1"/>
              </a:buClr>
              <a:buSzPct val="55000"/>
              <a:buFont typeface="Arial"/>
              <a:buNone/>
            </a:pPr>
            <a:r>
              <a:rPr lang="en"/>
              <a:t>b1 :: ____________ = boa("Alice", 10)</a:t>
            </a:r>
          </a:p>
          <a:p>
            <a:pPr lvl="0">
              <a:spcBef>
                <a:spcPts val="0"/>
              </a:spcBef>
              <a:buClr>
                <a:schemeClr val="dk1"/>
              </a:buClr>
              <a:buSzPct val="55000"/>
              <a:buFont typeface="Arial"/>
              <a:buNone/>
            </a:pPr>
            <a:r>
              <a:rPr lang="en"/>
              <a:t>b2 :: ____________ = boa("Bob", 8)</a:t>
            </a:r>
          </a:p>
          <a:p>
            <a:pPr lvl="0">
              <a:spcBef>
                <a:spcPts val="0"/>
              </a:spcBef>
              <a:buNone/>
            </a:pPr>
            <a:r>
              <a:rPr lang="en"/>
              <a:t>a1 :: ____________ = armadillo("Glypto", true)</a:t>
            </a:r>
          </a:p>
        </p:txBody>
      </p:sp>
    </p:spTree>
    <p:extLst>
      <p:ext uri="{BB962C8B-B14F-4D97-AF65-F5344CB8AC3E}">
        <p14:creationId xmlns:p14="http://schemas.microsoft.com/office/powerpoint/2010/main" val="20779032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p:txBody>
          <a:bodyPr/>
          <a:lstStyle/>
          <a:p>
            <a:pPr lvl="0"/>
            <a:r>
              <a:rPr lang="en"/>
              <a:t>Circles of evaluation</a:t>
            </a:r>
          </a:p>
        </p:txBody>
      </p:sp>
      <p:sp>
        <p:nvSpPr>
          <p:cNvPr id="147" name="Shape 147"/>
          <p:cNvSpPr txBox="1">
            <a:spLocks noGrp="1"/>
          </p:cNvSpPr>
          <p:nvPr>
            <p:ph idx="1"/>
          </p:nvPr>
        </p:nvSpPr>
        <p:spPr/>
        <p:txBody>
          <a:bodyPr/>
          <a:lstStyle/>
          <a:p>
            <a:pPr lvl="0"/>
            <a:r>
              <a:rPr lang="en"/>
              <a:t>(* 5  10)</a:t>
            </a:r>
          </a:p>
          <a:p>
            <a:pPr lvl="0"/>
            <a:endParaRPr lang="en"/>
          </a:p>
          <a:p>
            <a:pPr lvl="0"/>
            <a:endParaRPr lang="en"/>
          </a:p>
        </p:txBody>
      </p:sp>
      <p:sp>
        <p:nvSpPr>
          <p:cNvPr id="148" name="Shape 148"/>
          <p:cNvSpPr/>
          <p:nvPr/>
        </p:nvSpPr>
        <p:spPr>
          <a:xfrm>
            <a:off x="2575250" y="2459050"/>
            <a:ext cx="4275900" cy="3019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49" name="Shape 149"/>
          <p:cNvCxnSpPr>
            <a:stCxn id="148" idx="1"/>
            <a:endCxn id="148" idx="7"/>
          </p:cNvCxnSpPr>
          <p:nvPr/>
        </p:nvCxnSpPr>
        <p:spPr>
          <a:xfrm>
            <a:off x="3201441" y="2901201"/>
            <a:ext cx="3023400" cy="0"/>
          </a:xfrm>
          <a:prstGeom prst="straightConnector1">
            <a:avLst/>
          </a:prstGeom>
          <a:noFill/>
          <a:ln w="9525" cap="flat" cmpd="sng">
            <a:solidFill>
              <a:schemeClr val="dk2"/>
            </a:solidFill>
            <a:prstDash val="solid"/>
            <a:round/>
            <a:headEnd type="none" w="lg" len="lg"/>
            <a:tailEnd type="none" w="lg" len="lg"/>
          </a:ln>
        </p:spPr>
      </p:cxnSp>
      <p:sp>
        <p:nvSpPr>
          <p:cNvPr id="150" name="Shape 150"/>
          <p:cNvSpPr txBox="1"/>
          <p:nvPr/>
        </p:nvSpPr>
        <p:spPr>
          <a:xfrm>
            <a:off x="3838800" y="2477600"/>
            <a:ext cx="1748700" cy="423600"/>
          </a:xfrm>
          <a:prstGeom prst="rect">
            <a:avLst/>
          </a:prstGeom>
          <a:noFill/>
          <a:ln>
            <a:noFill/>
          </a:ln>
        </p:spPr>
        <p:txBody>
          <a:bodyPr lIns="91425" tIns="91425" rIns="91425" bIns="91425" anchor="t" anchorCtr="0">
            <a:noAutofit/>
          </a:bodyPr>
          <a:lstStyle/>
          <a:p>
            <a:pPr lvl="0" algn="ctr" rtl="0">
              <a:spcBef>
                <a:spcPts val="0"/>
              </a:spcBef>
              <a:buNone/>
            </a:pPr>
            <a:r>
              <a:rPr lang="en" sz="2400"/>
              <a:t>*</a:t>
            </a:r>
          </a:p>
        </p:txBody>
      </p:sp>
      <p:sp>
        <p:nvSpPr>
          <p:cNvPr id="151" name="Shape 151"/>
          <p:cNvSpPr txBox="1"/>
          <p:nvPr/>
        </p:nvSpPr>
        <p:spPr>
          <a:xfrm>
            <a:off x="3500384" y="3715900"/>
            <a:ext cx="778800" cy="724200"/>
          </a:xfrm>
          <a:prstGeom prst="rect">
            <a:avLst/>
          </a:prstGeom>
          <a:noFill/>
          <a:ln>
            <a:noFill/>
          </a:ln>
        </p:spPr>
        <p:txBody>
          <a:bodyPr lIns="91425" tIns="91425" rIns="91425" bIns="91425" anchor="t" anchorCtr="0">
            <a:noAutofit/>
          </a:bodyPr>
          <a:lstStyle/>
          <a:p>
            <a:pPr lvl="0" rtl="0">
              <a:spcBef>
                <a:spcPts val="0"/>
              </a:spcBef>
              <a:buNone/>
            </a:pPr>
            <a:r>
              <a:rPr lang="en" sz="2400"/>
              <a:t>5</a:t>
            </a:r>
          </a:p>
        </p:txBody>
      </p:sp>
      <p:sp>
        <p:nvSpPr>
          <p:cNvPr id="152" name="Shape 152"/>
          <p:cNvSpPr txBox="1"/>
          <p:nvPr/>
        </p:nvSpPr>
        <p:spPr>
          <a:xfrm>
            <a:off x="5302525" y="3715900"/>
            <a:ext cx="1052100" cy="724200"/>
          </a:xfrm>
          <a:prstGeom prst="rect">
            <a:avLst/>
          </a:prstGeom>
          <a:noFill/>
          <a:ln>
            <a:noFill/>
          </a:ln>
        </p:spPr>
        <p:txBody>
          <a:bodyPr lIns="91425" tIns="91425" rIns="91425" bIns="91425" anchor="t" anchorCtr="0">
            <a:noAutofit/>
          </a:bodyPr>
          <a:lstStyle/>
          <a:p>
            <a:pPr lvl="0" rtl="0">
              <a:spcBef>
                <a:spcPts val="0"/>
              </a:spcBef>
              <a:buNone/>
            </a:pPr>
            <a:r>
              <a:rPr lang="en" sz="2400"/>
              <a:t>10</a:t>
            </a:r>
          </a:p>
        </p:txBody>
      </p:sp>
    </p:spTree>
    <p:extLst>
      <p:ext uri="{BB962C8B-B14F-4D97-AF65-F5344CB8AC3E}">
        <p14:creationId xmlns:p14="http://schemas.microsoft.com/office/powerpoint/2010/main" val="2266049380"/>
      </p:ext>
    </p:extLst>
  </p:cSld>
  <p:clrMapOvr>
    <a:masterClrMapping/>
  </p:clrMapOvr>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How would access the name of b1?</a:t>
            </a:r>
          </a:p>
        </p:txBody>
      </p:sp>
      <p:sp>
        <p:nvSpPr>
          <p:cNvPr id="79" name="Shape 79"/>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b1 :: Animal = boa("Alice", 10)</a:t>
            </a:r>
          </a:p>
          <a:p>
            <a:pPr lvl="0" rtl="0">
              <a:spcBef>
                <a:spcPts val="0"/>
              </a:spcBef>
              <a:buNone/>
            </a:pPr>
            <a:r>
              <a:rPr lang="en"/>
              <a:t>b2 :: </a:t>
            </a:r>
            <a:r>
              <a:rPr lang="en">
                <a:solidFill>
                  <a:schemeClr val="dk1"/>
                </a:solidFill>
              </a:rPr>
              <a:t>Animal</a:t>
            </a:r>
            <a:r>
              <a:rPr lang="en"/>
              <a:t> = boa("Bob", 8)</a:t>
            </a:r>
          </a:p>
          <a:p>
            <a:pPr lvl="0" rtl="0">
              <a:spcBef>
                <a:spcPts val="0"/>
              </a:spcBef>
              <a:buNone/>
            </a:pPr>
            <a:r>
              <a:rPr lang="en"/>
              <a:t>a1 :: </a:t>
            </a:r>
            <a:r>
              <a:rPr lang="en">
                <a:solidFill>
                  <a:schemeClr val="dk1"/>
                </a:solidFill>
              </a:rPr>
              <a:t>Animal</a:t>
            </a:r>
            <a:r>
              <a:rPr lang="en"/>
              <a:t> = armadillo("Glypto", true)</a:t>
            </a:r>
          </a:p>
        </p:txBody>
      </p:sp>
    </p:spTree>
    <p:extLst>
      <p:ext uri="{BB962C8B-B14F-4D97-AF65-F5344CB8AC3E}">
        <p14:creationId xmlns:p14="http://schemas.microsoft.com/office/powerpoint/2010/main" val="1271263399"/>
      </p:ext>
    </p:extLst>
  </p:cSld>
  <p:clrMapOvr>
    <a:masterClrMapping/>
  </p:clrMapOvr>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How would access the liveness of a1?</a:t>
            </a:r>
          </a:p>
        </p:txBody>
      </p:sp>
      <p:sp>
        <p:nvSpPr>
          <p:cNvPr id="85" name="Shape 85"/>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b1 :: </a:t>
            </a:r>
            <a:r>
              <a:rPr lang="en">
                <a:solidFill>
                  <a:schemeClr val="dk1"/>
                </a:solidFill>
              </a:rPr>
              <a:t>Animal</a:t>
            </a:r>
            <a:r>
              <a:rPr lang="en"/>
              <a:t> = boa("Alice", 10)</a:t>
            </a:r>
          </a:p>
          <a:p>
            <a:pPr lvl="0" rtl="0">
              <a:spcBef>
                <a:spcPts val="0"/>
              </a:spcBef>
              <a:buNone/>
            </a:pPr>
            <a:r>
              <a:rPr lang="en"/>
              <a:t>b2 :: </a:t>
            </a:r>
            <a:r>
              <a:rPr lang="en">
                <a:solidFill>
                  <a:schemeClr val="dk1"/>
                </a:solidFill>
              </a:rPr>
              <a:t>Animal</a:t>
            </a:r>
            <a:r>
              <a:rPr lang="en"/>
              <a:t> = boa("Bob", 8)</a:t>
            </a:r>
          </a:p>
          <a:p>
            <a:pPr lvl="0" rtl="0">
              <a:spcBef>
                <a:spcPts val="0"/>
              </a:spcBef>
              <a:buNone/>
            </a:pPr>
            <a:r>
              <a:rPr lang="en"/>
              <a:t>a1 :: </a:t>
            </a:r>
            <a:r>
              <a:rPr lang="en">
                <a:solidFill>
                  <a:schemeClr val="dk1"/>
                </a:solidFill>
              </a:rPr>
              <a:t>Animal</a:t>
            </a:r>
            <a:r>
              <a:rPr lang="en"/>
              <a:t> = armadillo("Glypto", true)</a:t>
            </a:r>
          </a:p>
        </p:txBody>
      </p:sp>
    </p:spTree>
    <p:extLst>
      <p:ext uri="{BB962C8B-B14F-4D97-AF65-F5344CB8AC3E}">
        <p14:creationId xmlns:p14="http://schemas.microsoft.com/office/powerpoint/2010/main" val="2304602547"/>
      </p:ext>
    </p:extLst>
  </p:cSld>
  <p:clrMapOvr>
    <a:masterClrMapping/>
  </p:clrMapOvr>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Conditional data with one structured condition</a:t>
            </a:r>
          </a:p>
        </p:txBody>
      </p:sp>
      <p:sp>
        <p:nvSpPr>
          <p:cNvPr id="91" name="Shape 9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data ITunesSong: song(name, singer, year) end</a:t>
            </a:r>
          </a:p>
          <a:p>
            <a:pPr lvl="0">
              <a:spcBef>
                <a:spcPts val="0"/>
              </a:spcBef>
              <a:buNone/>
            </a:pPr>
            <a:endParaRPr/>
          </a:p>
          <a:p>
            <a:pPr lvl="0">
              <a:spcBef>
                <a:spcPts val="0"/>
              </a:spcBef>
              <a:buNone/>
            </a:pPr>
            <a:r>
              <a:rPr lang="en"/>
              <a:t>Or</a:t>
            </a:r>
          </a:p>
          <a:p>
            <a:pPr lvl="0">
              <a:spcBef>
                <a:spcPts val="0"/>
              </a:spcBef>
              <a:buNone/>
            </a:pPr>
            <a:endParaRPr/>
          </a:p>
          <a:p>
            <a:pPr lvl="0">
              <a:spcBef>
                <a:spcPts val="0"/>
              </a:spcBef>
              <a:buNone/>
            </a:pPr>
            <a:r>
              <a:rPr lang="en"/>
              <a:t>data </a:t>
            </a:r>
            <a:r>
              <a:rPr lang="en">
                <a:solidFill>
                  <a:schemeClr val="dk1"/>
                </a:solidFill>
              </a:rPr>
              <a:t>ITunesSong:</a:t>
            </a:r>
          </a:p>
          <a:p>
            <a:pPr lvl="0">
              <a:spcBef>
                <a:spcPts val="0"/>
              </a:spcBef>
              <a:buNone/>
            </a:pPr>
            <a:r>
              <a:rPr lang="en"/>
              <a:t>  | song(name, singer, year) </a:t>
            </a:r>
          </a:p>
          <a:p>
            <a:pPr lvl="0">
              <a:spcBef>
                <a:spcPts val="0"/>
              </a:spcBef>
              <a:buNone/>
            </a:pPr>
            <a:r>
              <a:rPr lang="en"/>
              <a:t>end</a:t>
            </a:r>
          </a:p>
        </p:txBody>
      </p:sp>
    </p:spTree>
    <p:extLst>
      <p:ext uri="{BB962C8B-B14F-4D97-AF65-F5344CB8AC3E}">
        <p14:creationId xmlns:p14="http://schemas.microsoft.com/office/powerpoint/2010/main" val="3022108051"/>
      </p:ext>
    </p:extLst>
  </p:cSld>
  <p:clrMapOvr>
    <a:masterClrMapping/>
  </p:clrMapOvr>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Conditional data with one structured condition</a:t>
            </a:r>
          </a:p>
        </p:txBody>
      </p:sp>
      <p:sp>
        <p:nvSpPr>
          <p:cNvPr id="97" name="Shape 9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data ITunesSong: song(name, singer, year) end</a:t>
            </a:r>
          </a:p>
          <a:p>
            <a:pPr lvl="0" rtl="0">
              <a:spcBef>
                <a:spcPts val="0"/>
              </a:spcBef>
              <a:buNone/>
            </a:pPr>
            <a:endParaRPr/>
          </a:p>
          <a:p>
            <a:pPr lvl="0">
              <a:spcBef>
                <a:spcPts val="0"/>
              </a:spcBef>
              <a:buNone/>
            </a:pPr>
            <a:r>
              <a:rPr lang="en"/>
              <a:t>Create three examples of songs.</a:t>
            </a:r>
          </a:p>
          <a:p>
            <a:pPr lvl="0" rtl="0">
              <a:spcBef>
                <a:spcPts val="0"/>
              </a:spcBef>
              <a:buNone/>
            </a:pPr>
            <a:endParaRPr/>
          </a:p>
        </p:txBody>
      </p:sp>
    </p:spTree>
    <p:extLst>
      <p:ext uri="{BB962C8B-B14F-4D97-AF65-F5344CB8AC3E}">
        <p14:creationId xmlns:p14="http://schemas.microsoft.com/office/powerpoint/2010/main" val="4052797025"/>
      </p:ext>
    </p:extLst>
  </p:cSld>
  <p:clrMapOvr>
    <a:masterClrMapping/>
  </p:clrMapOvr>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Problem 1</a:t>
            </a:r>
          </a:p>
        </p:txBody>
      </p:sp>
      <p:sp>
        <p:nvSpPr>
          <p:cNvPr id="103" name="Shape 10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Let’s write a function that tells us how old a song is. </a:t>
            </a:r>
          </a:p>
        </p:txBody>
      </p:sp>
    </p:spTree>
    <p:extLst>
      <p:ext uri="{BB962C8B-B14F-4D97-AF65-F5344CB8AC3E}">
        <p14:creationId xmlns:p14="http://schemas.microsoft.com/office/powerpoint/2010/main" val="1401134150"/>
      </p:ext>
    </p:extLst>
  </p:cSld>
  <p:clrMapOvr>
    <a:masterClrMapping/>
  </p:clrMapOvr>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09" name="Shape 109"/>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Let’s write a function that tells us how old a song is.</a:t>
            </a:r>
          </a:p>
          <a:p>
            <a:pPr lvl="0">
              <a:spcBef>
                <a:spcPts val="0"/>
              </a:spcBef>
              <a:buNone/>
            </a:pPr>
            <a:endParaRPr/>
          </a:p>
          <a:p>
            <a:pPr lvl="0" rtl="0">
              <a:spcBef>
                <a:spcPts val="0"/>
              </a:spcBef>
              <a:buNone/>
            </a:pPr>
            <a:r>
              <a:rPr lang="en"/>
              <a:t>What does the function consume? </a:t>
            </a:r>
          </a:p>
        </p:txBody>
      </p:sp>
    </p:spTree>
    <p:extLst>
      <p:ext uri="{BB962C8B-B14F-4D97-AF65-F5344CB8AC3E}">
        <p14:creationId xmlns:p14="http://schemas.microsoft.com/office/powerpoint/2010/main" val="1102283252"/>
      </p:ext>
    </p:extLst>
  </p:cSld>
  <p:clrMapOvr>
    <a:masterClrMapping/>
  </p:clrMapOvr>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15" name="Shape 115"/>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Let’s write a function that tells us how old a song is.</a:t>
            </a:r>
          </a:p>
          <a:p>
            <a:pPr lvl="0" rtl="0">
              <a:spcBef>
                <a:spcPts val="0"/>
              </a:spcBef>
              <a:buNone/>
            </a:pPr>
            <a:endParaRPr/>
          </a:p>
          <a:p>
            <a:pPr lvl="0" rtl="0">
              <a:spcBef>
                <a:spcPts val="0"/>
              </a:spcBef>
              <a:buNone/>
            </a:pPr>
            <a:r>
              <a:rPr lang="en"/>
              <a:t>What does the function produce? </a:t>
            </a:r>
          </a:p>
        </p:txBody>
      </p:sp>
    </p:spTree>
    <p:extLst>
      <p:ext uri="{BB962C8B-B14F-4D97-AF65-F5344CB8AC3E}">
        <p14:creationId xmlns:p14="http://schemas.microsoft.com/office/powerpoint/2010/main" val="2797815315"/>
      </p:ext>
    </p:extLst>
  </p:cSld>
  <p:clrMapOvr>
    <a:masterClrMapping/>
  </p:clrMapOvr>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21" name="Shape 12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This gives us a basic skeleton of the function.</a:t>
            </a:r>
          </a:p>
          <a:p>
            <a:pPr lvl="0">
              <a:spcBef>
                <a:spcPts val="0"/>
              </a:spcBef>
              <a:buNone/>
            </a:pPr>
            <a:endParaRPr/>
          </a:p>
          <a:p>
            <a:pPr lvl="0">
              <a:spcBef>
                <a:spcPts val="0"/>
              </a:spcBef>
              <a:buClr>
                <a:schemeClr val="dk1"/>
              </a:buClr>
              <a:buSzPct val="55000"/>
              <a:buFont typeface="Arial"/>
              <a:buNone/>
            </a:pPr>
            <a:r>
              <a:rPr lang="en"/>
              <a:t>fun song-age(s :: ITunesSong) -&gt; Number:</a:t>
            </a:r>
          </a:p>
          <a:p>
            <a:pPr lvl="0">
              <a:spcBef>
                <a:spcPts val="0"/>
              </a:spcBef>
              <a:buClr>
                <a:schemeClr val="dk1"/>
              </a:buClr>
              <a:buSzPct val="55000"/>
              <a:buFont typeface="Arial"/>
              <a:buNone/>
            </a:pPr>
            <a:r>
              <a:rPr lang="en"/>
              <a:t>  </a:t>
            </a:r>
            <a:r>
              <a:rPr lang="en" i="1"/>
              <a:t>&lt;song-age-body&gt;</a:t>
            </a:r>
          </a:p>
          <a:p>
            <a:pPr lvl="0">
              <a:spcBef>
                <a:spcPts val="0"/>
              </a:spcBef>
              <a:buClr>
                <a:schemeClr val="dk1"/>
              </a:buClr>
              <a:buSzPct val="55000"/>
              <a:buFont typeface="Arial"/>
              <a:buNone/>
            </a:pPr>
            <a:r>
              <a:rPr lang="en"/>
              <a:t>end</a:t>
            </a:r>
          </a:p>
          <a:p>
            <a:pPr lvl="0" rtl="0">
              <a:spcBef>
                <a:spcPts val="0"/>
              </a:spcBef>
              <a:buNone/>
            </a:pPr>
            <a:endParaRPr/>
          </a:p>
        </p:txBody>
      </p:sp>
    </p:spTree>
    <p:extLst>
      <p:ext uri="{BB962C8B-B14F-4D97-AF65-F5344CB8AC3E}">
        <p14:creationId xmlns:p14="http://schemas.microsoft.com/office/powerpoint/2010/main" val="757303729"/>
      </p:ext>
    </p:extLst>
  </p:cSld>
  <p:clrMapOvr>
    <a:masterClrMapping/>
  </p:clrMapOvr>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27" name="Shape 12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This gives us a basic skeleton of the function.</a:t>
            </a:r>
          </a:p>
          <a:p>
            <a:pPr lvl="0" rtl="0">
              <a:spcBef>
                <a:spcPts val="0"/>
              </a:spcBef>
              <a:buNone/>
            </a:pPr>
            <a:endParaRPr/>
          </a:p>
          <a:p>
            <a:pPr lvl="0" rtl="0">
              <a:spcBef>
                <a:spcPts val="0"/>
              </a:spcBef>
              <a:buNone/>
            </a:pPr>
            <a:r>
              <a:rPr lang="en"/>
              <a:t>fun song-age(s :: ITunesSong) -&gt; Number:</a:t>
            </a:r>
          </a:p>
          <a:p>
            <a:pPr lvl="0" rtl="0">
              <a:spcBef>
                <a:spcPts val="0"/>
              </a:spcBef>
              <a:buNone/>
            </a:pPr>
            <a:r>
              <a:rPr lang="en"/>
              <a:t>  </a:t>
            </a:r>
            <a:r>
              <a:rPr lang="en" i="1"/>
              <a:t>&lt;song-age-body&gt;</a:t>
            </a:r>
          </a:p>
          <a:p>
            <a:pPr lvl="0">
              <a:spcBef>
                <a:spcPts val="0"/>
              </a:spcBef>
              <a:buNone/>
            </a:pPr>
            <a:r>
              <a:rPr lang="en"/>
              <a:t>end</a:t>
            </a:r>
          </a:p>
          <a:p>
            <a:pPr lvl="0">
              <a:spcBef>
                <a:spcPts val="0"/>
              </a:spcBef>
              <a:buNone/>
            </a:pPr>
            <a:endParaRPr/>
          </a:p>
          <a:p>
            <a:pPr lvl="0" rtl="0">
              <a:spcBef>
                <a:spcPts val="0"/>
              </a:spcBef>
              <a:buNone/>
            </a:pPr>
            <a:r>
              <a:rPr lang="en"/>
              <a:t>What do we know about the body of the function?</a:t>
            </a:r>
          </a:p>
          <a:p>
            <a:pPr lvl="0" rtl="0">
              <a:spcBef>
                <a:spcPts val="0"/>
              </a:spcBef>
              <a:buNone/>
            </a:pPr>
            <a:endParaRPr/>
          </a:p>
        </p:txBody>
      </p:sp>
    </p:spTree>
    <p:extLst>
      <p:ext uri="{BB962C8B-B14F-4D97-AF65-F5344CB8AC3E}">
        <p14:creationId xmlns:p14="http://schemas.microsoft.com/office/powerpoint/2010/main" val="3213371260"/>
      </p:ext>
    </p:extLst>
  </p:cSld>
  <p:clrMapOvr>
    <a:masterClrMapping/>
  </p:clrMapOvr>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33" name="Shape 13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We know that body must look roughly like this.</a:t>
            </a:r>
          </a:p>
          <a:p>
            <a:pPr lvl="0" rtl="0">
              <a:spcBef>
                <a:spcPts val="0"/>
              </a:spcBef>
              <a:buNone/>
            </a:pPr>
            <a:endParaRPr/>
          </a:p>
          <a:p>
            <a:pPr lvl="0">
              <a:spcBef>
                <a:spcPts val="0"/>
              </a:spcBef>
              <a:buNone/>
            </a:pPr>
            <a:r>
              <a:rPr lang="en" i="1"/>
              <a:t>&lt;song-age-body&gt;</a:t>
            </a:r>
            <a:r>
              <a:rPr lang="en"/>
              <a:t> ::=</a:t>
            </a:r>
          </a:p>
          <a:p>
            <a:pPr lvl="0">
              <a:spcBef>
                <a:spcPts val="0"/>
              </a:spcBef>
              <a:buNone/>
            </a:pPr>
            <a:r>
              <a:rPr lang="en"/>
              <a:t>    2016 - &lt;get the song year&gt;</a:t>
            </a:r>
          </a:p>
          <a:p>
            <a:pPr lvl="0">
              <a:spcBef>
                <a:spcPts val="0"/>
              </a:spcBef>
              <a:buNone/>
            </a:pPr>
            <a:endParaRP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23653116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pPr lvl="0"/>
            <a:r>
              <a:rPr lang="en"/>
              <a:t>Circles of evaluation</a:t>
            </a:r>
          </a:p>
        </p:txBody>
      </p:sp>
      <p:sp>
        <p:nvSpPr>
          <p:cNvPr id="135" name="Shape 135"/>
          <p:cNvSpPr txBox="1">
            <a:spLocks noGrp="1"/>
          </p:cNvSpPr>
          <p:nvPr>
            <p:ph idx="1"/>
          </p:nvPr>
        </p:nvSpPr>
        <p:spPr/>
        <p:txBody>
          <a:bodyPr/>
          <a:lstStyle/>
          <a:p>
            <a:pPr lvl="0"/>
            <a:r>
              <a:rPr lang="en-US"/>
              <a:t>(circle 50 “solid” “red”)</a:t>
            </a:r>
          </a:p>
          <a:p>
            <a:pPr lvl="0"/>
            <a:endParaRPr lang="en-US"/>
          </a:p>
          <a:p>
            <a:pPr lvl="0"/>
            <a:endParaRPr lang="en-US"/>
          </a:p>
        </p:txBody>
      </p:sp>
      <p:sp>
        <p:nvSpPr>
          <p:cNvPr id="136" name="Shape 136"/>
          <p:cNvSpPr/>
          <p:nvPr/>
        </p:nvSpPr>
        <p:spPr>
          <a:xfrm>
            <a:off x="2575250" y="2459050"/>
            <a:ext cx="4275900" cy="3019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37" name="Shape 137"/>
          <p:cNvCxnSpPr>
            <a:stCxn id="136" idx="1"/>
            <a:endCxn id="136" idx="7"/>
          </p:cNvCxnSpPr>
          <p:nvPr/>
        </p:nvCxnSpPr>
        <p:spPr>
          <a:xfrm>
            <a:off x="3201441" y="2901201"/>
            <a:ext cx="3023400" cy="0"/>
          </a:xfrm>
          <a:prstGeom prst="straightConnector1">
            <a:avLst/>
          </a:prstGeom>
          <a:noFill/>
          <a:ln w="9525" cap="flat" cmpd="sng">
            <a:solidFill>
              <a:schemeClr val="dk2"/>
            </a:solidFill>
            <a:prstDash val="solid"/>
            <a:round/>
            <a:headEnd type="none" w="lg" len="lg"/>
            <a:tailEnd type="none" w="lg" len="lg"/>
          </a:ln>
        </p:spPr>
      </p:cxnSp>
      <p:sp>
        <p:nvSpPr>
          <p:cNvPr id="138" name="Shape 138"/>
          <p:cNvSpPr txBox="1"/>
          <p:nvPr/>
        </p:nvSpPr>
        <p:spPr>
          <a:xfrm>
            <a:off x="3838800" y="2477600"/>
            <a:ext cx="1748700" cy="423600"/>
          </a:xfrm>
          <a:prstGeom prst="rect">
            <a:avLst/>
          </a:prstGeom>
          <a:noFill/>
          <a:ln>
            <a:noFill/>
          </a:ln>
        </p:spPr>
        <p:txBody>
          <a:bodyPr lIns="91425" tIns="91425" rIns="91425" bIns="91425" anchor="t" anchorCtr="0">
            <a:noAutofit/>
          </a:bodyPr>
          <a:lstStyle/>
          <a:p>
            <a:pPr lvl="0" algn="ctr">
              <a:spcBef>
                <a:spcPts val="0"/>
              </a:spcBef>
              <a:buNone/>
            </a:pPr>
            <a:r>
              <a:rPr lang="en" sz="2400"/>
              <a:t>circle</a:t>
            </a:r>
          </a:p>
        </p:txBody>
      </p:sp>
      <p:sp>
        <p:nvSpPr>
          <p:cNvPr id="139" name="Shape 139"/>
          <p:cNvSpPr txBox="1"/>
          <p:nvPr/>
        </p:nvSpPr>
        <p:spPr>
          <a:xfrm>
            <a:off x="3046475" y="3715900"/>
            <a:ext cx="778800" cy="724200"/>
          </a:xfrm>
          <a:prstGeom prst="rect">
            <a:avLst/>
          </a:prstGeom>
          <a:noFill/>
          <a:ln>
            <a:noFill/>
          </a:ln>
        </p:spPr>
        <p:txBody>
          <a:bodyPr lIns="91425" tIns="91425" rIns="91425" bIns="91425" anchor="t" anchorCtr="0">
            <a:noAutofit/>
          </a:bodyPr>
          <a:lstStyle/>
          <a:p>
            <a:pPr lvl="0">
              <a:spcBef>
                <a:spcPts val="0"/>
              </a:spcBef>
              <a:buNone/>
            </a:pPr>
            <a:r>
              <a:rPr lang="en" sz="2400"/>
              <a:t>50</a:t>
            </a:r>
          </a:p>
        </p:txBody>
      </p:sp>
      <p:sp>
        <p:nvSpPr>
          <p:cNvPr id="140" name="Shape 140"/>
          <p:cNvSpPr txBox="1"/>
          <p:nvPr/>
        </p:nvSpPr>
        <p:spPr>
          <a:xfrm>
            <a:off x="3975425" y="3715900"/>
            <a:ext cx="1052100" cy="724200"/>
          </a:xfrm>
          <a:prstGeom prst="rect">
            <a:avLst/>
          </a:prstGeom>
          <a:noFill/>
          <a:ln>
            <a:noFill/>
          </a:ln>
        </p:spPr>
        <p:txBody>
          <a:bodyPr lIns="91425" tIns="91425" rIns="91425" bIns="91425" anchor="t" anchorCtr="0">
            <a:noAutofit/>
          </a:bodyPr>
          <a:lstStyle/>
          <a:p>
            <a:pPr lvl="0" rtl="0">
              <a:spcBef>
                <a:spcPts val="0"/>
              </a:spcBef>
              <a:buNone/>
            </a:pPr>
            <a:r>
              <a:rPr lang="en" sz="2400"/>
              <a:t>“solid”</a:t>
            </a:r>
          </a:p>
        </p:txBody>
      </p:sp>
      <p:sp>
        <p:nvSpPr>
          <p:cNvPr id="141" name="Shape 141"/>
          <p:cNvSpPr txBox="1"/>
          <p:nvPr/>
        </p:nvSpPr>
        <p:spPr>
          <a:xfrm>
            <a:off x="5302525" y="3715900"/>
            <a:ext cx="1052100" cy="724200"/>
          </a:xfrm>
          <a:prstGeom prst="rect">
            <a:avLst/>
          </a:prstGeom>
          <a:noFill/>
          <a:ln>
            <a:noFill/>
          </a:ln>
        </p:spPr>
        <p:txBody>
          <a:bodyPr lIns="91425" tIns="91425" rIns="91425" bIns="91425" anchor="t" anchorCtr="0">
            <a:noAutofit/>
          </a:bodyPr>
          <a:lstStyle/>
          <a:p>
            <a:pPr lvl="0" rtl="0">
              <a:spcBef>
                <a:spcPts val="0"/>
              </a:spcBef>
              <a:buNone/>
            </a:pPr>
            <a:r>
              <a:rPr lang="en" sz="2400"/>
              <a:t>“red”</a:t>
            </a:r>
          </a:p>
        </p:txBody>
      </p:sp>
    </p:spTree>
    <p:extLst>
      <p:ext uri="{BB962C8B-B14F-4D97-AF65-F5344CB8AC3E}">
        <p14:creationId xmlns:p14="http://schemas.microsoft.com/office/powerpoint/2010/main" val="1394256554"/>
      </p:ext>
    </p:extLst>
  </p:cSld>
  <p:clrMapOvr>
    <a:masterClrMapping/>
  </p:clrMapOvr>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39" name="Shape 139"/>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How can we access the year of a song?</a:t>
            </a:r>
          </a:p>
          <a:p>
            <a:pPr lvl="0" rtl="0">
              <a:spcBef>
                <a:spcPts val="0"/>
              </a:spcBef>
              <a:buNone/>
            </a:pPr>
            <a:endParaRPr/>
          </a:p>
          <a:p>
            <a:pPr lvl="0" rtl="0">
              <a:spcBef>
                <a:spcPts val="0"/>
              </a:spcBef>
              <a:buNone/>
            </a:pPr>
            <a:r>
              <a:rPr lang="en" i="1"/>
              <a:t>&lt;song-age-body&gt;</a:t>
            </a:r>
            <a:r>
              <a:rPr lang="en"/>
              <a:t> ::=</a:t>
            </a:r>
          </a:p>
          <a:p>
            <a:pPr lvl="0" rtl="0">
              <a:spcBef>
                <a:spcPts val="0"/>
              </a:spcBef>
              <a:buNone/>
            </a:pPr>
            <a:r>
              <a:rPr lang="en"/>
              <a:t>    2016 - &lt;get the song year&gt;</a:t>
            </a:r>
          </a:p>
          <a:p>
            <a:pPr lvl="0" rtl="0">
              <a:spcBef>
                <a:spcPts val="0"/>
              </a:spcBef>
              <a:buNone/>
            </a:pPr>
            <a:endParaRP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585157816"/>
      </p:ext>
    </p:extLst>
  </p:cSld>
  <p:clrMapOvr>
    <a:masterClrMapping/>
  </p:clrMapOvr>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45" name="Shape 145"/>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How can we access the year of a song?</a:t>
            </a:r>
          </a:p>
          <a:p>
            <a:pPr lvl="0">
              <a:spcBef>
                <a:spcPts val="0"/>
              </a:spcBef>
              <a:buClr>
                <a:schemeClr val="dk1"/>
              </a:buClr>
              <a:buSzPct val="55000"/>
              <a:buFont typeface="Arial"/>
              <a:buNone/>
            </a:pPr>
            <a:r>
              <a:rPr lang="en"/>
              <a:t>data ITunesSong:</a:t>
            </a:r>
          </a:p>
          <a:p>
            <a:pPr lvl="0">
              <a:spcBef>
                <a:spcPts val="0"/>
              </a:spcBef>
              <a:buClr>
                <a:schemeClr val="dk1"/>
              </a:buClr>
              <a:buSzPct val="55000"/>
              <a:buFont typeface="Arial"/>
              <a:buNone/>
            </a:pPr>
            <a:r>
              <a:rPr lang="en"/>
              <a:t>  | song(name, singer, year)</a:t>
            </a:r>
          </a:p>
          <a:p>
            <a:pPr lvl="0" rtl="0">
              <a:spcBef>
                <a:spcPts val="0"/>
              </a:spcBef>
              <a:buNone/>
            </a:pPr>
            <a:r>
              <a:rPr lang="en"/>
              <a:t>end</a:t>
            </a:r>
          </a:p>
          <a:p>
            <a:pPr lvl="0" rtl="0">
              <a:spcBef>
                <a:spcPts val="0"/>
              </a:spcBef>
              <a:buNone/>
            </a:pPr>
            <a:endParaRPr/>
          </a:p>
          <a:p>
            <a:pPr lvl="0" rtl="0">
              <a:spcBef>
                <a:spcPts val="0"/>
              </a:spcBef>
              <a:buNone/>
            </a:pPr>
            <a:r>
              <a:rPr lang="en" i="1"/>
              <a:t>&lt;song-age-body&gt;</a:t>
            </a:r>
            <a:r>
              <a:rPr lang="en"/>
              <a:t> ::=</a:t>
            </a:r>
          </a:p>
          <a:p>
            <a:pPr lvl="0" rtl="0">
              <a:spcBef>
                <a:spcPts val="0"/>
              </a:spcBef>
              <a:buNone/>
            </a:pPr>
            <a:r>
              <a:rPr lang="en"/>
              <a:t>    2016 - &lt;get the song year&gt;</a:t>
            </a:r>
          </a:p>
          <a:p>
            <a:pPr lvl="0" rtl="0">
              <a:spcBef>
                <a:spcPts val="0"/>
              </a:spcBef>
              <a:buNone/>
            </a:pPr>
            <a:endParaRP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2877694366"/>
      </p:ext>
    </p:extLst>
  </p:cSld>
  <p:clrMapOvr>
    <a:masterClrMapping/>
  </p:clrMapOvr>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51" name="Shape 15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How can we access the year of a song?</a:t>
            </a:r>
          </a:p>
          <a:p>
            <a:pPr lvl="0" rtl="0">
              <a:spcBef>
                <a:spcPts val="0"/>
              </a:spcBef>
              <a:buClr>
                <a:schemeClr val="dk1"/>
              </a:buClr>
              <a:buSzPct val="55000"/>
              <a:buFont typeface="Arial"/>
              <a:buNone/>
            </a:pPr>
            <a:r>
              <a:rPr lang="en"/>
              <a:t>data ITunesMedia:</a:t>
            </a:r>
          </a:p>
          <a:p>
            <a:pPr lvl="0">
              <a:spcBef>
                <a:spcPts val="0"/>
              </a:spcBef>
              <a:buClr>
                <a:schemeClr val="dk1"/>
              </a:buClr>
              <a:buSzPct val="55000"/>
              <a:buFont typeface="Arial"/>
              <a:buNone/>
            </a:pPr>
            <a:r>
              <a:rPr lang="en"/>
              <a:t>  | song(name, singer, year)</a:t>
            </a:r>
          </a:p>
          <a:p>
            <a:pPr lvl="0" rtl="0">
              <a:spcBef>
                <a:spcPts val="0"/>
              </a:spcBef>
              <a:buClr>
                <a:schemeClr val="dk1"/>
              </a:buClr>
              <a:buSzPct val="55000"/>
              <a:buFont typeface="Arial"/>
              <a:buNone/>
            </a:pPr>
            <a:r>
              <a:rPr lang="en"/>
              <a:t>  | album(title, year, artist)</a:t>
            </a:r>
          </a:p>
          <a:p>
            <a:pPr lvl="0" rtl="0">
              <a:spcBef>
                <a:spcPts val="0"/>
              </a:spcBef>
              <a:buNone/>
            </a:pPr>
            <a:r>
              <a:rPr lang="en"/>
              <a:t>end</a:t>
            </a:r>
          </a:p>
          <a:p>
            <a:pPr lvl="0" rtl="0">
              <a:spcBef>
                <a:spcPts val="0"/>
              </a:spcBef>
              <a:buNone/>
            </a:pPr>
            <a:endParaRPr/>
          </a:p>
          <a:p>
            <a:pPr lvl="0" rtl="0">
              <a:spcBef>
                <a:spcPts val="0"/>
              </a:spcBef>
              <a:buNone/>
            </a:pPr>
            <a:r>
              <a:rPr lang="en" i="1"/>
              <a:t>&lt;song-age-body&gt;</a:t>
            </a:r>
            <a:r>
              <a:rPr lang="en"/>
              <a:t> ::=</a:t>
            </a:r>
          </a:p>
          <a:p>
            <a:pPr lvl="0" rtl="0">
              <a:spcBef>
                <a:spcPts val="0"/>
              </a:spcBef>
              <a:buNone/>
            </a:pPr>
            <a:r>
              <a:rPr lang="en"/>
              <a:t>    2016 - &lt;get the song year&gt;</a:t>
            </a:r>
          </a:p>
          <a:p>
            <a:pPr lvl="0" rtl="0">
              <a:spcBef>
                <a:spcPts val="0"/>
              </a:spcBef>
              <a:buNone/>
            </a:pPr>
            <a:endParaRP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3740294502"/>
      </p:ext>
    </p:extLst>
  </p:cSld>
  <p:clrMapOvr>
    <a:masterClrMapping/>
  </p:clrMapOvr>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Problem 2</a:t>
            </a:r>
          </a:p>
        </p:txBody>
      </p:sp>
      <p:sp>
        <p:nvSpPr>
          <p:cNvPr id="157" name="Shape 15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Design a function called is-Beyonce that takes in a song and returns true if the song is by “Beyonce”, false otherwise.</a:t>
            </a:r>
          </a:p>
        </p:txBody>
      </p:sp>
    </p:spTree>
    <p:extLst>
      <p:ext uri="{BB962C8B-B14F-4D97-AF65-F5344CB8AC3E}">
        <p14:creationId xmlns:p14="http://schemas.microsoft.com/office/powerpoint/2010/main" val="1935144181"/>
      </p:ext>
    </p:extLst>
  </p:cSld>
  <p:clrMapOvr>
    <a:masterClrMapping/>
  </p:clrMapOvr>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Taking apart conditional data</a:t>
            </a:r>
          </a:p>
        </p:txBody>
      </p:sp>
      <p:sp>
        <p:nvSpPr>
          <p:cNvPr id="163" name="Shape 16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Clr>
                <a:schemeClr val="dk1"/>
              </a:buClr>
              <a:buSzPct val="55000"/>
              <a:buFont typeface="Arial"/>
              <a:buNone/>
            </a:pPr>
            <a:r>
              <a:rPr lang="en"/>
              <a:t>data TLState:</a:t>
            </a:r>
          </a:p>
          <a:p>
            <a:pPr lvl="0">
              <a:spcBef>
                <a:spcPts val="0"/>
              </a:spcBef>
              <a:buClr>
                <a:schemeClr val="dk1"/>
              </a:buClr>
              <a:buSzPct val="55000"/>
              <a:buFont typeface="Arial"/>
              <a:buNone/>
            </a:pPr>
            <a:r>
              <a:rPr lang="en"/>
              <a:t>  | Red</a:t>
            </a:r>
          </a:p>
          <a:p>
            <a:pPr lvl="0">
              <a:spcBef>
                <a:spcPts val="0"/>
              </a:spcBef>
              <a:buClr>
                <a:schemeClr val="dk1"/>
              </a:buClr>
              <a:buSzPct val="55000"/>
              <a:buFont typeface="Arial"/>
              <a:buNone/>
            </a:pPr>
            <a:r>
              <a:rPr lang="en"/>
              <a:t>  | Yellow</a:t>
            </a:r>
          </a:p>
          <a:p>
            <a:pPr lvl="0">
              <a:spcBef>
                <a:spcPts val="0"/>
              </a:spcBef>
              <a:buClr>
                <a:schemeClr val="dk1"/>
              </a:buClr>
              <a:buSzPct val="55000"/>
              <a:buFont typeface="Arial"/>
              <a:buNone/>
            </a:pPr>
            <a:r>
              <a:rPr lang="en"/>
              <a:t>  | Green</a:t>
            </a:r>
          </a:p>
          <a:p>
            <a:pPr lvl="0">
              <a:spcBef>
                <a:spcPts val="0"/>
              </a:spcBef>
              <a:buClr>
                <a:schemeClr val="dk1"/>
              </a:buClr>
              <a:buSzPct val="55000"/>
              <a:buFont typeface="Arial"/>
              <a:buNone/>
            </a:pPr>
            <a:r>
              <a:rPr lang="en"/>
              <a:t>end</a:t>
            </a:r>
          </a:p>
          <a:p>
            <a:pPr lvl="0">
              <a:spcBef>
                <a:spcPts val="0"/>
              </a:spcBef>
              <a:buNone/>
            </a:pPr>
            <a:endParaRPr/>
          </a:p>
        </p:txBody>
      </p:sp>
      <p:sp>
        <p:nvSpPr>
          <p:cNvPr id="164" name="Shape 164"/>
          <p:cNvSpPr txBox="1"/>
          <p:nvPr/>
        </p:nvSpPr>
        <p:spPr>
          <a:xfrm>
            <a:off x="2931250" y="2641500"/>
            <a:ext cx="3000300" cy="539100"/>
          </a:xfrm>
          <a:prstGeom prst="rect">
            <a:avLst/>
          </a:prstGeom>
          <a:noFill/>
          <a:ln>
            <a:noFill/>
          </a:ln>
        </p:spPr>
        <p:txBody>
          <a:bodyPr lIns="91425" tIns="91425" rIns="91425" bIns="91425" anchor="t" anchorCtr="0">
            <a:noAutofit/>
          </a:bodyPr>
          <a:lstStyle/>
          <a:p>
            <a:pPr lvl="0">
              <a:spcBef>
                <a:spcPts val="0"/>
              </a:spcBef>
              <a:buNone/>
            </a:pPr>
            <a:r>
              <a:rPr lang="en" sz="3600">
                <a:solidFill>
                  <a:srgbClr val="FF0000"/>
                </a:solidFill>
              </a:rPr>
              <a:t>variants</a:t>
            </a:r>
          </a:p>
        </p:txBody>
      </p:sp>
      <p:sp>
        <p:nvSpPr>
          <p:cNvPr id="165" name="Shape 165"/>
          <p:cNvSpPr/>
          <p:nvPr/>
        </p:nvSpPr>
        <p:spPr>
          <a:xfrm>
            <a:off x="2295225" y="2129300"/>
            <a:ext cx="442500" cy="1769700"/>
          </a:xfrm>
          <a:prstGeom prst="rightBrace">
            <a:avLst>
              <a:gd name="adj1" fmla="val 96864"/>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868484150"/>
      </p:ext>
    </p:extLst>
  </p:cSld>
  <p:clrMapOvr>
    <a:masterClrMapping/>
  </p:clrMapOvr>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cases</a:t>
            </a:r>
          </a:p>
        </p:txBody>
      </p:sp>
      <p:sp>
        <p:nvSpPr>
          <p:cNvPr id="171" name="Shape 17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A cases expression has several branches: exactly as many as there are in the data definition. </a:t>
            </a:r>
          </a:p>
          <a:p>
            <a:pPr lvl="0">
              <a:spcBef>
                <a:spcPts val="0"/>
              </a:spcBef>
              <a:buClr>
                <a:schemeClr val="dk1"/>
              </a:buClr>
              <a:buSzPct val="55000"/>
              <a:buFont typeface="Arial"/>
              <a:buNone/>
            </a:pPr>
            <a:endParaRPr/>
          </a:p>
          <a:p>
            <a:pPr lvl="0">
              <a:spcBef>
                <a:spcPts val="0"/>
              </a:spcBef>
              <a:buClr>
                <a:schemeClr val="dk1"/>
              </a:buClr>
              <a:buSzPct val="55000"/>
              <a:buFont typeface="Arial"/>
              <a:buNone/>
            </a:pPr>
            <a:r>
              <a:rPr lang="en"/>
              <a:t>fun advice(c :: TLState) -&gt; String:</a:t>
            </a:r>
          </a:p>
          <a:p>
            <a:pPr lvl="0">
              <a:spcBef>
                <a:spcPts val="0"/>
              </a:spcBef>
              <a:buClr>
                <a:schemeClr val="dk1"/>
              </a:buClr>
              <a:buSzPct val="55000"/>
              <a:buFont typeface="Arial"/>
              <a:buNone/>
            </a:pPr>
            <a:r>
              <a:rPr lang="en"/>
              <a:t>  cases (TLState) c:</a:t>
            </a:r>
          </a:p>
          <a:p>
            <a:pPr lvl="0">
              <a:spcBef>
                <a:spcPts val="0"/>
              </a:spcBef>
              <a:buClr>
                <a:schemeClr val="dk1"/>
              </a:buClr>
              <a:buSzPct val="55000"/>
              <a:buFont typeface="Arial"/>
              <a:buNone/>
            </a:pPr>
            <a:r>
              <a:rPr lang="en"/>
              <a:t>    | Red =&gt; "wait!"</a:t>
            </a:r>
          </a:p>
          <a:p>
            <a:pPr lvl="0">
              <a:spcBef>
                <a:spcPts val="0"/>
              </a:spcBef>
              <a:buClr>
                <a:schemeClr val="dk1"/>
              </a:buClr>
              <a:buSzPct val="55000"/>
              <a:buFont typeface="Arial"/>
              <a:buNone/>
            </a:pPr>
            <a:r>
              <a:rPr lang="en"/>
              <a:t>    | Yellow =&gt; "get ready..."</a:t>
            </a:r>
          </a:p>
          <a:p>
            <a:pPr lvl="0">
              <a:spcBef>
                <a:spcPts val="0"/>
              </a:spcBef>
              <a:buClr>
                <a:schemeClr val="dk1"/>
              </a:buClr>
              <a:buSzPct val="55000"/>
              <a:buFont typeface="Arial"/>
              <a:buNone/>
            </a:pPr>
            <a:r>
              <a:rPr lang="en"/>
              <a:t>    | Green =&gt; "go!"</a:t>
            </a:r>
          </a:p>
          <a:p>
            <a:pPr lvl="0">
              <a:spcBef>
                <a:spcPts val="0"/>
              </a:spcBef>
              <a:buClr>
                <a:schemeClr val="dk1"/>
              </a:buClr>
              <a:buSzPct val="55000"/>
              <a:buFont typeface="Arial"/>
              <a:buNone/>
            </a:pPr>
            <a:r>
              <a:rPr lang="en"/>
              <a:t>  end</a:t>
            </a:r>
          </a:p>
          <a:p>
            <a:pPr lvl="0">
              <a:spcBef>
                <a:spcPts val="0"/>
              </a:spcBef>
              <a:buClr>
                <a:schemeClr val="dk1"/>
              </a:buClr>
              <a:buSzPct val="55000"/>
              <a:buFont typeface="Arial"/>
              <a:buNone/>
            </a:pPr>
            <a:r>
              <a:rPr lang="en"/>
              <a:t>end</a:t>
            </a:r>
          </a:p>
          <a:p>
            <a:pPr lvl="0">
              <a:spcBef>
                <a:spcPts val="0"/>
              </a:spcBef>
              <a:buNone/>
            </a:pPr>
            <a:endParaRPr/>
          </a:p>
        </p:txBody>
      </p:sp>
    </p:spTree>
    <p:extLst>
      <p:ext uri="{BB962C8B-B14F-4D97-AF65-F5344CB8AC3E}">
        <p14:creationId xmlns:p14="http://schemas.microsoft.com/office/powerpoint/2010/main" val="915716303"/>
      </p:ext>
    </p:extLst>
  </p:cSld>
  <p:clrMapOvr>
    <a:masterClrMapping/>
  </p:clrMapOvr>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cases</a:t>
            </a:r>
          </a:p>
        </p:txBody>
      </p:sp>
      <p:sp>
        <p:nvSpPr>
          <p:cNvPr id="177" name="Shape 17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A cases expression has several branches: exactly as many as there are in the data definition. </a:t>
            </a:r>
          </a:p>
          <a:p>
            <a:pPr lvl="0" rtl="0">
              <a:spcBef>
                <a:spcPts val="0"/>
              </a:spcBef>
              <a:buNone/>
            </a:pPr>
            <a:endParaRPr/>
          </a:p>
          <a:p>
            <a:pPr lvl="0" rtl="0">
              <a:spcBef>
                <a:spcPts val="0"/>
              </a:spcBef>
              <a:buNone/>
            </a:pPr>
            <a:r>
              <a:rPr lang="en"/>
              <a:t>fun advice(c :: TLState) -&gt; String:</a:t>
            </a:r>
          </a:p>
          <a:p>
            <a:pPr lvl="0" rtl="0">
              <a:spcBef>
                <a:spcPts val="0"/>
              </a:spcBef>
              <a:buNone/>
            </a:pPr>
            <a:r>
              <a:rPr lang="en"/>
              <a:t>  cases (TLState) c:</a:t>
            </a:r>
          </a:p>
          <a:p>
            <a:pPr lvl="0" rtl="0">
              <a:spcBef>
                <a:spcPts val="0"/>
              </a:spcBef>
              <a:buNone/>
            </a:pPr>
            <a:r>
              <a:rPr lang="en"/>
              <a:t>    | Red =&gt; "wait!"</a:t>
            </a:r>
          </a:p>
          <a:p>
            <a:pPr lvl="0" rtl="0">
              <a:spcBef>
                <a:spcPts val="0"/>
              </a:spcBef>
              <a:buNone/>
            </a:pPr>
            <a:r>
              <a:rPr lang="en"/>
              <a:t>    | Yellow =&gt; "get ready..."</a:t>
            </a:r>
          </a:p>
          <a:p>
            <a:pPr lvl="0" rtl="0">
              <a:spcBef>
                <a:spcPts val="0"/>
              </a:spcBef>
              <a:buNone/>
            </a:pPr>
            <a:r>
              <a:rPr lang="en"/>
              <a:t>    | Green =&gt; "go!"</a:t>
            </a:r>
          </a:p>
          <a:p>
            <a:pPr lvl="0" rtl="0">
              <a:spcBef>
                <a:spcPts val="0"/>
              </a:spcBef>
              <a:buNone/>
            </a:pPr>
            <a:r>
              <a:rPr lang="en"/>
              <a:t>  end</a:t>
            </a:r>
          </a:p>
          <a:p>
            <a:pPr lvl="0" rtl="0">
              <a:spcBef>
                <a:spcPts val="0"/>
              </a:spcBef>
              <a:buNone/>
            </a:pPr>
            <a:r>
              <a:rPr lang="en"/>
              <a:t>end</a:t>
            </a:r>
          </a:p>
          <a:p>
            <a:pPr lvl="0" rtl="0">
              <a:spcBef>
                <a:spcPts val="0"/>
              </a:spcBef>
              <a:buNone/>
            </a:pPr>
            <a:endParaRPr/>
          </a:p>
        </p:txBody>
      </p:sp>
    </p:spTree>
    <p:extLst>
      <p:ext uri="{BB962C8B-B14F-4D97-AF65-F5344CB8AC3E}">
        <p14:creationId xmlns:p14="http://schemas.microsoft.com/office/powerpoint/2010/main" val="2179184615"/>
      </p:ext>
    </p:extLst>
  </p:cSld>
  <p:clrMapOvr>
    <a:masterClrMapping/>
  </p:clrMapOvr>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traffic-light-color</a:t>
            </a:r>
          </a:p>
        </p:txBody>
      </p:sp>
      <p:sp>
        <p:nvSpPr>
          <p:cNvPr id="183" name="Shape 18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Design a function called traffic-light-color, that takes in a TLState and produces a circle with the appropriate color.</a:t>
            </a:r>
          </a:p>
        </p:txBody>
      </p:sp>
    </p:spTree>
    <p:extLst>
      <p:ext uri="{BB962C8B-B14F-4D97-AF65-F5344CB8AC3E}">
        <p14:creationId xmlns:p14="http://schemas.microsoft.com/office/powerpoint/2010/main" val="3678185230"/>
      </p:ext>
    </p:extLst>
  </p:cSld>
  <p:clrMapOvr>
    <a:masterClrMapping/>
  </p:clrMapOvr>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Do Now</a:t>
            </a:r>
          </a:p>
        </p:txBody>
      </p:sp>
      <p:sp>
        <p:nvSpPr>
          <p:cNvPr id="35" name="Shape 35"/>
          <p:cNvSpPr txBox="1">
            <a:spLocks noGrp="1"/>
          </p:cNvSpPr>
          <p:nvPr>
            <p:ph type="body" idx="1"/>
          </p:nvPr>
        </p:nvSpPr>
        <p:spPr>
          <a:xfrm>
            <a:off x="457200" y="2057400"/>
            <a:ext cx="8229600" cy="3725700"/>
          </a:xfrm>
          <a:prstGeom prst="rect">
            <a:avLst/>
          </a:prstGeom>
        </p:spPr>
        <p:txBody>
          <a:bodyPr vert="horz" lIns="91425" tIns="91425" rIns="91425" bIns="91425" rtlCol="0" anchor="t" anchorCtr="0">
            <a:noAutofit/>
          </a:bodyPr>
          <a:lstStyle/>
          <a:p>
            <a:pPr>
              <a:buNone/>
            </a:pPr>
            <a:r>
              <a:rPr lang="en"/>
              <a:t>Write a data definition for an iTunesSong based on the screenshot below</a:t>
            </a:r>
          </a:p>
        </p:txBody>
      </p:sp>
      <p:pic>
        <p:nvPicPr>
          <p:cNvPr id="36" name="Shape 36"/>
          <p:cNvPicPr preferRelativeResize="0"/>
          <p:nvPr/>
        </p:nvPicPr>
        <p:blipFill>
          <a:blip r:embed="rId3">
            <a:alphaModFix/>
          </a:blip>
          <a:stretch>
            <a:fillRect/>
          </a:stretch>
        </p:blipFill>
        <p:spPr>
          <a:xfrm>
            <a:off x="1" y="3321567"/>
            <a:ext cx="9143999" cy="2688706"/>
          </a:xfrm>
          <a:prstGeom prst="rect">
            <a:avLst/>
          </a:prstGeom>
          <a:noFill/>
          <a:ln>
            <a:noFill/>
          </a:ln>
        </p:spPr>
      </p:pic>
    </p:spTree>
    <p:extLst>
      <p:ext uri="{BB962C8B-B14F-4D97-AF65-F5344CB8AC3E}">
        <p14:creationId xmlns:p14="http://schemas.microsoft.com/office/powerpoint/2010/main" val="4076196657"/>
      </p:ext>
    </p:extLst>
  </p:cSld>
  <p:clrMapOvr>
    <a:masterClrMapping/>
  </p:clrMapOvr>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Do Now</a:t>
            </a:r>
          </a:p>
        </p:txBody>
      </p:sp>
      <p:pic>
        <p:nvPicPr>
          <p:cNvPr id="42" name="Shape 42"/>
          <p:cNvPicPr preferRelativeResize="0"/>
          <p:nvPr/>
        </p:nvPicPr>
        <p:blipFill>
          <a:blip r:embed="rId3">
            <a:alphaModFix/>
          </a:blip>
          <a:stretch>
            <a:fillRect/>
          </a:stretch>
        </p:blipFill>
        <p:spPr>
          <a:xfrm>
            <a:off x="1" y="3321567"/>
            <a:ext cx="9143999" cy="2688706"/>
          </a:xfrm>
          <a:prstGeom prst="rect">
            <a:avLst/>
          </a:prstGeom>
          <a:noFill/>
          <a:ln>
            <a:noFill/>
          </a:ln>
        </p:spPr>
      </p:pic>
      <p:sp>
        <p:nvSpPr>
          <p:cNvPr id="43" name="Shape 43"/>
          <p:cNvSpPr txBox="1">
            <a:spLocks noGrp="1"/>
          </p:cNvSpPr>
          <p:nvPr>
            <p:ph type="body" idx="1"/>
          </p:nvPr>
        </p:nvSpPr>
        <p:spPr>
          <a:xfrm>
            <a:off x="457200" y="1905000"/>
            <a:ext cx="8229600" cy="3725700"/>
          </a:xfrm>
          <a:prstGeom prst="rect">
            <a:avLst/>
          </a:prstGeom>
        </p:spPr>
        <p:txBody>
          <a:bodyPr vert="horz" lIns="91425" tIns="91425" rIns="91425" bIns="91425" rtlCol="0" anchor="t" anchorCtr="0">
            <a:noAutofit/>
          </a:bodyPr>
          <a:lstStyle/>
          <a:p>
            <a:pPr>
              <a:buNone/>
            </a:pPr>
            <a:r>
              <a:rPr lang="en"/>
              <a:t>data iTunesSong:</a:t>
            </a:r>
          </a:p>
          <a:p>
            <a:pPr>
              <a:buNone/>
            </a:pPr>
            <a:r>
              <a:rPr lang="en"/>
              <a:t>  | tunes(name, album, artist, category, time)</a:t>
            </a:r>
          </a:p>
          <a:p>
            <a:pPr>
              <a:buNone/>
            </a:pPr>
            <a:r>
              <a:rPr lang="en"/>
              <a:t>end</a:t>
            </a:r>
          </a:p>
        </p:txBody>
      </p:sp>
    </p:spTree>
    <p:extLst>
      <p:ext uri="{BB962C8B-B14F-4D97-AF65-F5344CB8AC3E}">
        <p14:creationId xmlns:p14="http://schemas.microsoft.com/office/powerpoint/2010/main" val="298134638"/>
      </p:ext>
    </p:extLst>
  </p:cSld>
  <p:clrMapOvr>
    <a:masterClrMapping/>
  </p:clrMapOvr>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sfont">
      <a:majorFont>
        <a:latin typeface="Arial"/>
        <a:ea typeface=""/>
        <a:cs typeface=""/>
      </a:majorFont>
      <a:minorFont>
        <a:latin typeface="Lucida Conso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554</TotalTime>
  <Words>38426</Words>
  <Application>Microsoft Office PowerPoint</Application>
  <PresentationFormat>On-screen Show (4:3)</PresentationFormat>
  <Paragraphs>6104</Paragraphs>
  <Slides>1075</Slides>
  <Notes>1072</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1075</vt:i4>
      </vt:variant>
    </vt:vector>
  </HeadingPairs>
  <TitlesOfParts>
    <vt:vector size="1094" baseType="lpstr">
      <vt:lpstr>Architects Daughter</vt:lpstr>
      <vt:lpstr>Arial</vt:lpstr>
      <vt:lpstr>Calibri</vt:lpstr>
      <vt:lpstr>Comic Sans MS</vt:lpstr>
      <vt:lpstr>Consolas</vt:lpstr>
      <vt:lpstr>Courier New</vt:lpstr>
      <vt:lpstr>Droid Sans</vt:lpstr>
      <vt:lpstr>Droid Sans Mono</vt:lpstr>
      <vt:lpstr>Georgia</vt:lpstr>
      <vt:lpstr>Inconsolata</vt:lpstr>
      <vt:lpstr>Indie Flower</vt:lpstr>
      <vt:lpstr>Lucida Console</vt:lpstr>
      <vt:lpstr>Press Start 2P</vt:lpstr>
      <vt:lpstr>Roboto</vt:lpstr>
      <vt:lpstr>Times New Roman</vt:lpstr>
      <vt:lpstr>Trebuchet MS</vt:lpstr>
      <vt:lpstr>Ubuntu Mono</vt:lpstr>
      <vt:lpstr>Verdana</vt:lpstr>
      <vt:lpstr>Office Theme</vt:lpstr>
      <vt:lpstr>The programming process</vt:lpstr>
      <vt:lpstr>documentation</vt:lpstr>
      <vt:lpstr>glossary</vt:lpstr>
      <vt:lpstr>Böhm and Jacopini's insight: 3 actions needed to do anything</vt:lpstr>
      <vt:lpstr>Functional vs. Procedural Languages</vt:lpstr>
      <vt:lpstr>How do compilers and interpreters help develop programs?</vt:lpstr>
      <vt:lpstr>glossary cont’</vt:lpstr>
      <vt:lpstr>What is a program</vt:lpstr>
      <vt:lpstr>Leibniz's, Boole's, Turing's, Shannon's, &amp; Morse's insight:</vt:lpstr>
      <vt:lpstr>Alan Turing's insight: 4 actions a computer must do</vt:lpstr>
      <vt:lpstr>Glossary</vt:lpstr>
      <vt:lpstr>glossary cont’</vt:lpstr>
      <vt:lpstr>Review the Rules for Brainstorming </vt:lpstr>
      <vt:lpstr>iteration, n.</vt:lpstr>
      <vt:lpstr>PowerPoint Presentation</vt:lpstr>
      <vt:lpstr>Brainstorming</vt:lpstr>
      <vt:lpstr>PowerPoint Presentation</vt:lpstr>
      <vt:lpstr>iterate</vt:lpstr>
      <vt:lpstr>formal vs. informal language</vt:lpstr>
      <vt:lpstr>How are programming languages similar to natural languages?</vt:lpstr>
      <vt:lpstr>Algebra</vt:lpstr>
      <vt:lpstr>many names</vt:lpstr>
      <vt:lpstr>What is research?</vt:lpstr>
      <vt:lpstr>Style</vt:lpstr>
      <vt:lpstr>Exact versus inexact</vt:lpstr>
      <vt:lpstr>Data Types</vt:lpstr>
      <vt:lpstr>Human - Computer Interface</vt:lpstr>
      <vt:lpstr>Functions and Types</vt:lpstr>
      <vt:lpstr>Four types</vt:lpstr>
      <vt:lpstr>Numbers</vt:lpstr>
      <vt:lpstr>Strings</vt:lpstr>
      <vt:lpstr>Booleans</vt:lpstr>
      <vt:lpstr>Booleans</vt:lpstr>
      <vt:lpstr>Images</vt:lpstr>
      <vt:lpstr>Functions that combine data</vt:lpstr>
      <vt:lpstr>Functions that combine data</vt:lpstr>
      <vt:lpstr>Functions that combine data</vt:lpstr>
      <vt:lpstr>Functions that combine data</vt:lpstr>
      <vt:lpstr>Functions that combine data</vt:lpstr>
      <vt:lpstr>Functions that combine data</vt:lpstr>
      <vt:lpstr>Functions that combine data</vt:lpstr>
      <vt:lpstr>Functions that combine data</vt:lpstr>
      <vt:lpstr>Functions and Types</vt:lpstr>
      <vt:lpstr>PowerPoint Presentation</vt:lpstr>
      <vt:lpstr>PowerPoint Presentation</vt:lpstr>
      <vt:lpstr>PowerPoint Presentation</vt:lpstr>
      <vt:lpstr>PowerPoint Presentation</vt:lpstr>
      <vt:lpstr>language table</vt:lpstr>
      <vt:lpstr>numbers</vt:lpstr>
      <vt:lpstr>what is the difference between a type and a value?</vt:lpstr>
      <vt:lpstr>Objectives</vt:lpstr>
      <vt:lpstr>Program by Design API</vt:lpstr>
      <vt:lpstr>Write the contract for </vt:lpstr>
      <vt:lpstr>Draw the circle of evaluation</vt:lpstr>
      <vt:lpstr>Image Primitive Contracts</vt:lpstr>
      <vt:lpstr>Image Combiner Contracts</vt:lpstr>
      <vt:lpstr>Image Property Contracts</vt:lpstr>
      <vt:lpstr>more about contracts</vt:lpstr>
      <vt:lpstr>Contract Review</vt:lpstr>
      <vt:lpstr>Documentation to Contracts</vt:lpstr>
      <vt:lpstr>Contracts - Values vs. Types</vt:lpstr>
      <vt:lpstr>+</vt:lpstr>
      <vt:lpstr>PowerPoint Presentation</vt:lpstr>
      <vt:lpstr>Describe how the function + works.</vt:lpstr>
      <vt:lpstr>contracts  (API)</vt:lpstr>
      <vt:lpstr>expectation</vt:lpstr>
      <vt:lpstr>make a connection can you match each part of the contract with part of the example?</vt:lpstr>
      <vt:lpstr>nested place-image functions</vt:lpstr>
      <vt:lpstr>Contracts</vt:lpstr>
      <vt:lpstr>Contracts Day 2</vt:lpstr>
      <vt:lpstr>additional functions </vt:lpstr>
      <vt:lpstr>Given an example write the contract</vt:lpstr>
      <vt:lpstr>Other math function</vt:lpstr>
      <vt:lpstr>Problem statement</vt:lpstr>
      <vt:lpstr>Exercise 0</vt:lpstr>
      <vt:lpstr>Order of evaluation</vt:lpstr>
      <vt:lpstr>Order of evaluation</vt:lpstr>
      <vt:lpstr>Order of evaluation</vt:lpstr>
      <vt:lpstr>From last class:</vt:lpstr>
      <vt:lpstr>From last class:</vt:lpstr>
      <vt:lpstr>From last class:</vt:lpstr>
      <vt:lpstr>From last class:</vt:lpstr>
      <vt:lpstr>Practice 1</vt:lpstr>
      <vt:lpstr>Practice 2</vt:lpstr>
      <vt:lpstr>Practice 3</vt:lpstr>
      <vt:lpstr>Practice 4</vt:lpstr>
      <vt:lpstr>Practice 5</vt:lpstr>
      <vt:lpstr>Practice 6</vt:lpstr>
      <vt:lpstr>Other math function</vt:lpstr>
      <vt:lpstr>From last class:</vt:lpstr>
      <vt:lpstr>Evaluate the following expression</vt:lpstr>
      <vt:lpstr>Evaluate the following expression</vt:lpstr>
      <vt:lpstr>Evaluate the following expression</vt:lpstr>
      <vt:lpstr>Objectives</vt:lpstr>
      <vt:lpstr>Evaluate the following expression</vt:lpstr>
      <vt:lpstr>Evaluate the following expression</vt:lpstr>
      <vt:lpstr>PowerPoint Presentation</vt:lpstr>
      <vt:lpstr>Circles of evaluation</vt:lpstr>
      <vt:lpstr>Circles of evaluation</vt:lpstr>
      <vt:lpstr>PowerPoint Presentation</vt:lpstr>
      <vt:lpstr>parts of a expression</vt:lpstr>
      <vt:lpstr>parts of a function</vt:lpstr>
      <vt:lpstr>notes 1/4</vt:lpstr>
      <vt:lpstr>composition of expressions</vt:lpstr>
      <vt:lpstr>Arguments vs. Parameters</vt:lpstr>
      <vt:lpstr>PowerPoint Presentation</vt:lpstr>
      <vt:lpstr>PowerPoint Presentation</vt:lpstr>
      <vt:lpstr>Evaluating expressions</vt:lpstr>
      <vt:lpstr>Image Functions</vt:lpstr>
      <vt:lpstr>parts of an expression</vt:lpstr>
      <vt:lpstr>Write the code for this circle of evaluation.</vt:lpstr>
      <vt:lpstr>circles of evaluation</vt:lpstr>
      <vt:lpstr>composition of functions: putting one function inside of another</vt:lpstr>
      <vt:lpstr>Formal Language</vt:lpstr>
      <vt:lpstr>expression   </vt:lpstr>
      <vt:lpstr>Composition of Functions</vt:lpstr>
      <vt:lpstr>Common Errors</vt:lpstr>
      <vt:lpstr>Error messages</vt:lpstr>
      <vt:lpstr>Bug Finding</vt:lpstr>
      <vt:lpstr>error messages</vt:lpstr>
      <vt:lpstr>how about this one?</vt:lpstr>
      <vt:lpstr>This code is broken.  Can you fix it?</vt:lpstr>
      <vt:lpstr>Unit 00 - Lesson 01 -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Important Vocabulary</vt:lpstr>
      <vt:lpstr>Concept Map (from wikipedia)  </vt:lpstr>
      <vt:lpstr>PowerPoint Presentation</vt:lpstr>
      <vt:lpstr>Related Questions</vt:lpstr>
      <vt:lpstr>Objective</vt:lpstr>
      <vt:lpstr>Where is the origin?</vt:lpstr>
      <vt:lpstr>Origins</vt:lpstr>
      <vt:lpstr>Programming images</vt:lpstr>
      <vt:lpstr>Order of Operations - Arithmetic of Images</vt:lpstr>
      <vt:lpstr>Order of Operations - Arithmetic of Images</vt:lpstr>
      <vt:lpstr>Order of Operations - Arithmetic of Images</vt:lpstr>
      <vt:lpstr>Where is the origin?</vt:lpstr>
      <vt:lpstr>Objectives</vt:lpstr>
      <vt:lpstr>Draw a sketch</vt:lpstr>
      <vt:lpstr>Make a scale drawing</vt:lpstr>
      <vt:lpstr>Which functions?</vt:lpstr>
      <vt:lpstr>Pair programming task 1</vt:lpstr>
      <vt:lpstr>connect each argument to the diagram</vt:lpstr>
      <vt:lpstr>connect each argument to the diagram</vt:lpstr>
      <vt:lpstr>place-image review</vt:lpstr>
      <vt:lpstr>notes 2/4 - Copy the example into your notebook, type the code into WeScheme and draw a picture of the output.</vt:lpstr>
      <vt:lpstr>place image takes 4 arguments</vt:lpstr>
      <vt:lpstr>What is the data type of the 1st argument?</vt:lpstr>
      <vt:lpstr>what other expressions could be Argument 1?</vt:lpstr>
      <vt:lpstr>What is the data type of the 3rd argument?</vt:lpstr>
      <vt:lpstr>what is the data type of the 3rd argument?</vt:lpstr>
      <vt:lpstr>Think deeper</vt:lpstr>
      <vt:lpstr>notes 1/4 - place-image example</vt:lpstr>
      <vt:lpstr>notes 3/4</vt:lpstr>
      <vt:lpstr>Example 1</vt:lpstr>
      <vt:lpstr>Example 1</vt:lpstr>
      <vt:lpstr>place-image circle of evaluation</vt:lpstr>
      <vt:lpstr>place-image circle of evaluation</vt:lpstr>
      <vt:lpstr>place-image circle of evaluation</vt:lpstr>
      <vt:lpstr>origin (0, 0) - top left corner</vt:lpstr>
      <vt:lpstr>origin (0, 0) - top left corner</vt:lpstr>
      <vt:lpstr>What is the data type of the 1st argument?</vt:lpstr>
      <vt:lpstr>What is the data type of the 1st argument?</vt:lpstr>
      <vt:lpstr>what other expressions could be Argument 1?</vt:lpstr>
      <vt:lpstr>What is the data type of the 3rd argument?</vt:lpstr>
      <vt:lpstr>what other expressions could be passed as the third argument?</vt:lpstr>
      <vt:lpstr>three new functions</vt:lpstr>
      <vt:lpstr>place-image circle of evaluation</vt:lpstr>
      <vt:lpstr>place-image circle of evaluation</vt:lpstr>
      <vt:lpstr>place-image circle of evaluation</vt:lpstr>
      <vt:lpstr>place-image circle of evaluation</vt:lpstr>
      <vt:lpstr>place-image circle of evaluation</vt:lpstr>
      <vt:lpstr>notes 2/4</vt:lpstr>
      <vt:lpstr>place-image</vt:lpstr>
      <vt:lpstr>Today’s New Function</vt:lpstr>
      <vt:lpstr>Problems are made of smaller problems</vt:lpstr>
      <vt:lpstr>let's remember the contracts for above and beside</vt:lpstr>
      <vt:lpstr>This makes an image...</vt:lpstr>
      <vt:lpstr>locating images relative to each other</vt:lpstr>
      <vt:lpstr>Review of computer screen coordinates</vt:lpstr>
      <vt:lpstr>computer screen coordinates</vt:lpstr>
      <vt:lpstr>What about this?</vt:lpstr>
      <vt:lpstr>search the documentation for place-image</vt:lpstr>
      <vt:lpstr>what is a scene?</vt:lpstr>
      <vt:lpstr>overlay/xy </vt:lpstr>
      <vt:lpstr>What does it do?</vt:lpstr>
      <vt:lpstr>What is the error?</vt:lpstr>
      <vt:lpstr>What is the error?</vt:lpstr>
      <vt:lpstr>What type of data?</vt:lpstr>
      <vt:lpstr>Predicates</vt:lpstr>
      <vt:lpstr>Predicates in use</vt:lpstr>
      <vt:lpstr>Applications</vt:lpstr>
      <vt:lpstr>Predicates in use</vt:lpstr>
      <vt:lpstr>Practice</vt:lpstr>
      <vt:lpstr>Objectives</vt:lpstr>
      <vt:lpstr>Is this surprising?</vt:lpstr>
      <vt:lpstr>and</vt:lpstr>
      <vt:lpstr>Will this produce an error?</vt:lpstr>
      <vt:lpstr>What could be the problem?</vt:lpstr>
      <vt:lpstr>This would be a problem</vt:lpstr>
      <vt:lpstr>Programs can check</vt:lpstr>
      <vt:lpstr>Will this produce an error?</vt:lpstr>
      <vt:lpstr>Will this produce an error?</vt:lpstr>
      <vt:lpstr>(if (= x 0) 0 (/ 1 x))  rules of evaluation</vt:lpstr>
      <vt:lpstr>Practice</vt:lpstr>
      <vt:lpstr>Practice</vt:lpstr>
      <vt:lpstr>Objectives</vt:lpstr>
      <vt:lpstr>6.</vt:lpstr>
      <vt:lpstr>4.</vt:lpstr>
      <vt:lpstr>2.</vt:lpstr>
      <vt:lpstr>and</vt:lpstr>
      <vt:lpstr>boolean contracts</vt:lpstr>
      <vt:lpstr>true or false</vt:lpstr>
      <vt:lpstr>7.</vt:lpstr>
      <vt:lpstr>5.</vt:lpstr>
      <vt:lpstr>AND OR EXAMPLES 1.</vt:lpstr>
      <vt:lpstr>3.</vt:lpstr>
      <vt:lpstr>more booleans</vt:lpstr>
      <vt:lpstr>Booleans</vt:lpstr>
      <vt:lpstr>Applications</vt:lpstr>
      <vt:lpstr>Opening question</vt:lpstr>
      <vt:lpstr>What do we expect?</vt:lpstr>
      <vt:lpstr>What do we expect?</vt:lpstr>
      <vt:lpstr>Last quiz</vt:lpstr>
      <vt:lpstr>Last quiz</vt:lpstr>
      <vt:lpstr>Last quiz</vt:lpstr>
      <vt:lpstr>Last quiz</vt:lpstr>
      <vt:lpstr>Additional String Functions add these to your class API</vt:lpstr>
      <vt:lpstr>Practice</vt:lpstr>
      <vt:lpstr>Extra Note</vt:lpstr>
      <vt:lpstr>From last class</vt:lpstr>
      <vt:lpstr>String</vt:lpstr>
      <vt:lpstr>String Addition</vt:lpstr>
      <vt:lpstr>String Addition</vt:lpstr>
      <vt:lpstr>Exercise 1</vt:lpstr>
      <vt:lpstr>Exercise 1</vt:lpstr>
      <vt:lpstr>Extra Note</vt:lpstr>
      <vt:lpstr>Additional String Functions add these to your class API</vt:lpstr>
      <vt:lpstr>Slide keyboard</vt:lpstr>
      <vt:lpstr>Pair programming task 0</vt:lpstr>
      <vt:lpstr>Slide keyboard</vt:lpstr>
      <vt:lpstr>Pair programming task 1</vt:lpstr>
      <vt:lpstr>Slide keyboard</vt:lpstr>
      <vt:lpstr>Pair programming task 2</vt:lpstr>
      <vt:lpstr>Slide keyboard</vt:lpstr>
      <vt:lpstr>Pair programming task 3</vt:lpstr>
      <vt:lpstr>Slide keyboard</vt:lpstr>
      <vt:lpstr>Pair programming task 4</vt:lpstr>
      <vt:lpstr>Slide keyboard</vt:lpstr>
      <vt:lpstr>Pair programming task 5</vt:lpstr>
      <vt:lpstr>Slide keyboard</vt:lpstr>
      <vt:lpstr>Pair programming task 6</vt:lpstr>
      <vt:lpstr>Slide keyboard</vt:lpstr>
      <vt:lpstr>Pair programming task 7</vt:lpstr>
      <vt:lpstr>Slide keyboard</vt:lpstr>
      <vt:lpstr>Pair programming task 8</vt:lpstr>
      <vt:lpstr>Slide keyboard</vt:lpstr>
      <vt:lpstr>Pair programming task 9</vt:lpstr>
      <vt:lpstr>Slide keyboard</vt:lpstr>
      <vt:lpstr>Pair programming task 7</vt:lpstr>
      <vt:lpstr>Slide keyboard</vt:lpstr>
      <vt:lpstr>Pair programming task 10</vt:lpstr>
      <vt:lpstr>Slide keyboard</vt:lpstr>
      <vt:lpstr>Pair programming task 12</vt:lpstr>
      <vt:lpstr>Slide keyboard</vt:lpstr>
      <vt:lpstr>Pair programming task 13</vt:lpstr>
      <vt:lpstr>Slide keyboard</vt:lpstr>
      <vt:lpstr>Pair programming task 14</vt:lpstr>
      <vt:lpstr>Slide keyboard</vt:lpstr>
      <vt:lpstr>Pair programming task 15</vt:lpstr>
      <vt:lpstr>Slide keyboard</vt:lpstr>
      <vt:lpstr>Pair programming task 16</vt:lpstr>
      <vt:lpstr>Objectives</vt:lpstr>
      <vt:lpstr>notes 2/4</vt:lpstr>
      <vt:lpstr>notes 1/4</vt:lpstr>
      <vt:lpstr>notes 3/4</vt:lpstr>
      <vt:lpstr>on your hand-out: convert the code into algebra</vt:lpstr>
      <vt:lpstr>in Racket we define values this way:</vt:lpstr>
      <vt:lpstr>8. book beside calendar</vt:lpstr>
      <vt:lpstr>10. book above calendar</vt:lpstr>
      <vt:lpstr>11. book book        book book</vt:lpstr>
      <vt:lpstr>5. &amp; 6. define variables  book and calendar</vt:lpstr>
      <vt:lpstr>enter the following code and be prepared to discuss</vt:lpstr>
      <vt:lpstr>Using Variables </vt:lpstr>
      <vt:lpstr>notes 4/4 - Copy the example into your notebook, type the code into WeScheme and draw a picture of the output.</vt:lpstr>
      <vt:lpstr>Writing a test</vt:lpstr>
      <vt:lpstr>Flag of Japan Program</vt:lpstr>
      <vt:lpstr>flag of japan</vt:lpstr>
      <vt:lpstr>first we need to think about the pieces</vt:lpstr>
      <vt:lpstr>now we need to put it together</vt:lpstr>
      <vt:lpstr>but this is a program.</vt:lpstr>
      <vt:lpstr>Mr. Allatta's U.S. Flag Program </vt:lpstr>
      <vt:lpstr>lets write some code for each piece</vt:lpstr>
      <vt:lpstr>now that we know what to do, lets write the code </vt:lpstr>
      <vt:lpstr>add comments to help others understand your code</vt:lpstr>
      <vt:lpstr>make your own flag</vt:lpstr>
      <vt:lpstr>we want to create the following image</vt:lpstr>
      <vt:lpstr>Objectives:</vt:lpstr>
      <vt:lpstr>sqr-perim</vt:lpstr>
      <vt:lpstr>sqr-perim</vt:lpstr>
      <vt:lpstr>sqr-perim</vt:lpstr>
      <vt:lpstr>Step 1: Write contract and purpose statement</vt:lpstr>
      <vt:lpstr>Step 2: Give Examples</vt:lpstr>
      <vt:lpstr>Step 3: Define the function</vt:lpstr>
      <vt:lpstr>double-width</vt:lpstr>
      <vt:lpstr>Write function body</vt:lpstr>
      <vt:lpstr>Write examples</vt:lpstr>
      <vt:lpstr>Write function header</vt:lpstr>
      <vt:lpstr>Design recipe for functions review</vt:lpstr>
      <vt:lpstr>Step 1: Write contract and purpose statement</vt:lpstr>
      <vt:lpstr>Step 2: Give Examples</vt:lpstr>
      <vt:lpstr>Step 3: Define the function</vt:lpstr>
      <vt:lpstr>Lesson 01.01 - Function Design</vt:lpstr>
      <vt:lpstr>Step 1: Write contract and purpose statement</vt:lpstr>
      <vt:lpstr>Step 2: Give Examples</vt:lpstr>
      <vt:lpstr>Step 3: Define the function</vt:lpstr>
      <vt:lpstr>circle-diameter</vt:lpstr>
      <vt:lpstr>counterchange</vt:lpstr>
      <vt:lpstr>abstraction</vt:lpstr>
      <vt:lpstr>Finish the design recipe with two examples and a definition</vt:lpstr>
      <vt:lpstr>update-danger</vt:lpstr>
      <vt:lpstr>Rocket Height</vt:lpstr>
      <vt:lpstr>Distance</vt:lpstr>
      <vt:lpstr>you also know how to define functions like this one</vt:lpstr>
      <vt:lpstr>in algebra we define values using an equal sign</vt:lpstr>
      <vt:lpstr>PowerPoint Presentation</vt:lpstr>
      <vt:lpstr>can you define a function g, which takes in a variable q and multiplies it by 20?</vt:lpstr>
      <vt:lpstr>Review: by replacing define with an equal sign  we can write</vt:lpstr>
      <vt:lpstr>can you translate this algebra into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Tests show us how to define our functions.</vt:lpstr>
      <vt:lpstr>let's finish this design recipe the design recipe is a method to help us design our own functions</vt:lpstr>
      <vt:lpstr>Writing a test</vt:lpstr>
      <vt:lpstr>Functions are like shortcuts</vt:lpstr>
      <vt:lpstr>Defining Functions</vt:lpstr>
      <vt:lpstr>Writing examples</vt:lpstr>
      <vt:lpstr>What do we need to write an example?</vt:lpstr>
      <vt:lpstr>What is the big picture?</vt:lpstr>
      <vt:lpstr>Writing Examples of Functions</vt:lpstr>
      <vt:lpstr>Double</vt:lpstr>
      <vt:lpstr>Design a functions called counterchange,</vt:lpstr>
      <vt:lpstr>Design Recipe with Student Choice</vt:lpstr>
      <vt:lpstr>Design a function called two-by-two, </vt:lpstr>
      <vt:lpstr>More Defining Functions</vt:lpstr>
      <vt:lpstr>Write two tests for double </vt:lpstr>
      <vt:lpstr>Now write the function signature and body</vt:lpstr>
      <vt:lpstr>Design Recipe for anything, version 0</vt:lpstr>
      <vt:lpstr>Design Recipe for Functions, version 1</vt:lpstr>
      <vt:lpstr>tests for bc</vt:lpstr>
      <vt:lpstr>write a test for greenTri</vt:lpstr>
      <vt:lpstr>Testing</vt:lpstr>
      <vt:lpstr>circle what changes: this is where we will put our parameter</vt:lpstr>
      <vt:lpstr>Blue Circle</vt:lpstr>
      <vt:lpstr>gt: Write a function called greenTri that takes in a number and returns a solid green triangle with the size of the parameter.</vt:lpstr>
      <vt:lpstr>Green Triangle</vt:lpstr>
      <vt:lpstr>Can We Solve This?</vt:lpstr>
      <vt:lpstr>Work on #2!</vt:lpstr>
      <vt:lpstr>Three Parts of Function Definition</vt:lpstr>
      <vt:lpstr>How Did We Solve This Problem?</vt:lpstr>
      <vt:lpstr>gt</vt:lpstr>
      <vt:lpstr>Double</vt:lpstr>
      <vt:lpstr>Blue Circle</vt:lpstr>
      <vt:lpstr>Green Triangle</vt:lpstr>
      <vt:lpstr>composition of functions: putting one function inside of another</vt:lpstr>
      <vt:lpstr>functions</vt:lpstr>
      <vt:lpstr>Finish this design recipe.</vt:lpstr>
      <vt:lpstr>First actual case of bug being found.</vt:lpstr>
      <vt:lpstr>January, 1950</vt:lpstr>
      <vt:lpstr>computers were once larger arrays of relay tubes--similar to light bulbs</vt:lpstr>
      <vt:lpstr>What is a bug?</vt:lpstr>
      <vt:lpstr>Grace Hopper Celebration of Women in Computing</vt:lpstr>
      <vt:lpstr>World</vt:lpstr>
      <vt:lpstr>Data Representation of World</vt:lpstr>
      <vt:lpstr>A List-of-shots</vt:lpstr>
      <vt:lpstr>Individual Shots</vt:lpstr>
      <vt:lpstr>Individual Shots</vt:lpstr>
      <vt:lpstr>Putting this together</vt:lpstr>
      <vt:lpstr>Event Handlers</vt:lpstr>
      <vt:lpstr>#    :: Shot-World -&gt; Image</vt:lpstr>
      <vt:lpstr>#   :: Shot-World -&gt; Shot-World</vt:lpstr>
      <vt:lpstr>#  :: Shot-World Key-Event -&gt; Shot-World </vt:lpstr>
      <vt:lpstr>The main function</vt:lpstr>
      <vt:lpstr>Templates</vt:lpstr>
      <vt:lpstr>to-image</vt:lpstr>
      <vt:lpstr>to-image template</vt:lpstr>
      <vt:lpstr>to-image(w.rest)</vt:lpstr>
      <vt:lpstr>to-image(w.rest)</vt:lpstr>
      <vt:lpstr>to-image(w.rest)</vt:lpstr>
      <vt:lpstr>to-image(w.rest)</vt:lpstr>
      <vt:lpstr>to-image(w.rest)</vt:lpstr>
      <vt:lpstr>What about is-empty?</vt:lpstr>
      <vt:lpstr>What about keypress?</vt:lpstr>
      <vt:lpstr>Your task</vt:lpstr>
      <vt:lpstr>Challenges</vt:lpstr>
      <vt:lpstr>How do compilers and interpreters help develop programs?</vt:lpstr>
      <vt:lpstr>Constants vs. State</vt:lpstr>
      <vt:lpstr>Constants</vt:lpstr>
      <vt:lpstr>Constants</vt:lpstr>
      <vt:lpstr>2D Distance -&gt; Pythagorean Theorem</vt:lpstr>
      <vt:lpstr>Line-length</vt:lpstr>
      <vt:lpstr>Distance</vt:lpstr>
      <vt:lpstr>Collide</vt:lpstr>
      <vt:lpstr>Distance along one axis -&gt; 1D Distance</vt:lpstr>
      <vt:lpstr>2D Distance -&gt; Pythagorean Theorem</vt:lpstr>
      <vt:lpstr>2D Distance -&gt; Pythagorean Theorem</vt:lpstr>
      <vt:lpstr>2D Distance -&gt; Pythagorean Theorem</vt:lpstr>
      <vt:lpstr>Convert the expression to circles of evaluation</vt:lpstr>
      <vt:lpstr>Collision Detection</vt:lpstr>
      <vt:lpstr>how to design programs?</vt:lpstr>
      <vt:lpstr>7 - Conditional Branching</vt:lpstr>
      <vt:lpstr>how to design programs?</vt:lpstr>
      <vt:lpstr>PowerPoint Presentation</vt:lpstr>
      <vt:lpstr>lesson 6</vt:lpstr>
      <vt:lpstr>fix safe-left? and safe-right?</vt:lpstr>
      <vt:lpstr>scale your player</vt:lpstr>
      <vt:lpstr>find your player</vt:lpstr>
      <vt:lpstr>getting your game just right</vt:lpstr>
      <vt:lpstr>how to write examples for update-danger</vt:lpstr>
      <vt:lpstr>Complete the Design Recipe for update-target</vt:lpstr>
      <vt:lpstr>What is the domain of update-danger?</vt:lpstr>
      <vt:lpstr>Complete the Design Recipe for update-target</vt:lpstr>
      <vt:lpstr>update-danger</vt:lpstr>
      <vt:lpstr>how to write examples for update-danger</vt:lpstr>
      <vt:lpstr>scale your player</vt:lpstr>
      <vt:lpstr>find your player</vt:lpstr>
      <vt:lpstr>Complete the Design Recipe for update-target</vt:lpstr>
      <vt:lpstr>how to write examples for update-danger</vt:lpstr>
      <vt:lpstr>What is the domain of update-danger?</vt:lpstr>
      <vt:lpstr>Now you have a 90, don't just satisfy the requirements.  Impress me.</vt:lpstr>
      <vt:lpstr>PowerPoint Presentation</vt:lpstr>
      <vt:lpstr>PowerPoint Presentation</vt:lpstr>
      <vt:lpstr>PowerPoint Presentation</vt:lpstr>
      <vt:lpstr>PowerPoint Presentation</vt:lpstr>
      <vt:lpstr>PowerPoint Presentation</vt:lpstr>
      <vt:lpstr>Defining variables</vt:lpstr>
      <vt:lpstr>Reminder</vt:lpstr>
      <vt:lpstr>Math in Racket</vt:lpstr>
      <vt:lpstr>Math in Racket</vt:lpstr>
      <vt:lpstr>Using Variables</vt:lpstr>
      <vt:lpstr>On your own</vt:lpstr>
      <vt:lpstr>Roles</vt:lpstr>
      <vt:lpstr>Routes</vt:lpstr>
      <vt:lpstr>Message Senders</vt:lpstr>
      <vt:lpstr>Message Senders</vt:lpstr>
      <vt:lpstr>Carriers </vt:lpstr>
      <vt:lpstr>Routers</vt:lpstr>
      <vt:lpstr>Message Receivers</vt:lpstr>
      <vt:lpstr>IP Addresses use binary numbers</vt:lpstr>
      <vt:lpstr>Binary</vt:lpstr>
      <vt:lpstr>What is binary?</vt:lpstr>
      <vt:lpstr>What is binary?</vt:lpstr>
      <vt:lpstr>PowerPoint Presentation</vt:lpstr>
      <vt:lpstr>Why Use Binary?</vt:lpstr>
      <vt:lpstr>Why Use Binary?</vt:lpstr>
      <vt:lpstr>Why Use Binary?</vt:lpstr>
      <vt:lpstr>Why Use Binary?</vt:lpstr>
      <vt:lpstr>Why Use Binary?</vt:lpstr>
      <vt:lpstr>Translating Binary to Decimal</vt:lpstr>
      <vt:lpstr>Step 0: Make 8 Columns</vt:lpstr>
      <vt:lpstr>Step 1: Make 4 Rows</vt:lpstr>
      <vt:lpstr>Step 2: Powers of 2 in 2nd Row</vt:lpstr>
      <vt:lpstr>Step 3: Value of Powers of 2 in 1st Row</vt:lpstr>
      <vt:lpstr>Step 3: Value of Powers of 2 in 1st Row</vt:lpstr>
      <vt:lpstr>Step 4: 0’s in 3rd Row </vt:lpstr>
      <vt:lpstr>Step 5: Cut Columns in Last Row </vt:lpstr>
      <vt:lpstr>Step 5: 1’s on Back of Bottom Row</vt:lpstr>
      <vt:lpstr>Step 5: 1’s on Back of Bottom Row</vt:lpstr>
      <vt:lpstr>Step 5: 1’s on Back of Bottom Row</vt:lpstr>
      <vt:lpstr>Step 5: 1’s on Back of Bottom Row</vt:lpstr>
      <vt:lpstr>How does this work?</vt:lpstr>
      <vt:lpstr>Q0) Represent ten in binary.</vt:lpstr>
      <vt:lpstr>Q0) 10 = ?</vt:lpstr>
      <vt:lpstr>Q0) 10 = 8 + ?</vt:lpstr>
      <vt:lpstr>Q0) 10 = 8 + 2</vt:lpstr>
      <vt:lpstr>A0) Ten in binary is 1010!</vt:lpstr>
      <vt:lpstr>Q1) Represent seventy one in binary.</vt:lpstr>
      <vt:lpstr>Q1) 71 = ?</vt:lpstr>
      <vt:lpstr>Q1) 71 = 64 + ?</vt:lpstr>
      <vt:lpstr>Q1) 71 = 64 + 4 + ?</vt:lpstr>
      <vt:lpstr>Q1) 71 = 64 + 4 + 2 + ?</vt:lpstr>
      <vt:lpstr>Q1) 71 = 64 + 4 + 2 + 1</vt:lpstr>
      <vt:lpstr>Q1) 71 = 64 + 4 + 2 + 1</vt:lpstr>
      <vt:lpstr>A1) Seventy one in binary is 1000111</vt:lpstr>
      <vt:lpstr>Q2) Represent 0b1010101 in decimal.</vt:lpstr>
      <vt:lpstr>Q2) 0b1010101 = 64 + 16 + 4 + 1</vt:lpstr>
      <vt:lpstr>A2) 0b1010101 = 85</vt:lpstr>
      <vt:lpstr>Binary to Decimal Self Check</vt:lpstr>
      <vt:lpstr>Binary to Decimal Self Check</vt:lpstr>
      <vt:lpstr>What are we studying this week?</vt:lpstr>
      <vt:lpstr>Substition Cypher Key</vt:lpstr>
      <vt:lpstr>Explore Task Visual Artifact</vt:lpstr>
      <vt:lpstr>What makes a good infographic?</vt:lpstr>
      <vt:lpstr>chart junk</vt:lpstr>
      <vt:lpstr>Reading Pyret documentation</vt:lpstr>
      <vt:lpstr>Pyret is a professional language</vt:lpstr>
      <vt:lpstr>Pyret builds on Racket</vt:lpstr>
      <vt:lpstr>Pyret use infix syntax.</vt:lpstr>
      <vt:lpstr>Pyret has a cloud based REPL</vt:lpstr>
      <vt:lpstr>Programmers use style conventions</vt:lpstr>
      <vt:lpstr>Defining constants</vt:lpstr>
      <vt:lpstr>Naming</vt:lpstr>
      <vt:lpstr>Line Length</vt:lpstr>
      <vt:lpstr>Test Blocks</vt:lpstr>
      <vt:lpstr>Documentation</vt:lpstr>
      <vt:lpstr>Sample Problem</vt:lpstr>
      <vt:lpstr>List Data</vt:lpstr>
      <vt:lpstr>List Predicates</vt:lpstr>
      <vt:lpstr>We can define our own data</vt:lpstr>
      <vt:lpstr>Define your own list</vt:lpstr>
      <vt:lpstr>Define your own list</vt:lpstr>
      <vt:lpstr>Review</vt:lpstr>
      <vt:lpstr>Review</vt:lpstr>
      <vt:lpstr>Review</vt:lpstr>
      <vt:lpstr>Functions with Fixed Size Data</vt:lpstr>
      <vt:lpstr>Arbitrary Size Data</vt:lpstr>
      <vt:lpstr>Arbitrary Size Data</vt:lpstr>
      <vt:lpstr>Arbitrary Size Data</vt:lpstr>
      <vt:lpstr>Arbitrary Size Data</vt:lpstr>
      <vt:lpstr>Empty Lists</vt:lpstr>
      <vt:lpstr>Empty Lists</vt:lpstr>
      <vt:lpstr>Lists are links of data</vt:lpstr>
      <vt:lpstr>We can add as many things as we want</vt:lpstr>
      <vt:lpstr>We can add as many things as we want</vt:lpstr>
      <vt:lpstr>Getting items from a list</vt:lpstr>
      <vt:lpstr>Getting items from a list</vt:lpstr>
      <vt:lpstr>Getting items from a list</vt:lpstr>
      <vt:lpstr>Getting items from a list</vt:lpstr>
      <vt:lpstr>Lists and World Programs</vt:lpstr>
      <vt:lpstr>Step through sum</vt:lpstr>
      <vt:lpstr>Evaluate the following example</vt:lpstr>
      <vt:lpstr>Evaluate the following examples</vt:lpstr>
      <vt:lpstr>Evaluate the following examples</vt:lpstr>
      <vt:lpstr>Evaluate the following examples</vt:lpstr>
      <vt:lpstr>Evaluate the following examples</vt:lpstr>
      <vt:lpstr>Evaluate the following examples</vt:lpstr>
      <vt:lpstr>Complete the Example Stepper</vt:lpstr>
      <vt:lpstr>Count</vt:lpstr>
      <vt:lpstr>Average</vt:lpstr>
      <vt:lpstr>Pull apart conditional data</vt:lpstr>
      <vt:lpstr>Pull apart conditional data</vt:lpstr>
      <vt:lpstr>Review Compound Data</vt:lpstr>
      <vt:lpstr>iTune</vt:lpstr>
      <vt:lpstr>iTunes</vt:lpstr>
      <vt:lpstr>a boa is a boa(string, number, string)</vt:lpstr>
      <vt:lpstr>a boa is a boa(string, number, string)</vt:lpstr>
      <vt:lpstr>data defintions also create functions</vt:lpstr>
      <vt:lpstr>write 3 examples of boa-fit-cage </vt:lpstr>
      <vt:lpstr>data definitions also create functions</vt:lpstr>
      <vt:lpstr>write 3 examples of boa-fit-cage </vt:lpstr>
      <vt:lpstr># a dillo is a dillo(number, boolean)</vt:lpstr>
      <vt:lpstr># hit-with-truck: dillo -&gt; dillo</vt:lpstr>
      <vt:lpstr># hit-with-truck: dillo -&gt; dillo</vt:lpstr>
      <vt:lpstr># a tiger is a tiger(string, number, product)</vt:lpstr>
      <vt:lpstr># a tiger is a tiger(string, number, product)</vt:lpstr>
      <vt:lpstr>Structs practice 2 Party</vt:lpstr>
      <vt:lpstr>Structs practice 2 Party</vt:lpstr>
      <vt:lpstr>Structs practice 2 Party</vt:lpstr>
      <vt:lpstr>Party</vt:lpstr>
      <vt:lpstr>World</vt:lpstr>
      <vt:lpstr>Data</vt:lpstr>
      <vt:lpstr>Structs</vt:lpstr>
      <vt:lpstr>data definition for an Auto</vt:lpstr>
      <vt:lpstr>Unit 00 - Lesson 01 - Objectives</vt:lpstr>
      <vt:lpstr>Unit 00 - Lesson 08 - Homework</vt:lpstr>
      <vt:lpstr>PowerPoint Presentation</vt:lpstr>
      <vt:lpstr>Objectives</vt:lpstr>
      <vt:lpstr>HW Problem: Count the pixels</vt:lpstr>
      <vt:lpstr>Return a property</vt:lpstr>
      <vt:lpstr>Images are like strings </vt:lpstr>
      <vt:lpstr>Satisfies predicate</vt:lpstr>
      <vt:lpstr>PowerPoint Presentation</vt:lpstr>
      <vt:lpstr>Documentation scavenger hunt</vt:lpstr>
      <vt:lpstr>PowerPoint Presentation</vt:lpstr>
      <vt:lpstr>(fair difficulty time expectation ) -&gt; fairness</vt:lpstr>
      <vt:lpstr>Objectives</vt:lpstr>
      <vt:lpstr>;Constants</vt:lpstr>
      <vt:lpstr> &gt;(overlay/xy RED               0 0               BLUE)</vt:lpstr>
      <vt:lpstr> &gt;(overlay/xy RED               0 0               BLUE)</vt:lpstr>
      <vt:lpstr> &gt;(overlay/xy RED               25 0               BLUE)</vt:lpstr>
      <vt:lpstr> &gt;(overlay/xy RED               25 0               BLUE)</vt:lpstr>
      <vt:lpstr> &gt;(overlay/xy RED               0 25               BLUE)</vt:lpstr>
      <vt:lpstr> &gt;(overlay/xy RED               0 25               BLUE)</vt:lpstr>
      <vt:lpstr> &gt;(overlay/xy RED               25 25               BLUE)</vt:lpstr>
      <vt:lpstr> &gt;(overlay/xy RED               25 25               BLUE)</vt:lpstr>
      <vt:lpstr> &gt;(overlay/xy RED               50 0               BLUE)</vt:lpstr>
      <vt:lpstr> &gt;(overlay/xy RED               50 0               BLUE)</vt:lpstr>
      <vt:lpstr> &gt;(place-image RED               0 0               BLUE)</vt:lpstr>
      <vt:lpstr> &gt;(place-image RED               25 0               BLUE)</vt:lpstr>
      <vt:lpstr> &gt;(place-image RED               0 25               BLUE)</vt:lpstr>
      <vt:lpstr> &gt;(place-image RED               25 25               BLUE)</vt:lpstr>
      <vt:lpstr> &gt;(place-image RED                50 0                BLUE)</vt:lpstr>
      <vt:lpstr>PowerPoint Presentation</vt:lpstr>
      <vt:lpstr>Do Now</vt:lpstr>
      <vt:lpstr>Objective </vt:lpstr>
      <vt:lpstr>Which function? </vt:lpstr>
      <vt:lpstr>What coordinates? </vt:lpstr>
      <vt:lpstr>What coordinates? </vt:lpstr>
      <vt:lpstr>Vexillology </vt:lpstr>
      <vt:lpstr>Flag </vt:lpstr>
      <vt:lpstr>United States</vt:lpstr>
      <vt:lpstr>Flag of USA specifications</vt:lpstr>
      <vt:lpstr>; make-color : Num Num Num (Num) -&gt; color</vt:lpstr>
      <vt:lpstr>Hex to Decimal</vt:lpstr>
      <vt:lpstr>Hex to Decimal</vt:lpstr>
      <vt:lpstr>Hex to Decimal</vt:lpstr>
      <vt:lpstr>Hex to Decimal</vt:lpstr>
      <vt:lpstr>PowerPoint Presentation</vt:lpstr>
      <vt:lpstr>PowerPoint Presentation</vt:lpstr>
      <vt:lpstr>PowerPoint Presentation</vt:lpstr>
      <vt:lpstr>PowerPoint Presentation</vt:lpstr>
      <vt:lpstr>PowerPoint Presentation</vt:lpstr>
      <vt:lpstr>PowerPoint Presentation</vt:lpstr>
      <vt:lpstr>; make-color : Num Num Num (Num) -&gt; color</vt:lpstr>
      <vt:lpstr>Hex to Decimal</vt:lpstr>
      <vt:lpstr>Hex to Decimal</vt:lpstr>
      <vt:lpstr>Hex to Decimal</vt:lpstr>
      <vt:lpstr>Hex to Decimal</vt:lpstr>
      <vt:lpstr>PowerPoint Presentation</vt:lpstr>
      <vt:lpstr>PowerPoint Presentation</vt:lpstr>
      <vt:lpstr>computer login</vt:lpstr>
      <vt:lpstr>PowerPoint Presentation</vt:lpstr>
      <vt:lpstr>Objectives</vt:lpstr>
      <vt:lpstr>A string is...</vt:lpstr>
      <vt:lpstr>Examples of Strings!</vt:lpstr>
      <vt:lpstr>Indices &amp; Length</vt:lpstr>
      <vt:lpstr>Indices &amp; Length</vt:lpstr>
      <vt:lpstr>Indices &amp; Length</vt:lpstr>
      <vt:lpstr>Indices &amp; Length</vt:lpstr>
      <vt:lpstr>Indices &amp; Length</vt:lpstr>
      <vt:lpstr>Contenation</vt:lpstr>
      <vt:lpstr>PowerPoint Presentation</vt:lpstr>
      <vt:lpstr>PowerPoint Presentation</vt:lpstr>
      <vt:lpstr>PowerPoint Presentation</vt:lpstr>
      <vt:lpstr>Practice</vt:lpstr>
      <vt:lpstr>Documentation (memorize)</vt:lpstr>
      <vt:lpstr>Review String operators you will need</vt:lpstr>
      <vt:lpstr>PowerPoint Presentation</vt:lpstr>
      <vt:lpstr>Objectives</vt:lpstr>
      <vt:lpstr>You are expected to solve this problem</vt:lpstr>
      <vt:lpstr>(= problem-solving question-asking)</vt:lpstr>
      <vt:lpstr>(= problem-solving question-asking)</vt:lpstr>
      <vt:lpstr>(= problem-solving question-asking)</vt:lpstr>
      <vt:lpstr>Brainstorm</vt:lpstr>
      <vt:lpstr>The problem</vt:lpstr>
      <vt:lpstr>The domain</vt:lpstr>
      <vt:lpstr>The return</vt:lpstr>
      <vt:lpstr>Examples</vt:lpstr>
      <vt:lpstr>Contextual knowledge</vt:lpstr>
      <vt:lpstr>Language Template</vt:lpstr>
      <vt:lpstr>Solutions - Putting your questions together</vt:lpstr>
      <vt:lpstr>Solutions - Putting your questions together</vt:lpstr>
      <vt:lpstr>Solutions - Putting your questions together</vt:lpstr>
      <vt:lpstr>PowerPoint Presentation</vt:lpstr>
      <vt:lpstr>Objectives</vt:lpstr>
      <vt:lpstr>You are expected to solve this problem</vt:lpstr>
      <vt:lpstr>The problem</vt:lpstr>
      <vt:lpstr>The domain</vt:lpstr>
      <vt:lpstr>The return</vt:lpstr>
      <vt:lpstr>Examples</vt:lpstr>
      <vt:lpstr>Contextual knowledge</vt:lpstr>
      <vt:lpstr>Language Template</vt:lpstr>
      <vt:lpstr>Solutions - Putting your questions together</vt:lpstr>
      <vt:lpstr>Solutions - Putting your questions together</vt:lpstr>
      <vt:lpstr>Solutions - Putting your questions together</vt:lpstr>
      <vt:lpstr>bool-imply</vt:lpstr>
      <vt:lpstr>PowerPoint Presentation</vt:lpstr>
      <vt:lpstr>Objectives</vt:lpstr>
      <vt:lpstr>The domain</vt:lpstr>
      <vt:lpstr>The return</vt:lpstr>
      <vt:lpstr>Examples</vt:lpstr>
      <vt:lpstr>Contextual knowledge</vt:lpstr>
      <vt:lpstr>Language Template</vt:lpstr>
      <vt:lpstr>Solutions - Putting your questions together</vt:lpstr>
      <vt:lpstr>Solutions - Putting your questions together</vt:lpstr>
      <vt:lpstr>Solutions - Putting your questions together</vt:lpstr>
      <vt:lpstr>bool-imply</vt:lpstr>
      <vt:lpstr>PowerPoint Presentation</vt:lpstr>
      <vt:lpstr>Objectives</vt:lpstr>
      <vt:lpstr>Warm Up Problems</vt:lpstr>
      <vt:lpstr>PowerPoint Presentation</vt:lpstr>
      <vt:lpstr>Objectives (htdp.org 3.6 Designing World Programs)</vt:lpstr>
      <vt:lpstr>Define world constants</vt:lpstr>
      <vt:lpstr>Render the world state as image</vt:lpstr>
      <vt:lpstr>Update the world state to the next state</vt:lpstr>
      <vt:lpstr>The main function launches the program</vt:lpstr>
      <vt:lpstr>Warm Up</vt:lpstr>
      <vt:lpstr>Today’s Challenge</vt:lpstr>
      <vt:lpstr>PowerPoint Presentation</vt:lpstr>
      <vt:lpstr>Objectives</vt:lpstr>
      <vt:lpstr>PowerPoint Presentation</vt:lpstr>
      <vt:lpstr>Develop a function called profit that consumes the costs and revenue of a business and returns the companies profits. Profit is (revenue - costs). </vt:lpstr>
      <vt:lpstr>Develop a function called profit that consumes the costs and revenue of a business and returns the companies profits. Profit is (revenue - costs). </vt:lpstr>
      <vt:lpstr>Develop a function called profit that consumes the costs and revenue of a business and returns the companies profits. Profit is (revenue - costs). </vt:lpstr>
      <vt:lpstr>Develop a function called profit that consumes the costs and revenue of a business and returns the companies profits. Profit is (revenue - costs). </vt:lpstr>
      <vt:lpstr>Develop a function called profit that consumes the costs and revenue of a business and returns the companies profits. Profit is (revenue - costs). </vt:lpstr>
      <vt:lpstr>Develop a function called profit that consumes the costs and revenue of a business and returns the companies profits. Profit is (revenue - costs). </vt:lpstr>
      <vt:lpstr>What are the steps to designing a function?  </vt:lpstr>
      <vt:lpstr>Define world constants</vt:lpstr>
      <vt:lpstr>Render the world state as image</vt:lpstr>
      <vt:lpstr>Update the world state to the next state</vt:lpstr>
      <vt:lpstr>The main function launches the program</vt:lpstr>
      <vt:lpstr>PowerPoint Presentation</vt:lpstr>
      <vt:lpstr>Opening activity - 20 minutes</vt:lpstr>
      <vt:lpstr>Objectives</vt:lpstr>
      <vt:lpstr>Turning examples into tests</vt:lpstr>
      <vt:lpstr>Turning examples into tests</vt:lpstr>
      <vt:lpstr>Turning examples into tests</vt:lpstr>
      <vt:lpstr>Turning examples into tests</vt:lpstr>
      <vt:lpstr>PowerPoint Presentation</vt:lpstr>
      <vt:lpstr>Begin - 20 minutes</vt:lpstr>
      <vt:lpstr>Objectives</vt:lpstr>
      <vt:lpstr>Make a car move challenges</vt:lpstr>
      <vt:lpstr>PowerPoint Presentation</vt:lpstr>
      <vt:lpstr>Quiz - 20 minutes</vt:lpstr>
      <vt:lpstr>Quiz Objectives</vt:lpstr>
      <vt:lpstr>Make a car move challenges</vt:lpstr>
      <vt:lpstr>PowerPoint Presentation</vt:lpstr>
      <vt:lpstr>Warm Up</vt:lpstr>
      <vt:lpstr>; next : String -&gt; String ; consumes a traffic light state and returns the next light</vt:lpstr>
      <vt:lpstr>Objectives</vt:lpstr>
      <vt:lpstr>0. data</vt:lpstr>
      <vt:lpstr>signature</vt:lpstr>
      <vt:lpstr>2. purpose statement</vt:lpstr>
      <vt:lpstr>3. Function Stub</vt:lpstr>
      <vt:lpstr>4. Tests</vt:lpstr>
      <vt:lpstr>5. definition</vt:lpstr>
      <vt:lpstr>Check possibilities that don’t work</vt:lpstr>
      <vt:lpstr>Evaluating cond</vt:lpstr>
      <vt:lpstr>Evaluating cond</vt:lpstr>
      <vt:lpstr>structure of cond</vt:lpstr>
      <vt:lpstr>check-expect with pizza toppings</vt:lpstr>
      <vt:lpstr>PowerPoint Presentation</vt:lpstr>
      <vt:lpstr>Warm Up</vt:lpstr>
      <vt:lpstr>Finish design problems, email a working program</vt:lpstr>
      <vt:lpstr>enhancing keypress</vt:lpstr>
      <vt:lpstr>look at the big-bang expression</vt:lpstr>
      <vt:lpstr>; next : String -&gt; String ; consumes a traffic light state and returns the next light</vt:lpstr>
      <vt:lpstr>Objectives</vt:lpstr>
      <vt:lpstr>0. data</vt:lpstr>
      <vt:lpstr>signature</vt:lpstr>
      <vt:lpstr>2. purpose statement</vt:lpstr>
      <vt:lpstr>3. Function Stub</vt:lpstr>
      <vt:lpstr>4. Tests</vt:lpstr>
      <vt:lpstr>5. definition</vt:lpstr>
      <vt:lpstr>Check possibilities that don’t work</vt:lpstr>
      <vt:lpstr>Evaluating cond</vt:lpstr>
      <vt:lpstr>Evaluating cond</vt:lpstr>
      <vt:lpstr>structure of cond</vt:lpstr>
      <vt:lpstr>check-expect with pizza toppings</vt:lpstr>
      <vt:lpstr>PowerPoint Presentation</vt:lpstr>
      <vt:lpstr>Quiz 01.16 Function Design</vt:lpstr>
      <vt:lpstr>bounce</vt:lpstr>
      <vt:lpstr>keypress</vt:lpstr>
      <vt:lpstr>PowerPoint Presentation</vt:lpstr>
      <vt:lpstr>Warm Up - bounce</vt:lpstr>
      <vt:lpstr>Objectives</vt:lpstr>
      <vt:lpstr>Warm Up - Evaluate each expression</vt:lpstr>
      <vt:lpstr>big-bang project</vt:lpstr>
      <vt:lpstr>PowerPoint Presentation</vt:lpstr>
      <vt:lpstr>PowerPoint Presentation</vt:lpstr>
      <vt:lpstr>Warm Up</vt:lpstr>
      <vt:lpstr>create-rocket-scene version 3 takes in height But that isn't really what is happening</vt:lpstr>
      <vt:lpstr>create-rocket-scene should really take in time because the clock is what produces the animation</vt:lpstr>
      <vt:lpstr>Instead of giving time directly to create-rocket-scene we should pass the time to the distance function</vt:lpstr>
      <vt:lpstr>Now the height of the rocket can be computed by a proper distance function and we can add gravity and initial velocity.</vt:lpstr>
      <vt:lpstr>distance</vt:lpstr>
      <vt:lpstr>distance changes with respect to time</vt:lpstr>
      <vt:lpstr>distance as a function of time</vt:lpstr>
      <vt:lpstr>programs don’t need to abbreviate</vt:lpstr>
      <vt:lpstr>programs don’t need to abbreviate</vt:lpstr>
      <vt:lpstr>programs don’t need to abbreviate</vt:lpstr>
      <vt:lpstr>programs don’t need to abbreviate</vt:lpstr>
      <vt:lpstr>programs don’t need to abbreviate</vt:lpstr>
      <vt:lpstr>programs don’t need to abbreviate</vt:lpstr>
      <vt:lpstr>Agenda</vt:lpstr>
      <vt:lpstr>Pyret is a professional language</vt:lpstr>
      <vt:lpstr>Indentation</vt:lpstr>
      <vt:lpstr>Pyret builds on Racket</vt:lpstr>
      <vt:lpstr>Pyret use infix syntax.</vt:lpstr>
      <vt:lpstr>Infix vs prefix</vt:lpstr>
      <vt:lpstr>Pyret has a cloud based REPL</vt:lpstr>
      <vt:lpstr>Programmers use style conventions</vt:lpstr>
      <vt:lpstr>Defining constants</vt:lpstr>
      <vt:lpstr>Naming</vt:lpstr>
      <vt:lpstr>Line Length</vt:lpstr>
      <vt:lpstr>Test Blocks</vt:lpstr>
      <vt:lpstr>Documentation</vt:lpstr>
      <vt:lpstr>Agenda</vt:lpstr>
      <vt:lpstr>If you see this...</vt:lpstr>
      <vt:lpstr>Objective</vt:lpstr>
      <vt:lpstr>When you’re finished ... Create a Shoe!</vt:lpstr>
      <vt:lpstr>Lesson 02.00</vt:lpstr>
      <vt:lpstr>Pair programming task 0</vt:lpstr>
      <vt:lpstr>connect each argument to the diagram</vt:lpstr>
      <vt:lpstr>Slide keyboard</vt:lpstr>
      <vt:lpstr>Pair programming task 1</vt:lpstr>
      <vt:lpstr>Slide keyboard</vt:lpstr>
      <vt:lpstr>Guidelines</vt:lpstr>
      <vt:lpstr># image 0</vt:lpstr>
      <vt:lpstr>Slide keyboard</vt:lpstr>
      <vt:lpstr># image 1</vt:lpstr>
      <vt:lpstr>Slide keyboard</vt:lpstr>
      <vt:lpstr># image 2</vt:lpstr>
      <vt:lpstr>Slide keyboard</vt:lpstr>
      <vt:lpstr># image 3</vt:lpstr>
      <vt:lpstr>Slide keyboard</vt:lpstr>
      <vt:lpstr># image 4</vt:lpstr>
      <vt:lpstr>Slide keyboard</vt:lpstr>
      <vt:lpstr># image 5</vt:lpstr>
      <vt:lpstr>Slide keyboard</vt:lpstr>
      <vt:lpstr># image 6</vt:lpstr>
      <vt:lpstr>Slide keyboard</vt:lpstr>
      <vt:lpstr># image 7</vt:lpstr>
      <vt:lpstr>Slide keyboard</vt:lpstr>
      <vt:lpstr># image 8 </vt:lpstr>
      <vt:lpstr>Slide keyboard</vt:lpstr>
      <vt:lpstr># image 9 </vt:lpstr>
      <vt:lpstr>Slide keyboard</vt:lpstr>
      <vt:lpstr># image 10</vt:lpstr>
      <vt:lpstr>Do Now</vt:lpstr>
      <vt:lpstr>Design a function named two-by-two which, given an image, produces four copies of the image in a two-by-two-square.</vt:lpstr>
      <vt:lpstr>Switch</vt:lpstr>
      <vt:lpstr>Do Now</vt:lpstr>
      <vt:lpstr>Objectives </vt:lpstr>
      <vt:lpstr>Design a function named two-by-two which, given an image, produces four copies of the image in a two-by-two-square.</vt:lpstr>
      <vt:lpstr>Switch</vt:lpstr>
      <vt:lpstr>Do Now</vt:lpstr>
      <vt:lpstr>Agenda</vt:lpstr>
      <vt:lpstr>Objectives </vt:lpstr>
      <vt:lpstr>Write a function double-height, which takes in a number (the length of a rectangle) and produces a rectangle whose height is twice the given length. </vt:lpstr>
      <vt:lpstr>Switch</vt:lpstr>
      <vt:lpstr>Do Now</vt:lpstr>
      <vt:lpstr>Agenda</vt:lpstr>
      <vt:lpstr>Objectives </vt:lpstr>
      <vt:lpstr>Write a function double-height, which takes in a number (the length of a rectangle) and produces a rectangle whose height is twice the given length. </vt:lpstr>
      <vt:lpstr>Switch</vt:lpstr>
      <vt:lpstr>Do Now</vt:lpstr>
      <vt:lpstr>PowerPoint Presentation</vt:lpstr>
      <vt:lpstr>Do Now</vt:lpstr>
      <vt:lpstr>PowerPoint Presentation</vt:lpstr>
      <vt:lpstr>Data Structure Definitions</vt:lpstr>
      <vt:lpstr>Data Structure Definitions</vt:lpstr>
      <vt:lpstr>Data Structure Definitions</vt:lpstr>
      <vt:lpstr>Data Structure Definitions</vt:lpstr>
      <vt:lpstr>Data Structure Definitions</vt:lpstr>
      <vt:lpstr>Data Structure Definitions</vt:lpstr>
      <vt:lpstr>PowerPoint Presentation</vt:lpstr>
      <vt:lpstr>Data Structure Definitions</vt:lpstr>
      <vt:lpstr>Data Structure Definitions</vt:lpstr>
      <vt:lpstr>Data Structure Definitions</vt:lpstr>
      <vt:lpstr>Data Structure Definitions</vt:lpstr>
      <vt:lpstr>Data Structure Definitions</vt:lpstr>
      <vt:lpstr>Data Structure Definitions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far apart? </vt:lpstr>
      <vt:lpstr>How far apart? </vt:lpstr>
      <vt:lpstr>PowerPoint Presentation</vt:lpstr>
      <vt:lpstr>Unit 4 Lesson 0 - Introduction  to Compound Data</vt:lpstr>
      <vt:lpstr>Unit 4 Lesson 0 - Introduction  to Compound Data</vt:lpstr>
      <vt:lpstr>a Boa  is a boa(string, number, string)</vt:lpstr>
      <vt:lpstr>a boa is a boa(string, number, string)</vt:lpstr>
      <vt:lpstr>data definitions also create functions</vt:lpstr>
      <vt:lpstr>data definitions also create functions</vt:lpstr>
      <vt:lpstr>data definitions also create functions</vt:lpstr>
      <vt:lpstr>write 3 examples of boa-fit-cage </vt:lpstr>
      <vt:lpstr>write 3 examples of boa-fit-cage </vt:lpstr>
      <vt:lpstr># a dillo is a dillo(number, boolean)</vt:lpstr>
      <vt:lpstr># hit-with-truck: dillo -&gt; dillo</vt:lpstr>
      <vt:lpstr># hit-with-truck: dillo -&gt; dillo</vt:lpstr>
      <vt:lpstr># a tiger is a tiger(string, number, product)</vt:lpstr>
      <vt:lpstr># a tiger is a tiger(string, number, product)</vt:lpstr>
      <vt:lpstr>PowerPoint Presentation</vt:lpstr>
      <vt:lpstr>Do Now:</vt:lpstr>
      <vt:lpstr>a Boa  is a boa(string, number, string)</vt:lpstr>
      <vt:lpstr>a boa is a boa(String, Number, String)</vt:lpstr>
      <vt:lpstr>data definitions also create functions</vt:lpstr>
      <vt:lpstr>data definitions also create functions</vt:lpstr>
      <vt:lpstr>data definitions also create functions</vt:lpstr>
      <vt:lpstr>write 3 examples of boa-fit-cage </vt:lpstr>
      <vt:lpstr>write 3 examples of boa-fit-cage </vt:lpstr>
      <vt:lpstr># a dillo is a dillo(number, boolean)</vt:lpstr>
      <vt:lpstr># hit-with-truck: dillo -&gt; dillo</vt:lpstr>
      <vt:lpstr># hit-with-truck: dillo -&gt; dillo</vt:lpstr>
      <vt:lpstr># a tiger is a tiger(string, number, product)</vt:lpstr>
      <vt:lpstr># a tiger is a tiger(string, number, product)</vt:lpstr>
      <vt:lpstr>Data can combine other data</vt:lpstr>
      <vt:lpstr>Data can combine other data</vt:lpstr>
      <vt:lpstr>Data can combine other data</vt:lpstr>
      <vt:lpstr>PowerPoint Presentation</vt:lpstr>
      <vt:lpstr>Data can combine other data</vt:lpstr>
      <vt:lpstr>Data can be conditional</vt:lpstr>
      <vt:lpstr>Traffic Light State</vt:lpstr>
      <vt:lpstr>Traffic Light State</vt:lpstr>
      <vt:lpstr>Traffic Light State</vt:lpstr>
      <vt:lpstr>Traffic Light State</vt:lpstr>
      <vt:lpstr>Traffic Light State</vt:lpstr>
      <vt:lpstr>Data can be conditional and structured</vt:lpstr>
      <vt:lpstr>Due by end of period</vt:lpstr>
      <vt:lpstr>Tomorrow</vt:lpstr>
      <vt:lpstr>PowerPoint Presentation</vt:lpstr>
      <vt:lpstr>Which category or categories of data? </vt:lpstr>
      <vt:lpstr>Learning Objectives</vt:lpstr>
      <vt:lpstr>PowerPoint Presentation</vt:lpstr>
      <vt:lpstr>What is it? What can you do with it? </vt:lpstr>
      <vt:lpstr>What is it? What can you do with it? </vt:lpstr>
      <vt:lpstr>What can you do with it? </vt:lpstr>
      <vt:lpstr>Where we are </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Data can be defined recursively</vt:lpstr>
      <vt:lpstr>Objectives</vt:lpstr>
      <vt:lpstr>Do Now</vt:lpstr>
      <vt:lpstr>Review</vt:lpstr>
      <vt:lpstr>PowerPoint Presentation</vt:lpstr>
      <vt:lpstr>What is it? What can you do with it? </vt:lpstr>
      <vt:lpstr>What is it? What can you do with it? </vt:lpstr>
      <vt:lpstr>What can you do with it? </vt:lpstr>
      <vt:lpstr>Review</vt:lpstr>
      <vt:lpstr>Review</vt:lpstr>
      <vt:lpstr>Review</vt:lpstr>
      <vt:lpstr>Review</vt:lpstr>
      <vt:lpstr>Review</vt:lpstr>
      <vt:lpstr>Functions with Fixed Size Data</vt:lpstr>
      <vt:lpstr>Arbitrary Size Data</vt:lpstr>
      <vt:lpstr>Arbitrary Size Data</vt:lpstr>
      <vt:lpstr>Arbitrary Size Data</vt:lpstr>
      <vt:lpstr>Arbitrary Size Data</vt:lpstr>
      <vt:lpstr>Empty Lists</vt:lpstr>
      <vt:lpstr>Empty Lists</vt:lpstr>
      <vt:lpstr>Lists are links of data</vt:lpstr>
      <vt:lpstr>We can add as many things as we want</vt:lpstr>
      <vt:lpstr>We can add as many things as we want</vt:lpstr>
      <vt:lpstr>Getting items from a list</vt:lpstr>
      <vt:lpstr>Getting items from a list</vt:lpstr>
      <vt:lpstr>Getting items from a list</vt:lpstr>
      <vt:lpstr>Getting items from a list</vt:lpstr>
      <vt:lpstr>Data can be defined recursively</vt:lpstr>
      <vt:lpstr>PowerPoint Presentation</vt:lpstr>
      <vt:lpstr>Recursive Data Definition</vt:lpstr>
      <vt:lpstr>Accessing parts of a list</vt:lpstr>
      <vt:lpstr>Assignments that will be graded over break</vt:lpstr>
      <vt:lpstr>PowerPoint Presentation</vt:lpstr>
      <vt:lpstr>By the end of the year</vt:lpstr>
      <vt:lpstr>Conditional Data</vt:lpstr>
      <vt:lpstr>How would you annotate these examples?</vt:lpstr>
      <vt:lpstr>How would access the name of b1?</vt:lpstr>
      <vt:lpstr>How would access the liveness of a1?</vt:lpstr>
      <vt:lpstr>Conditional data with one structured condition</vt:lpstr>
      <vt:lpstr>Conditional data with one structured condition</vt:lpstr>
      <vt:lpstr>Problem 1</vt:lpstr>
      <vt:lpstr>Problem 1</vt:lpstr>
      <vt:lpstr>Problem 1</vt:lpstr>
      <vt:lpstr>Problem 1</vt:lpstr>
      <vt:lpstr>Problem 1</vt:lpstr>
      <vt:lpstr>Problem 1</vt:lpstr>
      <vt:lpstr>Problem 1</vt:lpstr>
      <vt:lpstr>Problem 1</vt:lpstr>
      <vt:lpstr>Problem 1</vt:lpstr>
      <vt:lpstr>Problem 2</vt:lpstr>
      <vt:lpstr>Taking apart conditional data</vt:lpstr>
      <vt:lpstr>cases</vt:lpstr>
      <vt:lpstr>cases</vt:lpstr>
      <vt:lpstr>traffic-light-color</vt:lpstr>
      <vt:lpstr>Do Now</vt:lpstr>
      <vt:lpstr>Do Now</vt:lpstr>
      <vt:lpstr>Review Compound Data</vt:lpstr>
      <vt:lpstr>Pull apart conditional data</vt:lpstr>
      <vt:lpstr>Pull apart conditional data</vt:lpstr>
      <vt:lpstr>List Data</vt:lpstr>
      <vt:lpstr>List Predicates</vt:lpstr>
      <vt:lpstr>We can define our own data</vt:lpstr>
      <vt:lpstr>Define your own list</vt:lpstr>
      <vt:lpstr>Define your own list</vt:lpstr>
      <vt:lpstr>Step through sum</vt:lpstr>
      <vt:lpstr>Evaluate the following example</vt:lpstr>
      <vt:lpstr>Evaluate the following examples</vt:lpstr>
      <vt:lpstr>Evaluate the following examples</vt:lpstr>
      <vt:lpstr>Evaluate the following examples</vt:lpstr>
      <vt:lpstr>Evaluate the following examples</vt:lpstr>
      <vt:lpstr>Evaluate the following examples</vt:lpstr>
      <vt:lpstr>Complete the Example Stepper</vt:lpstr>
      <vt:lpstr>Count</vt:lpstr>
      <vt:lpstr>Average</vt:lpstr>
      <vt:lpstr>Do Now</vt:lpstr>
      <vt:lpstr>Do Now</vt:lpstr>
      <vt:lpstr>Review Compound Data</vt:lpstr>
      <vt:lpstr>Pull apart conditional data</vt:lpstr>
      <vt:lpstr>Pull apart conditional data</vt:lpstr>
      <vt:lpstr>List Data</vt:lpstr>
      <vt:lpstr>List Predicates</vt:lpstr>
      <vt:lpstr>We can define our own data</vt:lpstr>
      <vt:lpstr>Define your own list</vt:lpstr>
      <vt:lpstr>Define your own list</vt:lpstr>
      <vt:lpstr>Step through sum</vt:lpstr>
      <vt:lpstr>Evaluate the following example</vt:lpstr>
      <vt:lpstr>Evaluate the following examples</vt:lpstr>
      <vt:lpstr>Evaluate the following examples</vt:lpstr>
      <vt:lpstr>Evaluate the following examples</vt:lpstr>
      <vt:lpstr>Evaluate the following examples</vt:lpstr>
      <vt:lpstr>Evaluate the following examples</vt:lpstr>
      <vt:lpstr>Complete the Example Stepper</vt:lpstr>
      <vt:lpstr>Count</vt:lpstr>
      <vt:lpstr>Average</vt:lpstr>
      <vt:lpstr>PowerPoint Presentation</vt:lpstr>
      <vt:lpstr>List Data</vt:lpstr>
      <vt:lpstr>sum</vt:lpstr>
      <vt:lpstr>count</vt:lpstr>
      <vt:lpstr>double-all</vt:lpstr>
      <vt:lpstr>extract-positives</vt:lpstr>
      <vt:lpstr>extract-evens</vt:lpstr>
      <vt:lpstr>template</vt:lpstr>
      <vt:lpstr>Template for Functions that Consume Lists</vt:lpstr>
      <vt:lpstr>Practice problems </vt:lpstr>
      <vt:lpstr>Lesson 04.11 - Lists and World Programs</vt:lpstr>
      <vt:lpstr>Sample Problem</vt:lpstr>
      <vt:lpstr>Constants vs. State</vt:lpstr>
      <vt:lpstr>Constants</vt:lpstr>
      <vt:lpstr>Constants</vt:lpstr>
      <vt:lpstr>World</vt:lpstr>
      <vt:lpstr>Data Representation of World</vt:lpstr>
      <vt:lpstr>A List-of-shots</vt:lpstr>
      <vt:lpstr>Individual Shots</vt:lpstr>
      <vt:lpstr>Individual Shots</vt:lpstr>
      <vt:lpstr>Putting this together</vt:lpstr>
      <vt:lpstr>Event Handlers</vt:lpstr>
      <vt:lpstr>#    :: Shot-World -&gt; Image</vt:lpstr>
      <vt:lpstr>#   :: Shot-World -&gt; Shot-World</vt:lpstr>
      <vt:lpstr>#  :: Shot-World Key-Event -&gt; Shot-World </vt:lpstr>
      <vt:lpstr>The main function</vt:lpstr>
      <vt:lpstr>Templates</vt:lpstr>
      <vt:lpstr>to-image</vt:lpstr>
      <vt:lpstr>to-image template</vt:lpstr>
      <vt:lpstr>to-image(w.rest)</vt:lpstr>
      <vt:lpstr>to-image(w.rest)</vt:lpstr>
      <vt:lpstr>to-image(w.rest)</vt:lpstr>
      <vt:lpstr>to-image(w.rest)</vt:lpstr>
      <vt:lpstr>to-image(w.rest)</vt:lpstr>
      <vt:lpstr>What about is-empty?</vt:lpstr>
      <vt:lpstr>What about keypress?</vt:lpstr>
      <vt:lpstr>Your task</vt:lpstr>
      <vt:lpstr>Challenges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Allatta</dc:creator>
  <cp:lastModifiedBy>Eric Allatta</cp:lastModifiedBy>
  <cp:revision>60</cp:revision>
  <dcterms:created xsi:type="dcterms:W3CDTF">2016-10-14T04:12:29Z</dcterms:created>
  <dcterms:modified xsi:type="dcterms:W3CDTF">2016-10-16T20:20:14Z</dcterms:modified>
</cp:coreProperties>
</file>